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405" r:id="rId3"/>
    <p:sldId id="480" r:id="rId4"/>
    <p:sldId id="370" r:id="rId5"/>
    <p:sldId id="448" r:id="rId6"/>
    <p:sldId id="513" r:id="rId7"/>
    <p:sldId id="509" r:id="rId8"/>
    <p:sldId id="510" r:id="rId9"/>
    <p:sldId id="490" r:id="rId10"/>
    <p:sldId id="484" r:id="rId11"/>
    <p:sldId id="491" r:id="rId12"/>
    <p:sldId id="502" r:id="rId13"/>
    <p:sldId id="503" r:id="rId14"/>
    <p:sldId id="492" r:id="rId15"/>
    <p:sldId id="481" r:id="rId16"/>
    <p:sldId id="457" r:id="rId17"/>
    <p:sldId id="458" r:id="rId18"/>
    <p:sldId id="459" r:id="rId19"/>
    <p:sldId id="460" r:id="rId20"/>
    <p:sldId id="461" r:id="rId21"/>
    <p:sldId id="493" r:id="rId22"/>
    <p:sldId id="464" r:id="rId23"/>
    <p:sldId id="465" r:id="rId24"/>
    <p:sldId id="466" r:id="rId25"/>
    <p:sldId id="467" r:id="rId26"/>
    <p:sldId id="473" r:id="rId27"/>
    <p:sldId id="494" r:id="rId28"/>
    <p:sldId id="495" r:id="rId29"/>
    <p:sldId id="496" r:id="rId30"/>
    <p:sldId id="497" r:id="rId31"/>
    <p:sldId id="498" r:id="rId32"/>
    <p:sldId id="499" r:id="rId33"/>
    <p:sldId id="500" r:id="rId34"/>
    <p:sldId id="506" r:id="rId35"/>
    <p:sldId id="504" r:id="rId36"/>
    <p:sldId id="501" r:id="rId37"/>
    <p:sldId id="507" r:id="rId38"/>
    <p:sldId id="505" r:id="rId39"/>
    <p:sldId id="417" r:id="rId40"/>
    <p:sldId id="508" r:id="rId41"/>
    <p:sldId id="511" r:id="rId42"/>
    <p:sldId id="435" r:id="rId43"/>
    <p:sldId id="512" r:id="rId44"/>
    <p:sldId id="434" r:id="rId45"/>
    <p:sldId id="428" r:id="rId46"/>
    <p:sldId id="432" r:id="rId47"/>
    <p:sldId id="429" r:id="rId48"/>
    <p:sldId id="430" r:id="rId49"/>
    <p:sldId id="431"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90033"/>
    <a:srgbClr val="99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75" d="100"/>
          <a:sy n="75" d="100"/>
        </p:scale>
        <p:origin x="-468" y="-96"/>
      </p:cViewPr>
      <p:guideLst>
        <p:guide orient="horz" pos="2160"/>
        <p:guide pos="3840"/>
      </p:guideLst>
    </p:cSldViewPr>
  </p:slideViewPr>
  <p:notesTextViewPr>
    <p:cViewPr>
      <p:scale>
        <a:sx n="1" d="1"/>
        <a:sy n="1" d="1"/>
      </p:scale>
      <p:origin x="0" y="0"/>
    </p:cViewPr>
  </p:notesTextViewPr>
  <p:sorterViewPr>
    <p:cViewPr>
      <p:scale>
        <a:sx n="100" d="100"/>
        <a:sy n="100" d="100"/>
      </p:scale>
      <p:origin x="0" y="108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C8F96-AFBC-42A0-AAB8-7D9547EAAD7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ZA"/>
        </a:p>
      </dgm:t>
    </dgm:pt>
    <dgm:pt modelId="{ABCA8698-4958-4B0E-B673-074EA64B9B7E}">
      <dgm:prSet phldrT="[Text]"/>
      <dgm:spPr>
        <a:solidFill>
          <a:schemeClr val="accent2">
            <a:lumMod val="60000"/>
            <a:lumOff val="40000"/>
          </a:schemeClr>
        </a:solidFill>
      </dgm:spPr>
      <dgm:t>
        <a:bodyPr/>
        <a:lstStyle/>
        <a:p>
          <a:r>
            <a:rPr lang="en-ZA" dirty="0" smtClean="0"/>
            <a:t>Success!</a:t>
          </a:r>
          <a:endParaRPr lang="en-ZA" dirty="0"/>
        </a:p>
      </dgm:t>
    </dgm:pt>
    <dgm:pt modelId="{FF5251E4-052B-43CA-9D0F-E8809A09790C}" type="parTrans" cxnId="{FE9CF59C-6633-4678-BA73-70977D314AE6}">
      <dgm:prSet/>
      <dgm:spPr/>
      <dgm:t>
        <a:bodyPr/>
        <a:lstStyle/>
        <a:p>
          <a:endParaRPr lang="en-ZA"/>
        </a:p>
      </dgm:t>
    </dgm:pt>
    <dgm:pt modelId="{B6C46FD0-C7D5-477B-B104-FFF9836B3819}" type="sibTrans" cxnId="{FE9CF59C-6633-4678-BA73-70977D314AE6}">
      <dgm:prSet/>
      <dgm:spPr/>
      <dgm:t>
        <a:bodyPr/>
        <a:lstStyle/>
        <a:p>
          <a:endParaRPr lang="en-ZA"/>
        </a:p>
      </dgm:t>
    </dgm:pt>
    <dgm:pt modelId="{D1C41696-16C5-474D-AD69-D86B0D6B7B47}">
      <dgm:prSet phldrT="[Text]" custT="1"/>
      <dgm:spPr/>
      <dgm:t>
        <a:bodyPr/>
        <a:lstStyle/>
        <a:p>
          <a:r>
            <a:rPr lang="en-ZA" sz="1400" b="1" dirty="0" smtClean="0"/>
            <a:t>Industry</a:t>
          </a:r>
        </a:p>
        <a:p>
          <a:r>
            <a:rPr lang="en-ZA" sz="1400" dirty="0" smtClean="0"/>
            <a:t>-collaboration</a:t>
          </a:r>
        </a:p>
        <a:p>
          <a:r>
            <a:rPr lang="en-ZA" sz="1400" dirty="0" smtClean="0"/>
            <a:t>-R &amp; D</a:t>
          </a:r>
        </a:p>
        <a:p>
          <a:r>
            <a:rPr lang="en-ZA" sz="1400" dirty="0" smtClean="0"/>
            <a:t>-Training</a:t>
          </a:r>
          <a:endParaRPr lang="en-ZA" sz="1400" dirty="0"/>
        </a:p>
      </dgm:t>
    </dgm:pt>
    <dgm:pt modelId="{4C2155FE-363D-48AC-B4E7-10EA0FACAB50}" type="parTrans" cxnId="{C5CCFE89-E519-44DB-B839-A030DA65AC37}">
      <dgm:prSet/>
      <dgm:spPr/>
      <dgm:t>
        <a:bodyPr/>
        <a:lstStyle/>
        <a:p>
          <a:endParaRPr lang="en-ZA"/>
        </a:p>
      </dgm:t>
    </dgm:pt>
    <dgm:pt modelId="{4DD82467-CA02-4E2B-B914-F1E014A812F0}" type="sibTrans" cxnId="{C5CCFE89-E519-44DB-B839-A030DA65AC37}">
      <dgm:prSet/>
      <dgm:spPr/>
      <dgm:t>
        <a:bodyPr/>
        <a:lstStyle/>
        <a:p>
          <a:endParaRPr lang="en-ZA"/>
        </a:p>
      </dgm:t>
    </dgm:pt>
    <dgm:pt modelId="{355582A1-6798-4A43-8AD9-EC5E12B7ACA3}">
      <dgm:prSet phldrT="[Text]"/>
      <dgm:spPr>
        <a:solidFill>
          <a:schemeClr val="accent3">
            <a:lumMod val="75000"/>
          </a:schemeClr>
        </a:solidFill>
      </dgm:spPr>
      <dgm:t>
        <a:bodyPr/>
        <a:lstStyle/>
        <a:p>
          <a:r>
            <a:rPr lang="en-ZA" dirty="0" smtClean="0"/>
            <a:t>SET Infrastructure</a:t>
          </a:r>
          <a:endParaRPr lang="en-ZA" dirty="0"/>
        </a:p>
      </dgm:t>
    </dgm:pt>
    <dgm:pt modelId="{4E3024A0-B262-40FB-8BC7-FF6E2838CCD0}" type="parTrans" cxnId="{7370BD97-1F81-44BC-AB32-251CD456801F}">
      <dgm:prSet/>
      <dgm:spPr/>
      <dgm:t>
        <a:bodyPr/>
        <a:lstStyle/>
        <a:p>
          <a:endParaRPr lang="en-ZA"/>
        </a:p>
      </dgm:t>
    </dgm:pt>
    <dgm:pt modelId="{0F9EB2E6-9516-47DF-92BC-DFA889BFFA3D}" type="sibTrans" cxnId="{7370BD97-1F81-44BC-AB32-251CD456801F}">
      <dgm:prSet/>
      <dgm:spPr/>
      <dgm:t>
        <a:bodyPr/>
        <a:lstStyle/>
        <a:p>
          <a:endParaRPr lang="en-ZA"/>
        </a:p>
      </dgm:t>
    </dgm:pt>
    <dgm:pt modelId="{B6536313-628A-4A24-A301-A609F9B896CD}">
      <dgm:prSet phldrT="[Text]" custT="1"/>
      <dgm:spPr/>
      <dgm:t>
        <a:bodyPr/>
        <a:lstStyle/>
        <a:p>
          <a:r>
            <a:rPr lang="en-ZA" sz="1400" b="1" dirty="0" smtClean="0"/>
            <a:t>Research Council</a:t>
          </a:r>
        </a:p>
        <a:p>
          <a:r>
            <a:rPr lang="en-ZA" sz="1400" dirty="0" smtClean="0"/>
            <a:t>- R&amp;D</a:t>
          </a:r>
        </a:p>
        <a:p>
          <a:r>
            <a:rPr lang="en-ZA" sz="1400" dirty="0" smtClean="0"/>
            <a:t>- Tech transfer</a:t>
          </a:r>
          <a:endParaRPr lang="en-ZA" sz="1400" dirty="0"/>
        </a:p>
      </dgm:t>
    </dgm:pt>
    <dgm:pt modelId="{DEDF9CF7-CBAC-4633-BC4F-04381F9673F4}" type="parTrans" cxnId="{BE74E782-C86E-4F8C-9055-D21CB2D6C58E}">
      <dgm:prSet/>
      <dgm:spPr/>
      <dgm:t>
        <a:bodyPr/>
        <a:lstStyle/>
        <a:p>
          <a:endParaRPr lang="en-ZA"/>
        </a:p>
      </dgm:t>
    </dgm:pt>
    <dgm:pt modelId="{14D741F8-F9E3-4FB2-8C69-FC6D6C727E09}" type="sibTrans" cxnId="{BE74E782-C86E-4F8C-9055-D21CB2D6C58E}">
      <dgm:prSet/>
      <dgm:spPr/>
      <dgm:t>
        <a:bodyPr/>
        <a:lstStyle/>
        <a:p>
          <a:endParaRPr lang="en-ZA"/>
        </a:p>
      </dgm:t>
    </dgm:pt>
    <dgm:pt modelId="{743FB607-CB94-4693-858E-9C98490DB7A1}">
      <dgm:prSet phldrT="[Text]" custT="1"/>
      <dgm:spPr/>
      <dgm:t>
        <a:bodyPr/>
        <a:lstStyle/>
        <a:p>
          <a:r>
            <a:rPr lang="en-ZA" sz="1400" b="1" dirty="0" smtClean="0"/>
            <a:t> HEIs</a:t>
          </a:r>
        </a:p>
        <a:p>
          <a:r>
            <a:rPr lang="en-ZA" sz="1400" dirty="0" smtClean="0"/>
            <a:t>- Training</a:t>
          </a:r>
        </a:p>
      </dgm:t>
    </dgm:pt>
    <dgm:pt modelId="{5802D0F7-CC23-4EC9-BB64-7CCAB33044BE}" type="parTrans" cxnId="{69CC9F08-0CAB-4946-BC82-9BDEFE787A22}">
      <dgm:prSet/>
      <dgm:spPr/>
      <dgm:t>
        <a:bodyPr/>
        <a:lstStyle/>
        <a:p>
          <a:endParaRPr lang="en-ZA"/>
        </a:p>
      </dgm:t>
    </dgm:pt>
    <dgm:pt modelId="{D350447B-C667-4C41-8D5A-2314DA6FD72A}" type="sibTrans" cxnId="{69CC9F08-0CAB-4946-BC82-9BDEFE787A22}">
      <dgm:prSet/>
      <dgm:spPr/>
      <dgm:t>
        <a:bodyPr/>
        <a:lstStyle/>
        <a:p>
          <a:endParaRPr lang="en-ZA"/>
        </a:p>
      </dgm:t>
    </dgm:pt>
    <dgm:pt modelId="{DEF2D72B-3AC7-4B18-8C02-3D13D3C16CF0}">
      <dgm:prSet phldrT="[Text]"/>
      <dgm:spPr>
        <a:solidFill>
          <a:schemeClr val="accent3">
            <a:lumMod val="75000"/>
          </a:schemeClr>
        </a:solidFill>
      </dgm:spPr>
      <dgm:t>
        <a:bodyPr/>
        <a:lstStyle/>
        <a:p>
          <a:r>
            <a:rPr lang="en-ZA" dirty="0" smtClean="0"/>
            <a:t>policy &amp; regulatory framework</a:t>
          </a:r>
          <a:endParaRPr lang="en-ZA" dirty="0"/>
        </a:p>
      </dgm:t>
    </dgm:pt>
    <dgm:pt modelId="{5413A6DC-913F-4A9E-9215-1949B0BBCEDE}" type="parTrans" cxnId="{35D1FB70-05BA-4E77-8BE5-041EE29FF168}">
      <dgm:prSet/>
      <dgm:spPr/>
      <dgm:t>
        <a:bodyPr/>
        <a:lstStyle/>
        <a:p>
          <a:endParaRPr lang="en-ZA"/>
        </a:p>
      </dgm:t>
    </dgm:pt>
    <dgm:pt modelId="{B36648C7-DEC0-4347-B92C-5031DC684151}" type="sibTrans" cxnId="{35D1FB70-05BA-4E77-8BE5-041EE29FF168}">
      <dgm:prSet/>
      <dgm:spPr/>
      <dgm:t>
        <a:bodyPr/>
        <a:lstStyle/>
        <a:p>
          <a:endParaRPr lang="en-ZA"/>
        </a:p>
      </dgm:t>
    </dgm:pt>
    <dgm:pt modelId="{7690AF69-A499-43CB-8AB3-5F4CB02DD242}">
      <dgm:prSet phldrT="[Text]"/>
      <dgm:spPr>
        <a:solidFill>
          <a:schemeClr val="accent3">
            <a:lumMod val="75000"/>
          </a:schemeClr>
        </a:solidFill>
      </dgm:spPr>
      <dgm:t>
        <a:bodyPr/>
        <a:lstStyle/>
        <a:p>
          <a:r>
            <a:rPr lang="en-ZA" dirty="0" smtClean="0"/>
            <a:t>Funding &amp; incentives</a:t>
          </a:r>
          <a:endParaRPr lang="en-ZA" dirty="0"/>
        </a:p>
      </dgm:t>
    </dgm:pt>
    <dgm:pt modelId="{9A104BEE-4835-4E99-B5D4-30E12F37B2FF}" type="parTrans" cxnId="{85807B23-8E3D-403F-A574-1F1FA86F38CF}">
      <dgm:prSet/>
      <dgm:spPr/>
      <dgm:t>
        <a:bodyPr/>
        <a:lstStyle/>
        <a:p>
          <a:endParaRPr lang="en-ZA"/>
        </a:p>
      </dgm:t>
    </dgm:pt>
    <dgm:pt modelId="{844FDC71-A523-4421-A24A-D2A4CA8AFE2D}" type="sibTrans" cxnId="{85807B23-8E3D-403F-A574-1F1FA86F38CF}">
      <dgm:prSet/>
      <dgm:spPr/>
      <dgm:t>
        <a:bodyPr/>
        <a:lstStyle/>
        <a:p>
          <a:endParaRPr lang="en-ZA"/>
        </a:p>
      </dgm:t>
    </dgm:pt>
    <dgm:pt modelId="{B46A5513-939A-4375-830A-B3061DA9D09B}">
      <dgm:prSet phldrT="[Text]"/>
      <dgm:spPr>
        <a:solidFill>
          <a:schemeClr val="accent3">
            <a:lumMod val="75000"/>
          </a:schemeClr>
        </a:solidFill>
      </dgm:spPr>
      <dgm:t>
        <a:bodyPr/>
        <a:lstStyle/>
        <a:p>
          <a:r>
            <a:rPr lang="en-ZA" dirty="0" smtClean="0"/>
            <a:t>Education</a:t>
          </a:r>
        </a:p>
        <a:p>
          <a:r>
            <a:rPr lang="en-ZA" dirty="0" smtClean="0"/>
            <a:t>- Basic universal</a:t>
          </a:r>
        </a:p>
        <a:p>
          <a:r>
            <a:rPr lang="en-ZA" dirty="0" smtClean="0"/>
            <a:t>- Postgraduate</a:t>
          </a:r>
          <a:endParaRPr lang="en-ZA" dirty="0"/>
        </a:p>
      </dgm:t>
    </dgm:pt>
    <dgm:pt modelId="{36D7579C-6C50-4235-91FC-93427B42056C}" type="sibTrans" cxnId="{72076D3A-3175-4165-B636-F287129A6C00}">
      <dgm:prSet/>
      <dgm:spPr/>
      <dgm:t>
        <a:bodyPr/>
        <a:lstStyle/>
        <a:p>
          <a:endParaRPr lang="en-ZA"/>
        </a:p>
      </dgm:t>
    </dgm:pt>
    <dgm:pt modelId="{9A0E4B0A-A609-4663-AA1F-05B220FBF1B7}" type="parTrans" cxnId="{72076D3A-3175-4165-B636-F287129A6C00}">
      <dgm:prSet/>
      <dgm:spPr/>
      <dgm:t>
        <a:bodyPr/>
        <a:lstStyle/>
        <a:p>
          <a:endParaRPr lang="en-ZA"/>
        </a:p>
      </dgm:t>
    </dgm:pt>
    <dgm:pt modelId="{1D3E77F2-D83C-4962-8EE5-128D4A3A308C}" type="pres">
      <dgm:prSet presAssocID="{A8BC8F96-AFBC-42A0-AAB8-7D9547EAAD72}" presName="Name0" presStyleCnt="0">
        <dgm:presLayoutVars>
          <dgm:chMax val="1"/>
          <dgm:dir/>
          <dgm:animLvl val="ctr"/>
          <dgm:resizeHandles val="exact"/>
        </dgm:presLayoutVars>
      </dgm:prSet>
      <dgm:spPr/>
      <dgm:t>
        <a:bodyPr/>
        <a:lstStyle/>
        <a:p>
          <a:endParaRPr lang="en-ZA"/>
        </a:p>
      </dgm:t>
    </dgm:pt>
    <dgm:pt modelId="{99B0C58D-26FB-4289-BEC7-85268737DA40}" type="pres">
      <dgm:prSet presAssocID="{ABCA8698-4958-4B0E-B673-074EA64B9B7E}" presName="centerShape" presStyleLbl="node0" presStyleIdx="0" presStyleCnt="1"/>
      <dgm:spPr/>
      <dgm:t>
        <a:bodyPr/>
        <a:lstStyle/>
        <a:p>
          <a:endParaRPr lang="en-ZA"/>
        </a:p>
      </dgm:t>
    </dgm:pt>
    <dgm:pt modelId="{73188FF5-B6C2-4CFD-8DE6-154759EA528F}" type="pres">
      <dgm:prSet presAssocID="{D1C41696-16C5-474D-AD69-D86B0D6B7B47}" presName="node" presStyleLbl="node1" presStyleIdx="0" presStyleCnt="7" custScaleX="183331">
        <dgm:presLayoutVars>
          <dgm:bulletEnabled val="1"/>
        </dgm:presLayoutVars>
      </dgm:prSet>
      <dgm:spPr/>
      <dgm:t>
        <a:bodyPr/>
        <a:lstStyle/>
        <a:p>
          <a:endParaRPr lang="en-ZA"/>
        </a:p>
      </dgm:t>
    </dgm:pt>
    <dgm:pt modelId="{E0F0C232-9A72-4D4D-9913-DE08893B58E3}" type="pres">
      <dgm:prSet presAssocID="{D1C41696-16C5-474D-AD69-D86B0D6B7B47}" presName="dummy" presStyleCnt="0"/>
      <dgm:spPr/>
    </dgm:pt>
    <dgm:pt modelId="{01518B6C-22D2-4D4D-A007-EADB52372309}" type="pres">
      <dgm:prSet presAssocID="{4DD82467-CA02-4E2B-B914-F1E014A812F0}" presName="sibTrans" presStyleLbl="sibTrans2D1" presStyleIdx="0" presStyleCnt="7"/>
      <dgm:spPr/>
      <dgm:t>
        <a:bodyPr/>
        <a:lstStyle/>
        <a:p>
          <a:endParaRPr lang="en-ZA"/>
        </a:p>
      </dgm:t>
    </dgm:pt>
    <dgm:pt modelId="{837D0A2C-2E20-4B50-B5BD-43BFBC59DD27}" type="pres">
      <dgm:prSet presAssocID="{355582A1-6798-4A43-8AD9-EC5E12B7ACA3}" presName="node" presStyleLbl="node1" presStyleIdx="1" presStyleCnt="7" custScaleX="152650" custRadScaleRad="103763" custRadScaleInc="133822">
        <dgm:presLayoutVars>
          <dgm:bulletEnabled val="1"/>
        </dgm:presLayoutVars>
      </dgm:prSet>
      <dgm:spPr/>
      <dgm:t>
        <a:bodyPr/>
        <a:lstStyle/>
        <a:p>
          <a:endParaRPr lang="en-ZA"/>
        </a:p>
      </dgm:t>
    </dgm:pt>
    <dgm:pt modelId="{89AE0B21-FDA9-4C16-8432-935252295EA8}" type="pres">
      <dgm:prSet presAssocID="{355582A1-6798-4A43-8AD9-EC5E12B7ACA3}" presName="dummy" presStyleCnt="0"/>
      <dgm:spPr/>
    </dgm:pt>
    <dgm:pt modelId="{3E168C78-ECBD-429A-A7B0-8F3DBE6A5E2A}" type="pres">
      <dgm:prSet presAssocID="{0F9EB2E6-9516-47DF-92BC-DFA889BFFA3D}" presName="sibTrans" presStyleLbl="sibTrans2D1" presStyleIdx="1" presStyleCnt="7"/>
      <dgm:spPr/>
      <dgm:t>
        <a:bodyPr/>
        <a:lstStyle/>
        <a:p>
          <a:endParaRPr lang="en-ZA"/>
        </a:p>
      </dgm:t>
    </dgm:pt>
    <dgm:pt modelId="{35E10C12-32E0-4E8A-AD62-9A5CE5930573}" type="pres">
      <dgm:prSet presAssocID="{DEF2D72B-3AC7-4B18-8C02-3D13D3C16CF0}" presName="node" presStyleLbl="node1" presStyleIdx="2" presStyleCnt="7" custScaleX="173708" custScaleY="107108" custRadScaleRad="113350" custRadScaleInc="-28302">
        <dgm:presLayoutVars>
          <dgm:bulletEnabled val="1"/>
        </dgm:presLayoutVars>
      </dgm:prSet>
      <dgm:spPr/>
      <dgm:t>
        <a:bodyPr/>
        <a:lstStyle/>
        <a:p>
          <a:endParaRPr lang="en-ZA"/>
        </a:p>
      </dgm:t>
    </dgm:pt>
    <dgm:pt modelId="{BE4BC94D-CCA4-4C91-A9F7-8E9BD587BD21}" type="pres">
      <dgm:prSet presAssocID="{DEF2D72B-3AC7-4B18-8C02-3D13D3C16CF0}" presName="dummy" presStyleCnt="0"/>
      <dgm:spPr/>
    </dgm:pt>
    <dgm:pt modelId="{7E7A544B-2580-4975-8C9B-FF7E40A2ACA9}" type="pres">
      <dgm:prSet presAssocID="{B36648C7-DEC0-4347-B92C-5031DC684151}" presName="sibTrans" presStyleLbl="sibTrans2D1" presStyleIdx="2" presStyleCnt="7"/>
      <dgm:spPr/>
      <dgm:t>
        <a:bodyPr/>
        <a:lstStyle/>
        <a:p>
          <a:endParaRPr lang="en-ZA"/>
        </a:p>
      </dgm:t>
    </dgm:pt>
    <dgm:pt modelId="{1B783914-1284-4BE5-9A42-C86013EA55F1}" type="pres">
      <dgm:prSet presAssocID="{7690AF69-A499-43CB-8AB3-5F4CB02DD242}" presName="node" presStyleLbl="node1" presStyleIdx="3" presStyleCnt="7" custScaleX="151820" custScaleY="114980" custRadScaleRad="110643" custRadScaleInc="-163716">
        <dgm:presLayoutVars>
          <dgm:bulletEnabled val="1"/>
        </dgm:presLayoutVars>
      </dgm:prSet>
      <dgm:spPr/>
      <dgm:t>
        <a:bodyPr/>
        <a:lstStyle/>
        <a:p>
          <a:endParaRPr lang="en-ZA"/>
        </a:p>
      </dgm:t>
    </dgm:pt>
    <dgm:pt modelId="{4AB007AE-87F7-447A-9E67-B7C60FC205BF}" type="pres">
      <dgm:prSet presAssocID="{7690AF69-A499-43CB-8AB3-5F4CB02DD242}" presName="dummy" presStyleCnt="0"/>
      <dgm:spPr/>
    </dgm:pt>
    <dgm:pt modelId="{643675F0-8B38-49E4-BEC5-AF22469504BE}" type="pres">
      <dgm:prSet presAssocID="{844FDC71-A523-4421-A24A-D2A4CA8AFE2D}" presName="sibTrans" presStyleLbl="sibTrans2D1" presStyleIdx="3" presStyleCnt="7"/>
      <dgm:spPr/>
      <dgm:t>
        <a:bodyPr/>
        <a:lstStyle/>
        <a:p>
          <a:endParaRPr lang="en-ZA"/>
        </a:p>
      </dgm:t>
    </dgm:pt>
    <dgm:pt modelId="{928A228A-8030-4670-B183-6A0C23DBEE21}" type="pres">
      <dgm:prSet presAssocID="{B46A5513-939A-4375-830A-B3061DA9D09B}" presName="node" presStyleLbl="node1" presStyleIdx="4" presStyleCnt="7" custScaleX="163656" custRadScaleRad="98135" custRadScaleInc="-259462">
        <dgm:presLayoutVars>
          <dgm:bulletEnabled val="1"/>
        </dgm:presLayoutVars>
      </dgm:prSet>
      <dgm:spPr/>
      <dgm:t>
        <a:bodyPr/>
        <a:lstStyle/>
        <a:p>
          <a:endParaRPr lang="en-ZA"/>
        </a:p>
      </dgm:t>
    </dgm:pt>
    <dgm:pt modelId="{20058DB6-F20C-475B-8493-EB7E1336AB87}" type="pres">
      <dgm:prSet presAssocID="{B46A5513-939A-4375-830A-B3061DA9D09B}" presName="dummy" presStyleCnt="0"/>
      <dgm:spPr/>
    </dgm:pt>
    <dgm:pt modelId="{33B30228-EAC4-4E8B-ACF1-5494AB5ACD2B}" type="pres">
      <dgm:prSet presAssocID="{36D7579C-6C50-4235-91FC-93427B42056C}" presName="sibTrans" presStyleLbl="sibTrans2D1" presStyleIdx="4" presStyleCnt="7"/>
      <dgm:spPr/>
      <dgm:t>
        <a:bodyPr/>
        <a:lstStyle/>
        <a:p>
          <a:endParaRPr lang="en-ZA"/>
        </a:p>
      </dgm:t>
    </dgm:pt>
    <dgm:pt modelId="{11C29123-3444-4E5E-940B-21E74A17CA17}" type="pres">
      <dgm:prSet presAssocID="{B6536313-628A-4A24-A301-A609F9B896CD}" presName="node" presStyleLbl="node1" presStyleIdx="5" presStyleCnt="7" custScaleX="164029" custScaleY="107108">
        <dgm:presLayoutVars>
          <dgm:bulletEnabled val="1"/>
        </dgm:presLayoutVars>
      </dgm:prSet>
      <dgm:spPr/>
      <dgm:t>
        <a:bodyPr/>
        <a:lstStyle/>
        <a:p>
          <a:endParaRPr lang="en-ZA"/>
        </a:p>
      </dgm:t>
    </dgm:pt>
    <dgm:pt modelId="{F0405171-0270-43E1-AA23-4CB8FE4797DE}" type="pres">
      <dgm:prSet presAssocID="{B6536313-628A-4A24-A301-A609F9B896CD}" presName="dummy" presStyleCnt="0"/>
      <dgm:spPr/>
    </dgm:pt>
    <dgm:pt modelId="{8E700A69-A871-41B4-B60A-55FEDFA14273}" type="pres">
      <dgm:prSet presAssocID="{14D741F8-F9E3-4FB2-8C69-FC6D6C727E09}" presName="sibTrans" presStyleLbl="sibTrans2D1" presStyleIdx="5" presStyleCnt="7"/>
      <dgm:spPr/>
      <dgm:t>
        <a:bodyPr/>
        <a:lstStyle/>
        <a:p>
          <a:endParaRPr lang="en-ZA"/>
        </a:p>
      </dgm:t>
    </dgm:pt>
    <dgm:pt modelId="{BA8C4765-3F66-48A3-91B9-B44912888A15}" type="pres">
      <dgm:prSet presAssocID="{743FB607-CB94-4693-858E-9C98490DB7A1}" presName="node" presStyleLbl="node1" presStyleIdx="6" presStyleCnt="7" custScaleX="158784" custRadScaleRad="96162" custRadScaleInc="-17297">
        <dgm:presLayoutVars>
          <dgm:bulletEnabled val="1"/>
        </dgm:presLayoutVars>
      </dgm:prSet>
      <dgm:spPr/>
      <dgm:t>
        <a:bodyPr/>
        <a:lstStyle/>
        <a:p>
          <a:endParaRPr lang="en-ZA"/>
        </a:p>
      </dgm:t>
    </dgm:pt>
    <dgm:pt modelId="{0476DAE2-01FD-4A50-8CAF-600359B898CF}" type="pres">
      <dgm:prSet presAssocID="{743FB607-CB94-4693-858E-9C98490DB7A1}" presName="dummy" presStyleCnt="0"/>
      <dgm:spPr/>
    </dgm:pt>
    <dgm:pt modelId="{26B80923-C2FA-4A91-8B01-1E77165146D7}" type="pres">
      <dgm:prSet presAssocID="{D350447B-C667-4C41-8D5A-2314DA6FD72A}" presName="sibTrans" presStyleLbl="sibTrans2D1" presStyleIdx="6" presStyleCnt="7"/>
      <dgm:spPr/>
      <dgm:t>
        <a:bodyPr/>
        <a:lstStyle/>
        <a:p>
          <a:endParaRPr lang="en-ZA"/>
        </a:p>
      </dgm:t>
    </dgm:pt>
  </dgm:ptLst>
  <dgm:cxnLst>
    <dgm:cxn modelId="{85807B23-8E3D-403F-A574-1F1FA86F38CF}" srcId="{ABCA8698-4958-4B0E-B673-074EA64B9B7E}" destId="{7690AF69-A499-43CB-8AB3-5F4CB02DD242}" srcOrd="3" destOrd="0" parTransId="{9A104BEE-4835-4E99-B5D4-30E12F37B2FF}" sibTransId="{844FDC71-A523-4421-A24A-D2A4CA8AFE2D}"/>
    <dgm:cxn modelId="{02BF6A58-46E4-46AF-9FBB-1C39FBAADB96}" type="presOf" srcId="{844FDC71-A523-4421-A24A-D2A4CA8AFE2D}" destId="{643675F0-8B38-49E4-BEC5-AF22469504BE}" srcOrd="0" destOrd="0" presId="urn:microsoft.com/office/officeart/2005/8/layout/radial6"/>
    <dgm:cxn modelId="{4ACD3E69-A015-424D-80B4-FBDD8047D989}" type="presOf" srcId="{D350447B-C667-4C41-8D5A-2314DA6FD72A}" destId="{26B80923-C2FA-4A91-8B01-1E77165146D7}" srcOrd="0" destOrd="0" presId="urn:microsoft.com/office/officeart/2005/8/layout/radial6"/>
    <dgm:cxn modelId="{11158160-8E7E-4357-9CC2-AD72E741DB7E}" type="presOf" srcId="{ABCA8698-4958-4B0E-B673-074EA64B9B7E}" destId="{99B0C58D-26FB-4289-BEC7-85268737DA40}" srcOrd="0" destOrd="0" presId="urn:microsoft.com/office/officeart/2005/8/layout/radial6"/>
    <dgm:cxn modelId="{B4B56256-5B7A-4163-B7BC-AE13CCE36C86}" type="presOf" srcId="{D1C41696-16C5-474D-AD69-D86B0D6B7B47}" destId="{73188FF5-B6C2-4CFD-8DE6-154759EA528F}" srcOrd="0" destOrd="0" presId="urn:microsoft.com/office/officeart/2005/8/layout/radial6"/>
    <dgm:cxn modelId="{72076D3A-3175-4165-B636-F287129A6C00}" srcId="{ABCA8698-4958-4B0E-B673-074EA64B9B7E}" destId="{B46A5513-939A-4375-830A-B3061DA9D09B}" srcOrd="4" destOrd="0" parTransId="{9A0E4B0A-A609-4663-AA1F-05B220FBF1B7}" sibTransId="{36D7579C-6C50-4235-91FC-93427B42056C}"/>
    <dgm:cxn modelId="{94790556-6101-4FC3-9E71-78FA4821DD29}" type="presOf" srcId="{0F9EB2E6-9516-47DF-92BC-DFA889BFFA3D}" destId="{3E168C78-ECBD-429A-A7B0-8F3DBE6A5E2A}" srcOrd="0" destOrd="0" presId="urn:microsoft.com/office/officeart/2005/8/layout/radial6"/>
    <dgm:cxn modelId="{7370BD97-1F81-44BC-AB32-251CD456801F}" srcId="{ABCA8698-4958-4B0E-B673-074EA64B9B7E}" destId="{355582A1-6798-4A43-8AD9-EC5E12B7ACA3}" srcOrd="1" destOrd="0" parTransId="{4E3024A0-B262-40FB-8BC7-FF6E2838CCD0}" sibTransId="{0F9EB2E6-9516-47DF-92BC-DFA889BFFA3D}"/>
    <dgm:cxn modelId="{7C5881E0-AAB9-43A2-8AA5-2FE404AD9026}" type="presOf" srcId="{DEF2D72B-3AC7-4B18-8C02-3D13D3C16CF0}" destId="{35E10C12-32E0-4E8A-AD62-9A5CE5930573}" srcOrd="0" destOrd="0" presId="urn:microsoft.com/office/officeart/2005/8/layout/radial6"/>
    <dgm:cxn modelId="{C5CCFE89-E519-44DB-B839-A030DA65AC37}" srcId="{ABCA8698-4958-4B0E-B673-074EA64B9B7E}" destId="{D1C41696-16C5-474D-AD69-D86B0D6B7B47}" srcOrd="0" destOrd="0" parTransId="{4C2155FE-363D-48AC-B4E7-10EA0FACAB50}" sibTransId="{4DD82467-CA02-4E2B-B914-F1E014A812F0}"/>
    <dgm:cxn modelId="{153FA8C8-CA14-49A8-A064-AD793E5642BA}" type="presOf" srcId="{B6536313-628A-4A24-A301-A609F9B896CD}" destId="{11C29123-3444-4E5E-940B-21E74A17CA17}" srcOrd="0" destOrd="0" presId="urn:microsoft.com/office/officeart/2005/8/layout/radial6"/>
    <dgm:cxn modelId="{075C4ADB-985A-4210-8021-D9A5211F9EB7}" type="presOf" srcId="{743FB607-CB94-4693-858E-9C98490DB7A1}" destId="{BA8C4765-3F66-48A3-91B9-B44912888A15}" srcOrd="0" destOrd="0" presId="urn:microsoft.com/office/officeart/2005/8/layout/radial6"/>
    <dgm:cxn modelId="{B70BE72F-E0CF-49D9-811D-D8FC7E479188}" type="presOf" srcId="{14D741F8-F9E3-4FB2-8C69-FC6D6C727E09}" destId="{8E700A69-A871-41B4-B60A-55FEDFA14273}" srcOrd="0" destOrd="0" presId="urn:microsoft.com/office/officeart/2005/8/layout/radial6"/>
    <dgm:cxn modelId="{FCB50DA0-B9F7-44F0-B8BD-A90016AFEC74}" type="presOf" srcId="{4DD82467-CA02-4E2B-B914-F1E014A812F0}" destId="{01518B6C-22D2-4D4D-A007-EADB52372309}" srcOrd="0" destOrd="0" presId="urn:microsoft.com/office/officeart/2005/8/layout/radial6"/>
    <dgm:cxn modelId="{B06BBB06-72CC-44C7-B543-5E68CDA484F0}" type="presOf" srcId="{7690AF69-A499-43CB-8AB3-5F4CB02DD242}" destId="{1B783914-1284-4BE5-9A42-C86013EA55F1}" srcOrd="0" destOrd="0" presId="urn:microsoft.com/office/officeart/2005/8/layout/radial6"/>
    <dgm:cxn modelId="{FE9CF59C-6633-4678-BA73-70977D314AE6}" srcId="{A8BC8F96-AFBC-42A0-AAB8-7D9547EAAD72}" destId="{ABCA8698-4958-4B0E-B673-074EA64B9B7E}" srcOrd="0" destOrd="0" parTransId="{FF5251E4-052B-43CA-9D0F-E8809A09790C}" sibTransId="{B6C46FD0-C7D5-477B-B104-FFF9836B3819}"/>
    <dgm:cxn modelId="{35D1FB70-05BA-4E77-8BE5-041EE29FF168}" srcId="{ABCA8698-4958-4B0E-B673-074EA64B9B7E}" destId="{DEF2D72B-3AC7-4B18-8C02-3D13D3C16CF0}" srcOrd="2" destOrd="0" parTransId="{5413A6DC-913F-4A9E-9215-1949B0BBCEDE}" sibTransId="{B36648C7-DEC0-4347-B92C-5031DC684151}"/>
    <dgm:cxn modelId="{392509E0-F204-4B7D-8D46-1066A732D5C6}" type="presOf" srcId="{355582A1-6798-4A43-8AD9-EC5E12B7ACA3}" destId="{837D0A2C-2E20-4B50-B5BD-43BFBC59DD27}" srcOrd="0" destOrd="0" presId="urn:microsoft.com/office/officeart/2005/8/layout/radial6"/>
    <dgm:cxn modelId="{69CC9F08-0CAB-4946-BC82-9BDEFE787A22}" srcId="{ABCA8698-4958-4B0E-B673-074EA64B9B7E}" destId="{743FB607-CB94-4693-858E-9C98490DB7A1}" srcOrd="6" destOrd="0" parTransId="{5802D0F7-CC23-4EC9-BB64-7CCAB33044BE}" sibTransId="{D350447B-C667-4C41-8D5A-2314DA6FD72A}"/>
    <dgm:cxn modelId="{BE74E782-C86E-4F8C-9055-D21CB2D6C58E}" srcId="{ABCA8698-4958-4B0E-B673-074EA64B9B7E}" destId="{B6536313-628A-4A24-A301-A609F9B896CD}" srcOrd="5" destOrd="0" parTransId="{DEDF9CF7-CBAC-4633-BC4F-04381F9673F4}" sibTransId="{14D741F8-F9E3-4FB2-8C69-FC6D6C727E09}"/>
    <dgm:cxn modelId="{B1BFC585-E558-4EFB-A754-CBF04E9C2667}" type="presOf" srcId="{36D7579C-6C50-4235-91FC-93427B42056C}" destId="{33B30228-EAC4-4E8B-ACF1-5494AB5ACD2B}" srcOrd="0" destOrd="0" presId="urn:microsoft.com/office/officeart/2005/8/layout/radial6"/>
    <dgm:cxn modelId="{21D83079-CC78-4736-98DB-50AD3C6F930A}" type="presOf" srcId="{A8BC8F96-AFBC-42A0-AAB8-7D9547EAAD72}" destId="{1D3E77F2-D83C-4962-8EE5-128D4A3A308C}" srcOrd="0" destOrd="0" presId="urn:microsoft.com/office/officeart/2005/8/layout/radial6"/>
    <dgm:cxn modelId="{39EF2EEF-3F76-40B7-A13D-84F5047DA459}" type="presOf" srcId="{B36648C7-DEC0-4347-B92C-5031DC684151}" destId="{7E7A544B-2580-4975-8C9B-FF7E40A2ACA9}" srcOrd="0" destOrd="0" presId="urn:microsoft.com/office/officeart/2005/8/layout/radial6"/>
    <dgm:cxn modelId="{73D80C74-138C-4A5F-84A5-4A9703750F7C}" type="presOf" srcId="{B46A5513-939A-4375-830A-B3061DA9D09B}" destId="{928A228A-8030-4670-B183-6A0C23DBEE21}" srcOrd="0" destOrd="0" presId="urn:microsoft.com/office/officeart/2005/8/layout/radial6"/>
    <dgm:cxn modelId="{D9BBDF1B-60D5-41AF-AFFE-D1AB4024D489}" type="presParOf" srcId="{1D3E77F2-D83C-4962-8EE5-128D4A3A308C}" destId="{99B0C58D-26FB-4289-BEC7-85268737DA40}" srcOrd="0" destOrd="0" presId="urn:microsoft.com/office/officeart/2005/8/layout/radial6"/>
    <dgm:cxn modelId="{2E036320-28A3-4F58-8D34-827229879327}" type="presParOf" srcId="{1D3E77F2-D83C-4962-8EE5-128D4A3A308C}" destId="{73188FF5-B6C2-4CFD-8DE6-154759EA528F}" srcOrd="1" destOrd="0" presId="urn:microsoft.com/office/officeart/2005/8/layout/radial6"/>
    <dgm:cxn modelId="{8A6E01FB-0606-4F51-B849-044D5A673A15}" type="presParOf" srcId="{1D3E77F2-D83C-4962-8EE5-128D4A3A308C}" destId="{E0F0C232-9A72-4D4D-9913-DE08893B58E3}" srcOrd="2" destOrd="0" presId="urn:microsoft.com/office/officeart/2005/8/layout/radial6"/>
    <dgm:cxn modelId="{B95A6D7A-9F44-4656-9F77-5AF7786DB3AC}" type="presParOf" srcId="{1D3E77F2-D83C-4962-8EE5-128D4A3A308C}" destId="{01518B6C-22D2-4D4D-A007-EADB52372309}" srcOrd="3" destOrd="0" presId="urn:microsoft.com/office/officeart/2005/8/layout/radial6"/>
    <dgm:cxn modelId="{89994940-65D3-4005-A77F-917DAF090861}" type="presParOf" srcId="{1D3E77F2-D83C-4962-8EE5-128D4A3A308C}" destId="{837D0A2C-2E20-4B50-B5BD-43BFBC59DD27}" srcOrd="4" destOrd="0" presId="urn:microsoft.com/office/officeart/2005/8/layout/radial6"/>
    <dgm:cxn modelId="{8635B9FD-032F-48D1-BF49-6DC60EDD1AAA}" type="presParOf" srcId="{1D3E77F2-D83C-4962-8EE5-128D4A3A308C}" destId="{89AE0B21-FDA9-4C16-8432-935252295EA8}" srcOrd="5" destOrd="0" presId="urn:microsoft.com/office/officeart/2005/8/layout/radial6"/>
    <dgm:cxn modelId="{9ED4303A-7040-46C1-BCDB-90F2F6F7170C}" type="presParOf" srcId="{1D3E77F2-D83C-4962-8EE5-128D4A3A308C}" destId="{3E168C78-ECBD-429A-A7B0-8F3DBE6A5E2A}" srcOrd="6" destOrd="0" presId="urn:microsoft.com/office/officeart/2005/8/layout/radial6"/>
    <dgm:cxn modelId="{A20068E3-79D0-4417-A03B-EF11E12D96CA}" type="presParOf" srcId="{1D3E77F2-D83C-4962-8EE5-128D4A3A308C}" destId="{35E10C12-32E0-4E8A-AD62-9A5CE5930573}" srcOrd="7" destOrd="0" presId="urn:microsoft.com/office/officeart/2005/8/layout/radial6"/>
    <dgm:cxn modelId="{EA6F3FE9-620C-4D6E-9C6F-4792D772113E}" type="presParOf" srcId="{1D3E77F2-D83C-4962-8EE5-128D4A3A308C}" destId="{BE4BC94D-CCA4-4C91-A9F7-8E9BD587BD21}" srcOrd="8" destOrd="0" presId="urn:microsoft.com/office/officeart/2005/8/layout/radial6"/>
    <dgm:cxn modelId="{B6C5D091-CA47-4223-AB79-D0B84F435734}" type="presParOf" srcId="{1D3E77F2-D83C-4962-8EE5-128D4A3A308C}" destId="{7E7A544B-2580-4975-8C9B-FF7E40A2ACA9}" srcOrd="9" destOrd="0" presId="urn:microsoft.com/office/officeart/2005/8/layout/radial6"/>
    <dgm:cxn modelId="{3072704F-B0A5-42E5-82F9-A21D6C9DE09A}" type="presParOf" srcId="{1D3E77F2-D83C-4962-8EE5-128D4A3A308C}" destId="{1B783914-1284-4BE5-9A42-C86013EA55F1}" srcOrd="10" destOrd="0" presId="urn:microsoft.com/office/officeart/2005/8/layout/radial6"/>
    <dgm:cxn modelId="{446157D4-937E-4533-8C40-7602C67C563A}" type="presParOf" srcId="{1D3E77F2-D83C-4962-8EE5-128D4A3A308C}" destId="{4AB007AE-87F7-447A-9E67-B7C60FC205BF}" srcOrd="11" destOrd="0" presId="urn:microsoft.com/office/officeart/2005/8/layout/radial6"/>
    <dgm:cxn modelId="{D0C38885-A28D-47A7-AEDA-FC836DBD7EE2}" type="presParOf" srcId="{1D3E77F2-D83C-4962-8EE5-128D4A3A308C}" destId="{643675F0-8B38-49E4-BEC5-AF22469504BE}" srcOrd="12" destOrd="0" presId="urn:microsoft.com/office/officeart/2005/8/layout/radial6"/>
    <dgm:cxn modelId="{130EB111-C448-4701-93A0-21A7AB391815}" type="presParOf" srcId="{1D3E77F2-D83C-4962-8EE5-128D4A3A308C}" destId="{928A228A-8030-4670-B183-6A0C23DBEE21}" srcOrd="13" destOrd="0" presId="urn:microsoft.com/office/officeart/2005/8/layout/radial6"/>
    <dgm:cxn modelId="{69C7A4C0-EE96-4EC8-A23C-24408B103491}" type="presParOf" srcId="{1D3E77F2-D83C-4962-8EE5-128D4A3A308C}" destId="{20058DB6-F20C-475B-8493-EB7E1336AB87}" srcOrd="14" destOrd="0" presId="urn:microsoft.com/office/officeart/2005/8/layout/radial6"/>
    <dgm:cxn modelId="{0C7C00E8-D825-483A-B843-253D8E0ACF5F}" type="presParOf" srcId="{1D3E77F2-D83C-4962-8EE5-128D4A3A308C}" destId="{33B30228-EAC4-4E8B-ACF1-5494AB5ACD2B}" srcOrd="15" destOrd="0" presId="urn:microsoft.com/office/officeart/2005/8/layout/radial6"/>
    <dgm:cxn modelId="{3F14BD6E-4354-4E9B-8BB0-EF74DB40E1EC}" type="presParOf" srcId="{1D3E77F2-D83C-4962-8EE5-128D4A3A308C}" destId="{11C29123-3444-4E5E-940B-21E74A17CA17}" srcOrd="16" destOrd="0" presId="urn:microsoft.com/office/officeart/2005/8/layout/radial6"/>
    <dgm:cxn modelId="{76E404B0-2576-413D-BCA7-647D225D665E}" type="presParOf" srcId="{1D3E77F2-D83C-4962-8EE5-128D4A3A308C}" destId="{F0405171-0270-43E1-AA23-4CB8FE4797DE}" srcOrd="17" destOrd="0" presId="urn:microsoft.com/office/officeart/2005/8/layout/radial6"/>
    <dgm:cxn modelId="{29F9118F-88D4-4878-BF73-839A0F41D88D}" type="presParOf" srcId="{1D3E77F2-D83C-4962-8EE5-128D4A3A308C}" destId="{8E700A69-A871-41B4-B60A-55FEDFA14273}" srcOrd="18" destOrd="0" presId="urn:microsoft.com/office/officeart/2005/8/layout/radial6"/>
    <dgm:cxn modelId="{0F20C6D9-9C2F-4959-B501-A26A17C5B9B5}" type="presParOf" srcId="{1D3E77F2-D83C-4962-8EE5-128D4A3A308C}" destId="{BA8C4765-3F66-48A3-91B9-B44912888A15}" srcOrd="19" destOrd="0" presId="urn:microsoft.com/office/officeart/2005/8/layout/radial6"/>
    <dgm:cxn modelId="{3E28D8DF-2D21-484C-A2B3-FCCBE5B2A126}" type="presParOf" srcId="{1D3E77F2-D83C-4962-8EE5-128D4A3A308C}" destId="{0476DAE2-01FD-4A50-8CAF-600359B898CF}" srcOrd="20" destOrd="0" presId="urn:microsoft.com/office/officeart/2005/8/layout/radial6"/>
    <dgm:cxn modelId="{4E0DB683-C501-4945-8B88-C0B3AB9ED415}" type="presParOf" srcId="{1D3E77F2-D83C-4962-8EE5-128D4A3A308C}" destId="{26B80923-C2FA-4A91-8B01-1E77165146D7}"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BE514-E1D7-4D27-91C4-B70DE6FC45BC}" type="datetimeFigureOut">
              <a:rPr lang="en-ZA" smtClean="0"/>
              <a:t>2015/06/22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6A2DD-6172-4BCA-8748-6E0A8A8CA10E}" type="slidenum">
              <a:rPr lang="en-ZA" smtClean="0"/>
              <a:t>‹#›</a:t>
            </a:fld>
            <a:endParaRPr lang="en-ZA"/>
          </a:p>
        </p:txBody>
      </p:sp>
    </p:spTree>
    <p:extLst>
      <p:ext uri="{BB962C8B-B14F-4D97-AF65-F5344CB8AC3E}">
        <p14:creationId xmlns:p14="http://schemas.microsoft.com/office/powerpoint/2010/main" val="1980700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751617E-BD40-4B9A-A86D-BA493464447E}" type="slidenum">
              <a:rPr lang="en-ZA" smtClean="0"/>
              <a:pPr/>
              <a:t>24</a:t>
            </a:fld>
            <a:endParaRPr lang="en-ZA" dirty="0"/>
          </a:p>
        </p:txBody>
      </p:sp>
    </p:spTree>
    <p:extLst>
      <p:ext uri="{BB962C8B-B14F-4D97-AF65-F5344CB8AC3E}">
        <p14:creationId xmlns:p14="http://schemas.microsoft.com/office/powerpoint/2010/main" val="45913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9689"/>
            <a:ext cx="9144000" cy="2387600"/>
          </a:xfrm>
        </p:spPr>
        <p:txBody>
          <a:bodyPr anchor="ctr" anchorCtr="0">
            <a:normAutofit/>
          </a:bodyPr>
          <a:lstStyle>
            <a:lvl1pPr algn="ctr">
              <a:defRPr sz="4400">
                <a:solidFill>
                  <a:schemeClr val="tx1">
                    <a:lumMod val="75000"/>
                    <a:lumOff val="25000"/>
                  </a:schemeClr>
                </a:solidFill>
                <a:latin typeface="Algerian" panose="04020705040A02060702" pitchFamily="82" charset="0"/>
              </a:defRPr>
            </a:lvl1pPr>
          </a:lstStyle>
          <a:p>
            <a:r>
              <a:rPr lang="en-US" dirty="0" smtClean="0"/>
              <a:t>Click to edit Master title style</a:t>
            </a:r>
            <a:endParaRPr lang="en-ZA" dirty="0"/>
          </a:p>
        </p:txBody>
      </p:sp>
      <p:grpSp>
        <p:nvGrpSpPr>
          <p:cNvPr id="7" name="Group 6"/>
          <p:cNvGrpSpPr/>
          <p:nvPr userDrawn="1"/>
        </p:nvGrpSpPr>
        <p:grpSpPr>
          <a:xfrm>
            <a:off x="4928679" y="5689600"/>
            <a:ext cx="2334641" cy="742950"/>
            <a:chOff x="5156200" y="6342471"/>
            <a:chExt cx="1699641" cy="432608"/>
          </a:xfrm>
        </p:grpSpPr>
        <p:grpSp>
          <p:nvGrpSpPr>
            <p:cNvPr id="8" name="Group 7"/>
            <p:cNvGrpSpPr>
              <a:grpSpLocks/>
            </p:cNvGrpSpPr>
            <p:nvPr userDrawn="1"/>
          </p:nvGrpSpPr>
          <p:grpSpPr bwMode="auto">
            <a:xfrm>
              <a:off x="6333327" y="6342471"/>
              <a:ext cx="522514" cy="432608"/>
              <a:chOff x="3624" y="793"/>
              <a:chExt cx="1139" cy="1056"/>
            </a:xfrm>
          </p:grpSpPr>
          <p:grpSp>
            <p:nvGrpSpPr>
              <p:cNvPr id="74" name="Group 73"/>
              <p:cNvGrpSpPr>
                <a:grpSpLocks/>
              </p:cNvGrpSpPr>
              <p:nvPr userDrawn="1"/>
            </p:nvGrpSpPr>
            <p:grpSpPr bwMode="auto">
              <a:xfrm>
                <a:off x="3743" y="890"/>
                <a:ext cx="913" cy="906"/>
                <a:chOff x="3743" y="890"/>
                <a:chExt cx="913" cy="906"/>
              </a:xfrm>
            </p:grpSpPr>
            <p:sp>
              <p:nvSpPr>
                <p:cNvPr id="91" name="Freeform 90"/>
                <p:cNvSpPr>
                  <a:spLocks/>
                </p:cNvSpPr>
                <p:nvPr userDrawn="1"/>
              </p:nvSpPr>
              <p:spPr bwMode="auto">
                <a:xfrm>
                  <a:off x="3743" y="890"/>
                  <a:ext cx="913" cy="906"/>
                </a:xfrm>
                <a:custGeom>
                  <a:avLst/>
                  <a:gdLst>
                    <a:gd name="T0" fmla="+- 0 4635 3743"/>
                    <a:gd name="T1" fmla="*/ T0 w 913"/>
                    <a:gd name="T2" fmla="+- 0 1194 890"/>
                    <a:gd name="T3" fmla="*/ 1194 h 906"/>
                    <a:gd name="T4" fmla="+- 0 4384 3743"/>
                    <a:gd name="T5" fmla="*/ T4 w 913"/>
                    <a:gd name="T6" fmla="+- 0 1322 890"/>
                    <a:gd name="T7" fmla="*/ 1322 h 906"/>
                    <a:gd name="T8" fmla="+- 0 4656 3743"/>
                    <a:gd name="T9" fmla="*/ T8 w 913"/>
                    <a:gd name="T10" fmla="+- 0 1335 890"/>
                    <a:gd name="T11" fmla="*/ 1335 h 906"/>
                    <a:gd name="T12" fmla="+- 0 4656 3743"/>
                    <a:gd name="T13" fmla="*/ T12 w 913"/>
                    <a:gd name="T14" fmla="+- 0 1333 890"/>
                    <a:gd name="T15" fmla="*/ 1333 h 906"/>
                    <a:gd name="T16" fmla="+- 0 4652 3743"/>
                    <a:gd name="T17" fmla="*/ T16 w 913"/>
                    <a:gd name="T18" fmla="+- 0 1272 890"/>
                    <a:gd name="T19" fmla="*/ 1272 h 906"/>
                    <a:gd name="T20" fmla="+- 0 4635 3743"/>
                    <a:gd name="T21" fmla="*/ T20 w 913"/>
                    <a:gd name="T22" fmla="+- 0 1194 890"/>
                    <a:gd name="T23" fmla="*/ 1194 h 906"/>
                  </a:gdLst>
                  <a:ahLst/>
                  <a:cxnLst>
                    <a:cxn ang="0">
                      <a:pos x="T1" y="T3"/>
                    </a:cxn>
                    <a:cxn ang="0">
                      <a:pos x="T5" y="T7"/>
                    </a:cxn>
                    <a:cxn ang="0">
                      <a:pos x="T9" y="T11"/>
                    </a:cxn>
                    <a:cxn ang="0">
                      <a:pos x="T13" y="T15"/>
                    </a:cxn>
                    <a:cxn ang="0">
                      <a:pos x="T17" y="T19"/>
                    </a:cxn>
                    <a:cxn ang="0">
                      <a:pos x="T21" y="T23"/>
                    </a:cxn>
                  </a:cxnLst>
                  <a:rect l="0" t="0" r="r" b="b"/>
                  <a:pathLst>
                    <a:path w="913" h="906">
                      <a:moveTo>
                        <a:pt x="892" y="304"/>
                      </a:moveTo>
                      <a:lnTo>
                        <a:pt x="641" y="432"/>
                      </a:lnTo>
                      <a:lnTo>
                        <a:pt x="913" y="445"/>
                      </a:lnTo>
                      <a:lnTo>
                        <a:pt x="913" y="443"/>
                      </a:lnTo>
                      <a:lnTo>
                        <a:pt x="909" y="382"/>
                      </a:lnTo>
                      <a:lnTo>
                        <a:pt x="892" y="30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2" name="Freeform 91"/>
                <p:cNvSpPr>
                  <a:spLocks/>
                </p:cNvSpPr>
                <p:nvPr userDrawn="1"/>
              </p:nvSpPr>
              <p:spPr bwMode="auto">
                <a:xfrm>
                  <a:off x="3743" y="890"/>
                  <a:ext cx="913" cy="906"/>
                </a:xfrm>
                <a:custGeom>
                  <a:avLst/>
                  <a:gdLst>
                    <a:gd name="T0" fmla="+- 0 4331 3743"/>
                    <a:gd name="T1" fmla="*/ T0 w 913"/>
                    <a:gd name="T2" fmla="+- 0 892 890"/>
                    <a:gd name="T3" fmla="*/ 892 h 906"/>
                    <a:gd name="T4" fmla="+- 0 4277 3743"/>
                    <a:gd name="T5" fmla="*/ T4 w 913"/>
                    <a:gd name="T6" fmla="+- 0 1178 890"/>
                    <a:gd name="T7" fmla="*/ 1178 h 906"/>
                    <a:gd name="T8" fmla="+- 0 4490 3743"/>
                    <a:gd name="T9" fmla="*/ T8 w 913"/>
                    <a:gd name="T10" fmla="+- 0 978 890"/>
                    <a:gd name="T11" fmla="*/ 978 h 906"/>
                    <a:gd name="T12" fmla="+- 0 4474 3743"/>
                    <a:gd name="T13" fmla="*/ T12 w 913"/>
                    <a:gd name="T14" fmla="+- 0 966 890"/>
                    <a:gd name="T15" fmla="*/ 966 h 906"/>
                    <a:gd name="T16" fmla="+- 0 4424 3743"/>
                    <a:gd name="T17" fmla="*/ T16 w 913"/>
                    <a:gd name="T18" fmla="+- 0 932 890"/>
                    <a:gd name="T19" fmla="*/ 932 h 906"/>
                    <a:gd name="T20" fmla="+- 0 4370 3743"/>
                    <a:gd name="T21" fmla="*/ T20 w 913"/>
                    <a:gd name="T22" fmla="+- 0 906 890"/>
                    <a:gd name="T23" fmla="*/ 906 h 906"/>
                    <a:gd name="T24" fmla="+- 0 4331 3743"/>
                    <a:gd name="T25" fmla="*/ T24 w 913"/>
                    <a:gd name="T26" fmla="+- 0 892 890"/>
                    <a:gd name="T27" fmla="*/ 892 h 906"/>
                  </a:gdLst>
                  <a:ahLst/>
                  <a:cxnLst>
                    <a:cxn ang="0">
                      <a:pos x="T1" y="T3"/>
                    </a:cxn>
                    <a:cxn ang="0">
                      <a:pos x="T5" y="T7"/>
                    </a:cxn>
                    <a:cxn ang="0">
                      <a:pos x="T9" y="T11"/>
                    </a:cxn>
                    <a:cxn ang="0">
                      <a:pos x="T13" y="T15"/>
                    </a:cxn>
                    <a:cxn ang="0">
                      <a:pos x="T17" y="T19"/>
                    </a:cxn>
                    <a:cxn ang="0">
                      <a:pos x="T21" y="T23"/>
                    </a:cxn>
                    <a:cxn ang="0">
                      <a:pos x="T25" y="T27"/>
                    </a:cxn>
                  </a:cxnLst>
                  <a:rect l="0" t="0" r="r" b="b"/>
                  <a:pathLst>
                    <a:path w="913" h="906">
                      <a:moveTo>
                        <a:pt x="588" y="2"/>
                      </a:moveTo>
                      <a:lnTo>
                        <a:pt x="534" y="288"/>
                      </a:lnTo>
                      <a:lnTo>
                        <a:pt x="747" y="88"/>
                      </a:lnTo>
                      <a:lnTo>
                        <a:pt x="731" y="76"/>
                      </a:lnTo>
                      <a:lnTo>
                        <a:pt x="681" y="42"/>
                      </a:lnTo>
                      <a:lnTo>
                        <a:pt x="627" y="16"/>
                      </a:lnTo>
                      <a:lnTo>
                        <a:pt x="588" y="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3" name="Freeform 92"/>
                <p:cNvSpPr>
                  <a:spLocks/>
                </p:cNvSpPr>
                <p:nvPr userDrawn="1"/>
              </p:nvSpPr>
              <p:spPr bwMode="auto">
                <a:xfrm>
                  <a:off x="3743" y="890"/>
                  <a:ext cx="913" cy="906"/>
                </a:xfrm>
                <a:custGeom>
                  <a:avLst/>
                  <a:gdLst>
                    <a:gd name="T0" fmla="+- 0 4194 3743"/>
                    <a:gd name="T1" fmla="*/ T0 w 913"/>
                    <a:gd name="T2" fmla="+- 0 1498 890"/>
                    <a:gd name="T3" fmla="*/ 1498 h 906"/>
                    <a:gd name="T4" fmla="+- 0 4075 3743"/>
                    <a:gd name="T5" fmla="*/ T4 w 913"/>
                    <a:gd name="T6" fmla="+- 0 1780 890"/>
                    <a:gd name="T7" fmla="*/ 1780 h 906"/>
                    <a:gd name="T8" fmla="+- 0 4094 3743"/>
                    <a:gd name="T9" fmla="*/ T8 w 913"/>
                    <a:gd name="T10" fmla="+- 0 1785 890"/>
                    <a:gd name="T11" fmla="*/ 1785 h 906"/>
                    <a:gd name="T12" fmla="+- 0 4113 3743"/>
                    <a:gd name="T13" fmla="*/ T12 w 913"/>
                    <a:gd name="T14" fmla="+- 0 1789 890"/>
                    <a:gd name="T15" fmla="*/ 1789 h 906"/>
                    <a:gd name="T16" fmla="+- 0 4133 3743"/>
                    <a:gd name="T17" fmla="*/ T16 w 913"/>
                    <a:gd name="T18" fmla="+- 0 1792 890"/>
                    <a:gd name="T19" fmla="*/ 1792 h 906"/>
                    <a:gd name="T20" fmla="+- 0 4153 3743"/>
                    <a:gd name="T21" fmla="*/ T20 w 913"/>
                    <a:gd name="T22" fmla="+- 0 1794 890"/>
                    <a:gd name="T23" fmla="*/ 1794 h 906"/>
                    <a:gd name="T24" fmla="+- 0 4173 3743"/>
                    <a:gd name="T25" fmla="*/ T24 w 913"/>
                    <a:gd name="T26" fmla="+- 0 1795 890"/>
                    <a:gd name="T27" fmla="*/ 1795 h 906"/>
                    <a:gd name="T28" fmla="+- 0 4194 3743"/>
                    <a:gd name="T29" fmla="*/ T28 w 913"/>
                    <a:gd name="T30" fmla="+- 0 1796 890"/>
                    <a:gd name="T31" fmla="*/ 1796 h 906"/>
                    <a:gd name="T32" fmla="+- 0 4214 3743"/>
                    <a:gd name="T33" fmla="*/ T32 w 913"/>
                    <a:gd name="T34" fmla="+- 0 1795 890"/>
                    <a:gd name="T35" fmla="*/ 1795 h 906"/>
                    <a:gd name="T36" fmla="+- 0 4234 3743"/>
                    <a:gd name="T37" fmla="*/ T36 w 913"/>
                    <a:gd name="T38" fmla="+- 0 1794 890"/>
                    <a:gd name="T39" fmla="*/ 1794 h 906"/>
                    <a:gd name="T40" fmla="+- 0 4254 3743"/>
                    <a:gd name="T41" fmla="*/ T40 w 913"/>
                    <a:gd name="T42" fmla="+- 0 1792 890"/>
                    <a:gd name="T43" fmla="*/ 1792 h 906"/>
                    <a:gd name="T44" fmla="+- 0 4194 3743"/>
                    <a:gd name="T45" fmla="*/ T44 w 913"/>
                    <a:gd name="T46" fmla="+- 0 1498 890"/>
                    <a:gd name="T47" fmla="*/ 1498 h 9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13" h="906">
                      <a:moveTo>
                        <a:pt x="451" y="608"/>
                      </a:moveTo>
                      <a:lnTo>
                        <a:pt x="332" y="890"/>
                      </a:lnTo>
                      <a:lnTo>
                        <a:pt x="351" y="895"/>
                      </a:lnTo>
                      <a:lnTo>
                        <a:pt x="370" y="899"/>
                      </a:lnTo>
                      <a:lnTo>
                        <a:pt x="390" y="902"/>
                      </a:lnTo>
                      <a:lnTo>
                        <a:pt x="410" y="904"/>
                      </a:lnTo>
                      <a:lnTo>
                        <a:pt x="430" y="905"/>
                      </a:lnTo>
                      <a:lnTo>
                        <a:pt x="451" y="906"/>
                      </a:lnTo>
                      <a:lnTo>
                        <a:pt x="471" y="905"/>
                      </a:lnTo>
                      <a:lnTo>
                        <a:pt x="491" y="904"/>
                      </a:lnTo>
                      <a:lnTo>
                        <a:pt x="511" y="902"/>
                      </a:lnTo>
                      <a:lnTo>
                        <a:pt x="451" y="608"/>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4" name="Freeform 93"/>
                <p:cNvSpPr>
                  <a:spLocks/>
                </p:cNvSpPr>
                <p:nvPr userDrawn="1"/>
              </p:nvSpPr>
              <p:spPr bwMode="auto">
                <a:xfrm>
                  <a:off x="3743" y="890"/>
                  <a:ext cx="913" cy="906"/>
                </a:xfrm>
                <a:custGeom>
                  <a:avLst/>
                  <a:gdLst>
                    <a:gd name="T0" fmla="+- 0 3776 3743"/>
                    <a:gd name="T1" fmla="*/ T0 w 913"/>
                    <a:gd name="T2" fmla="+- 0 1136 890"/>
                    <a:gd name="T3" fmla="*/ 1136 h 906"/>
                    <a:gd name="T4" fmla="+- 0 3748 3743"/>
                    <a:gd name="T5" fmla="*/ T4 w 913"/>
                    <a:gd name="T6" fmla="+- 0 1210 890"/>
                    <a:gd name="T7" fmla="*/ 1210 h 906"/>
                    <a:gd name="T8" fmla="+- 0 3743 3743"/>
                    <a:gd name="T9" fmla="*/ T8 w 913"/>
                    <a:gd name="T10" fmla="+- 0 1230 890"/>
                    <a:gd name="T11" fmla="*/ 1230 h 906"/>
                    <a:gd name="T12" fmla="+- 0 4020 3743"/>
                    <a:gd name="T13" fmla="*/ T12 w 913"/>
                    <a:gd name="T14" fmla="+- 0 1273 890"/>
                    <a:gd name="T15" fmla="*/ 1273 h 906"/>
                    <a:gd name="T16" fmla="+- 0 3776 3743"/>
                    <a:gd name="T17" fmla="*/ T16 w 913"/>
                    <a:gd name="T18" fmla="+- 0 1136 890"/>
                    <a:gd name="T19" fmla="*/ 1136 h 906"/>
                  </a:gdLst>
                  <a:ahLst/>
                  <a:cxnLst>
                    <a:cxn ang="0">
                      <a:pos x="T1" y="T3"/>
                    </a:cxn>
                    <a:cxn ang="0">
                      <a:pos x="T5" y="T7"/>
                    </a:cxn>
                    <a:cxn ang="0">
                      <a:pos x="T9" y="T11"/>
                    </a:cxn>
                    <a:cxn ang="0">
                      <a:pos x="T13" y="T15"/>
                    </a:cxn>
                    <a:cxn ang="0">
                      <a:pos x="T17" y="T19"/>
                    </a:cxn>
                  </a:cxnLst>
                  <a:rect l="0" t="0" r="r" b="b"/>
                  <a:pathLst>
                    <a:path w="913" h="906">
                      <a:moveTo>
                        <a:pt x="33" y="246"/>
                      </a:moveTo>
                      <a:lnTo>
                        <a:pt x="5" y="320"/>
                      </a:lnTo>
                      <a:lnTo>
                        <a:pt x="0" y="340"/>
                      </a:lnTo>
                      <a:lnTo>
                        <a:pt x="277" y="383"/>
                      </a:lnTo>
                      <a:lnTo>
                        <a:pt x="33" y="24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5" name="Freeform 94"/>
                <p:cNvSpPr>
                  <a:spLocks/>
                </p:cNvSpPr>
                <p:nvPr userDrawn="1"/>
              </p:nvSpPr>
              <p:spPr bwMode="auto">
                <a:xfrm>
                  <a:off x="3743" y="890"/>
                  <a:ext cx="913" cy="906"/>
                </a:xfrm>
                <a:custGeom>
                  <a:avLst/>
                  <a:gdLst>
                    <a:gd name="T0" fmla="+- 0 4063 3743"/>
                    <a:gd name="T1" fmla="*/ T0 w 913"/>
                    <a:gd name="T2" fmla="+- 0 890 890"/>
                    <a:gd name="T3" fmla="*/ 890 h 906"/>
                    <a:gd name="T4" fmla="+- 0 4006 3743"/>
                    <a:gd name="T5" fmla="*/ T4 w 913"/>
                    <a:gd name="T6" fmla="+- 0 911 890"/>
                    <a:gd name="T7" fmla="*/ 911 h 906"/>
                    <a:gd name="T8" fmla="+- 0 3953 3743"/>
                    <a:gd name="T9" fmla="*/ T8 w 913"/>
                    <a:gd name="T10" fmla="+- 0 939 890"/>
                    <a:gd name="T11" fmla="*/ 939 h 906"/>
                    <a:gd name="T12" fmla="+- 0 3936 3743"/>
                    <a:gd name="T13" fmla="*/ T12 w 913"/>
                    <a:gd name="T14" fmla="+- 0 950 890"/>
                    <a:gd name="T15" fmla="*/ 950 h 906"/>
                    <a:gd name="T16" fmla="+- 0 4122 3743"/>
                    <a:gd name="T17" fmla="*/ T16 w 913"/>
                    <a:gd name="T18" fmla="+- 0 1190 890"/>
                    <a:gd name="T19" fmla="*/ 1190 h 906"/>
                    <a:gd name="T20" fmla="+- 0 4063 3743"/>
                    <a:gd name="T21" fmla="*/ T20 w 913"/>
                    <a:gd name="T22" fmla="+- 0 890 890"/>
                    <a:gd name="T23" fmla="*/ 890 h 906"/>
                  </a:gdLst>
                  <a:ahLst/>
                  <a:cxnLst>
                    <a:cxn ang="0">
                      <a:pos x="T1" y="T3"/>
                    </a:cxn>
                    <a:cxn ang="0">
                      <a:pos x="T5" y="T7"/>
                    </a:cxn>
                    <a:cxn ang="0">
                      <a:pos x="T9" y="T11"/>
                    </a:cxn>
                    <a:cxn ang="0">
                      <a:pos x="T13" y="T15"/>
                    </a:cxn>
                    <a:cxn ang="0">
                      <a:pos x="T17" y="T19"/>
                    </a:cxn>
                    <a:cxn ang="0">
                      <a:pos x="T21" y="T23"/>
                    </a:cxn>
                  </a:cxnLst>
                  <a:rect l="0" t="0" r="r" b="b"/>
                  <a:pathLst>
                    <a:path w="913" h="906">
                      <a:moveTo>
                        <a:pt x="320" y="0"/>
                      </a:moveTo>
                      <a:lnTo>
                        <a:pt x="263" y="21"/>
                      </a:lnTo>
                      <a:lnTo>
                        <a:pt x="210" y="49"/>
                      </a:lnTo>
                      <a:lnTo>
                        <a:pt x="193" y="60"/>
                      </a:lnTo>
                      <a:lnTo>
                        <a:pt x="379" y="300"/>
                      </a:lnTo>
                      <a:lnTo>
                        <a:pt x="320" y="0"/>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6" name="Freeform 95"/>
                <p:cNvSpPr>
                  <a:spLocks/>
                </p:cNvSpPr>
                <p:nvPr userDrawn="1"/>
              </p:nvSpPr>
              <p:spPr bwMode="auto">
                <a:xfrm>
                  <a:off x="3743" y="890"/>
                  <a:ext cx="913" cy="906"/>
                </a:xfrm>
                <a:custGeom>
                  <a:avLst/>
                  <a:gdLst>
                    <a:gd name="T0" fmla="+- 0 4046 3743"/>
                    <a:gd name="T1" fmla="*/ T0 w 913"/>
                    <a:gd name="T2" fmla="+- 0 1429 890"/>
                    <a:gd name="T3" fmla="*/ 1429 h 906"/>
                    <a:gd name="T4" fmla="+- 0 3769 3743"/>
                    <a:gd name="T5" fmla="*/ T4 w 913"/>
                    <a:gd name="T6" fmla="+- 0 1516 890"/>
                    <a:gd name="T7" fmla="*/ 1516 h 906"/>
                    <a:gd name="T8" fmla="+- 0 3778 3743"/>
                    <a:gd name="T9" fmla="*/ T8 w 913"/>
                    <a:gd name="T10" fmla="+- 0 1535 890"/>
                    <a:gd name="T11" fmla="*/ 1535 h 906"/>
                    <a:gd name="T12" fmla="+- 0 3787 3743"/>
                    <a:gd name="T13" fmla="*/ T12 w 913"/>
                    <a:gd name="T14" fmla="+- 0 1552 890"/>
                    <a:gd name="T15" fmla="*/ 1552 h 906"/>
                    <a:gd name="T16" fmla="+- 0 3797 3743"/>
                    <a:gd name="T17" fmla="*/ T16 w 913"/>
                    <a:gd name="T18" fmla="+- 0 1570 890"/>
                    <a:gd name="T19" fmla="*/ 1570 h 906"/>
                    <a:gd name="T20" fmla="+- 0 3807 3743"/>
                    <a:gd name="T21" fmla="*/ T20 w 913"/>
                    <a:gd name="T22" fmla="+- 0 1587 890"/>
                    <a:gd name="T23" fmla="*/ 1587 h 906"/>
                    <a:gd name="T24" fmla="+- 0 3819 3743"/>
                    <a:gd name="T25" fmla="*/ T24 w 913"/>
                    <a:gd name="T26" fmla="+- 0 1603 890"/>
                    <a:gd name="T27" fmla="*/ 1603 h 906"/>
                    <a:gd name="T28" fmla="+- 0 4046 3743"/>
                    <a:gd name="T29" fmla="*/ T28 w 913"/>
                    <a:gd name="T30" fmla="+- 0 1429 890"/>
                    <a:gd name="T31" fmla="*/ 1429 h 9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13" h="906">
                      <a:moveTo>
                        <a:pt x="303" y="539"/>
                      </a:moveTo>
                      <a:lnTo>
                        <a:pt x="26" y="626"/>
                      </a:lnTo>
                      <a:lnTo>
                        <a:pt x="35" y="645"/>
                      </a:lnTo>
                      <a:lnTo>
                        <a:pt x="44" y="662"/>
                      </a:lnTo>
                      <a:lnTo>
                        <a:pt x="54" y="680"/>
                      </a:lnTo>
                      <a:lnTo>
                        <a:pt x="64" y="697"/>
                      </a:lnTo>
                      <a:lnTo>
                        <a:pt x="76" y="713"/>
                      </a:lnTo>
                      <a:lnTo>
                        <a:pt x="303" y="539"/>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7" name="Freeform 96"/>
                <p:cNvSpPr>
                  <a:spLocks/>
                </p:cNvSpPr>
                <p:nvPr userDrawn="1"/>
              </p:nvSpPr>
              <p:spPr bwMode="auto">
                <a:xfrm>
                  <a:off x="3743" y="890"/>
                  <a:ext cx="913" cy="906"/>
                </a:xfrm>
                <a:custGeom>
                  <a:avLst/>
                  <a:gdLst>
                    <a:gd name="T0" fmla="+- 0 4356 3743"/>
                    <a:gd name="T1" fmla="*/ T0 w 913"/>
                    <a:gd name="T2" fmla="+- 0 1465 890"/>
                    <a:gd name="T3" fmla="*/ 1465 h 906"/>
                    <a:gd name="T4" fmla="+- 0 4507 3743"/>
                    <a:gd name="T5" fmla="*/ T4 w 913"/>
                    <a:gd name="T6" fmla="+- 0 1673 890"/>
                    <a:gd name="T7" fmla="*/ 1673 h 906"/>
                    <a:gd name="T8" fmla="+- 0 4521 3743"/>
                    <a:gd name="T9" fmla="*/ T8 w 913"/>
                    <a:gd name="T10" fmla="+- 0 1659 890"/>
                    <a:gd name="T11" fmla="*/ 1659 h 906"/>
                    <a:gd name="T12" fmla="+- 0 4535 3743"/>
                    <a:gd name="T13" fmla="*/ T12 w 913"/>
                    <a:gd name="T14" fmla="+- 0 1645 890"/>
                    <a:gd name="T15" fmla="*/ 1645 h 906"/>
                    <a:gd name="T16" fmla="+- 0 4548 3743"/>
                    <a:gd name="T17" fmla="*/ T16 w 913"/>
                    <a:gd name="T18" fmla="+- 0 1630 890"/>
                    <a:gd name="T19" fmla="*/ 1630 h 906"/>
                    <a:gd name="T20" fmla="+- 0 4561 3743"/>
                    <a:gd name="T21" fmla="*/ T20 w 913"/>
                    <a:gd name="T22" fmla="+- 0 1614 890"/>
                    <a:gd name="T23" fmla="*/ 1614 h 906"/>
                    <a:gd name="T24" fmla="+- 0 4573 3743"/>
                    <a:gd name="T25" fmla="*/ T24 w 913"/>
                    <a:gd name="T26" fmla="+- 0 1598 890"/>
                    <a:gd name="T27" fmla="*/ 1598 h 906"/>
                    <a:gd name="T28" fmla="+- 0 4576 3743"/>
                    <a:gd name="T29" fmla="*/ T28 w 913"/>
                    <a:gd name="T30" fmla="+- 0 1593 890"/>
                    <a:gd name="T31" fmla="*/ 1593 h 906"/>
                    <a:gd name="T32" fmla="+- 0 4356 3743"/>
                    <a:gd name="T33" fmla="*/ T32 w 913"/>
                    <a:gd name="T34" fmla="+- 0 1465 890"/>
                    <a:gd name="T35" fmla="*/ 1465 h 9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3" h="906">
                      <a:moveTo>
                        <a:pt x="613" y="575"/>
                      </a:moveTo>
                      <a:lnTo>
                        <a:pt x="764" y="783"/>
                      </a:lnTo>
                      <a:lnTo>
                        <a:pt x="778" y="769"/>
                      </a:lnTo>
                      <a:lnTo>
                        <a:pt x="792" y="755"/>
                      </a:lnTo>
                      <a:lnTo>
                        <a:pt x="805" y="740"/>
                      </a:lnTo>
                      <a:lnTo>
                        <a:pt x="818" y="724"/>
                      </a:lnTo>
                      <a:lnTo>
                        <a:pt x="830" y="708"/>
                      </a:lnTo>
                      <a:lnTo>
                        <a:pt x="833" y="703"/>
                      </a:lnTo>
                      <a:lnTo>
                        <a:pt x="613" y="57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5" name="Group 74"/>
              <p:cNvGrpSpPr>
                <a:grpSpLocks/>
              </p:cNvGrpSpPr>
              <p:nvPr userDrawn="1"/>
            </p:nvGrpSpPr>
            <p:grpSpPr bwMode="auto">
              <a:xfrm>
                <a:off x="3624" y="793"/>
                <a:ext cx="1139" cy="1056"/>
                <a:chOff x="3624" y="793"/>
                <a:chExt cx="1139" cy="1056"/>
              </a:xfrm>
            </p:grpSpPr>
            <p:sp>
              <p:nvSpPr>
                <p:cNvPr id="84" name="Freeform 83"/>
                <p:cNvSpPr>
                  <a:spLocks/>
                </p:cNvSpPr>
                <p:nvPr userDrawn="1"/>
              </p:nvSpPr>
              <p:spPr bwMode="auto">
                <a:xfrm>
                  <a:off x="3624" y="793"/>
                  <a:ext cx="1139" cy="1056"/>
                </a:xfrm>
                <a:custGeom>
                  <a:avLst/>
                  <a:gdLst>
                    <a:gd name="T0" fmla="+- 0 4333 3624"/>
                    <a:gd name="T1" fmla="*/ T0 w 1139"/>
                    <a:gd name="T2" fmla="+- 0 1475 793"/>
                    <a:gd name="T3" fmla="*/ 1475 h 1056"/>
                    <a:gd name="T4" fmla="+- 0 4195 3624"/>
                    <a:gd name="T5" fmla="*/ T4 w 1139"/>
                    <a:gd name="T6" fmla="+- 0 1475 793"/>
                    <a:gd name="T7" fmla="*/ 1475 h 1056"/>
                    <a:gd name="T8" fmla="+- 0 4213 3624"/>
                    <a:gd name="T9" fmla="*/ T8 w 1139"/>
                    <a:gd name="T10" fmla="+- 0 1477 793"/>
                    <a:gd name="T11" fmla="*/ 1477 h 1056"/>
                    <a:gd name="T12" fmla="+- 0 4228 3624"/>
                    <a:gd name="T13" fmla="*/ T12 w 1139"/>
                    <a:gd name="T14" fmla="+- 0 1485 793"/>
                    <a:gd name="T15" fmla="*/ 1485 h 1056"/>
                    <a:gd name="T16" fmla="+- 0 4261 3624"/>
                    <a:gd name="T17" fmla="*/ T16 w 1139"/>
                    <a:gd name="T18" fmla="+- 0 1561 793"/>
                    <a:gd name="T19" fmla="*/ 1561 h 1056"/>
                    <a:gd name="T20" fmla="+- 0 4267 3624"/>
                    <a:gd name="T21" fmla="*/ T20 w 1139"/>
                    <a:gd name="T22" fmla="+- 0 1611 793"/>
                    <a:gd name="T23" fmla="*/ 1611 h 1056"/>
                    <a:gd name="T24" fmla="+- 0 4270 3624"/>
                    <a:gd name="T25" fmla="*/ T24 w 1139"/>
                    <a:gd name="T26" fmla="+- 0 1633 793"/>
                    <a:gd name="T27" fmla="*/ 1633 h 1056"/>
                    <a:gd name="T28" fmla="+- 0 4276 3624"/>
                    <a:gd name="T29" fmla="*/ T28 w 1139"/>
                    <a:gd name="T30" fmla="+- 0 1675 793"/>
                    <a:gd name="T31" fmla="*/ 1675 h 1056"/>
                    <a:gd name="T32" fmla="+- 0 4280 3624"/>
                    <a:gd name="T33" fmla="*/ T32 w 1139"/>
                    <a:gd name="T34" fmla="+- 0 1695 793"/>
                    <a:gd name="T35" fmla="*/ 1695 h 1056"/>
                    <a:gd name="T36" fmla="+- 0 4283 3624"/>
                    <a:gd name="T37" fmla="*/ T36 w 1139"/>
                    <a:gd name="T38" fmla="+- 0 1717 793"/>
                    <a:gd name="T39" fmla="*/ 1717 h 1056"/>
                    <a:gd name="T40" fmla="+- 0 4287 3624"/>
                    <a:gd name="T41" fmla="*/ T40 w 1139"/>
                    <a:gd name="T42" fmla="+- 0 1737 793"/>
                    <a:gd name="T43" fmla="*/ 1737 h 1056"/>
                    <a:gd name="T44" fmla="+- 0 4291 3624"/>
                    <a:gd name="T45" fmla="*/ T44 w 1139"/>
                    <a:gd name="T46" fmla="+- 0 1755 793"/>
                    <a:gd name="T47" fmla="*/ 1755 h 1056"/>
                    <a:gd name="T48" fmla="+- 0 4296 3624"/>
                    <a:gd name="T49" fmla="*/ T48 w 1139"/>
                    <a:gd name="T50" fmla="+- 0 1775 793"/>
                    <a:gd name="T51" fmla="*/ 1775 h 1056"/>
                    <a:gd name="T52" fmla="+- 0 4321 3624"/>
                    <a:gd name="T53" fmla="*/ T52 w 1139"/>
                    <a:gd name="T54" fmla="+- 0 1839 793"/>
                    <a:gd name="T55" fmla="*/ 1839 h 1056"/>
                    <a:gd name="T56" fmla="+- 0 4351 3624"/>
                    <a:gd name="T57" fmla="*/ T56 w 1139"/>
                    <a:gd name="T58" fmla="+- 0 1849 793"/>
                    <a:gd name="T59" fmla="*/ 1849 h 1056"/>
                    <a:gd name="T60" fmla="+- 0 4374 3624"/>
                    <a:gd name="T61" fmla="*/ T60 w 1139"/>
                    <a:gd name="T62" fmla="+- 0 1849 793"/>
                    <a:gd name="T63" fmla="*/ 1849 h 1056"/>
                    <a:gd name="T64" fmla="+- 0 4404 3624"/>
                    <a:gd name="T65" fmla="*/ T64 w 1139"/>
                    <a:gd name="T66" fmla="+- 0 1843 793"/>
                    <a:gd name="T67" fmla="*/ 1843 h 1056"/>
                    <a:gd name="T68" fmla="+- 0 4425 3624"/>
                    <a:gd name="T69" fmla="*/ T68 w 1139"/>
                    <a:gd name="T70" fmla="+- 0 1837 793"/>
                    <a:gd name="T71" fmla="*/ 1837 h 1056"/>
                    <a:gd name="T72" fmla="+- 0 4444 3624"/>
                    <a:gd name="T73" fmla="*/ T72 w 1139"/>
                    <a:gd name="T74" fmla="+- 0 1827 793"/>
                    <a:gd name="T75" fmla="*/ 1827 h 1056"/>
                    <a:gd name="T76" fmla="+- 0 4462 3624"/>
                    <a:gd name="T77" fmla="*/ T76 w 1139"/>
                    <a:gd name="T78" fmla="+- 0 1819 793"/>
                    <a:gd name="T79" fmla="*/ 1819 h 1056"/>
                    <a:gd name="T80" fmla="+- 0 4478 3624"/>
                    <a:gd name="T81" fmla="*/ T80 w 1139"/>
                    <a:gd name="T82" fmla="+- 0 1807 793"/>
                    <a:gd name="T83" fmla="*/ 1807 h 1056"/>
                    <a:gd name="T84" fmla="+- 0 4493 3624"/>
                    <a:gd name="T85" fmla="*/ T84 w 1139"/>
                    <a:gd name="T86" fmla="+- 0 1797 793"/>
                    <a:gd name="T87" fmla="*/ 1797 h 1056"/>
                    <a:gd name="T88" fmla="+- 0 4507 3624"/>
                    <a:gd name="T89" fmla="*/ T88 w 1139"/>
                    <a:gd name="T90" fmla="+- 0 1785 793"/>
                    <a:gd name="T91" fmla="*/ 1785 h 1056"/>
                    <a:gd name="T92" fmla="+- 0 4514 3624"/>
                    <a:gd name="T93" fmla="*/ T92 w 1139"/>
                    <a:gd name="T94" fmla="+- 0 1771 793"/>
                    <a:gd name="T95" fmla="*/ 1771 h 1056"/>
                    <a:gd name="T96" fmla="+- 0 4517 3624"/>
                    <a:gd name="T97" fmla="*/ T96 w 1139"/>
                    <a:gd name="T98" fmla="+- 0 1753 793"/>
                    <a:gd name="T99" fmla="*/ 1753 h 1056"/>
                    <a:gd name="T100" fmla="+- 0 4513 3624"/>
                    <a:gd name="T101" fmla="*/ T100 w 1139"/>
                    <a:gd name="T102" fmla="+- 0 1733 793"/>
                    <a:gd name="T103" fmla="*/ 1733 h 1056"/>
                    <a:gd name="T104" fmla="+- 0 4501 3624"/>
                    <a:gd name="T105" fmla="*/ T104 w 1139"/>
                    <a:gd name="T106" fmla="+- 0 1713 793"/>
                    <a:gd name="T107" fmla="*/ 1713 h 1056"/>
                    <a:gd name="T108" fmla="+- 0 4494 3624"/>
                    <a:gd name="T109" fmla="*/ T108 w 1139"/>
                    <a:gd name="T110" fmla="+- 0 1705 793"/>
                    <a:gd name="T111" fmla="*/ 1705 h 1056"/>
                    <a:gd name="T112" fmla="+- 0 4485 3624"/>
                    <a:gd name="T113" fmla="*/ T112 w 1139"/>
                    <a:gd name="T114" fmla="+- 0 1693 793"/>
                    <a:gd name="T115" fmla="*/ 1693 h 1056"/>
                    <a:gd name="T116" fmla="+- 0 4474 3624"/>
                    <a:gd name="T117" fmla="*/ T116 w 1139"/>
                    <a:gd name="T118" fmla="+- 0 1677 793"/>
                    <a:gd name="T119" fmla="*/ 1677 h 1056"/>
                    <a:gd name="T120" fmla="+- 0 4461 3624"/>
                    <a:gd name="T121" fmla="*/ T120 w 1139"/>
                    <a:gd name="T122" fmla="+- 0 1661 793"/>
                    <a:gd name="T123" fmla="*/ 1661 h 1056"/>
                    <a:gd name="T124" fmla="+- 0 4447 3624"/>
                    <a:gd name="T125" fmla="*/ T124 w 1139"/>
                    <a:gd name="T126" fmla="+- 0 1641 793"/>
                    <a:gd name="T127" fmla="*/ 1641 h 1056"/>
                    <a:gd name="T128" fmla="+- 0 4432 3624"/>
                    <a:gd name="T129" fmla="*/ T128 w 1139"/>
                    <a:gd name="T130" fmla="+- 0 1621 793"/>
                    <a:gd name="T131" fmla="*/ 1621 h 1056"/>
                    <a:gd name="T132" fmla="+- 0 4402 3624"/>
                    <a:gd name="T133" fmla="*/ T132 w 1139"/>
                    <a:gd name="T134" fmla="+- 0 1581 793"/>
                    <a:gd name="T135" fmla="*/ 1581 h 1056"/>
                    <a:gd name="T136" fmla="+- 0 4387 3624"/>
                    <a:gd name="T137" fmla="*/ T136 w 1139"/>
                    <a:gd name="T138" fmla="+- 0 1561 793"/>
                    <a:gd name="T139" fmla="*/ 1561 h 1056"/>
                    <a:gd name="T140" fmla="+- 0 4361 3624"/>
                    <a:gd name="T141" fmla="*/ T140 w 1139"/>
                    <a:gd name="T142" fmla="+- 0 1523 793"/>
                    <a:gd name="T143" fmla="*/ 1523 h 1056"/>
                    <a:gd name="T144" fmla="+- 0 4350 3624"/>
                    <a:gd name="T145" fmla="*/ T144 w 1139"/>
                    <a:gd name="T146" fmla="+- 0 1507 793"/>
                    <a:gd name="T147" fmla="*/ 1507 h 1056"/>
                    <a:gd name="T148" fmla="+- 0 4342 3624"/>
                    <a:gd name="T149" fmla="*/ T148 w 1139"/>
                    <a:gd name="T150" fmla="+- 0 1495 793"/>
                    <a:gd name="T151" fmla="*/ 1495 h 1056"/>
                    <a:gd name="T152" fmla="+- 0 4336 3624"/>
                    <a:gd name="T153" fmla="*/ T152 w 1139"/>
                    <a:gd name="T154" fmla="+- 0 1485 793"/>
                    <a:gd name="T155" fmla="*/ 1485 h 1056"/>
                    <a:gd name="T156" fmla="+- 0 4333 3624"/>
                    <a:gd name="T157" fmla="*/ T156 w 1139"/>
                    <a:gd name="T158" fmla="+- 0 1475 793"/>
                    <a:gd name="T159" fmla="*/ 1475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139" h="1056">
                      <a:moveTo>
                        <a:pt x="709" y="682"/>
                      </a:moveTo>
                      <a:lnTo>
                        <a:pt x="571" y="682"/>
                      </a:lnTo>
                      <a:lnTo>
                        <a:pt x="589" y="684"/>
                      </a:lnTo>
                      <a:lnTo>
                        <a:pt x="604" y="692"/>
                      </a:lnTo>
                      <a:lnTo>
                        <a:pt x="637" y="768"/>
                      </a:lnTo>
                      <a:lnTo>
                        <a:pt x="643" y="818"/>
                      </a:lnTo>
                      <a:lnTo>
                        <a:pt x="646" y="840"/>
                      </a:lnTo>
                      <a:lnTo>
                        <a:pt x="652" y="882"/>
                      </a:lnTo>
                      <a:lnTo>
                        <a:pt x="656" y="902"/>
                      </a:lnTo>
                      <a:lnTo>
                        <a:pt x="659" y="924"/>
                      </a:lnTo>
                      <a:lnTo>
                        <a:pt x="663" y="944"/>
                      </a:lnTo>
                      <a:lnTo>
                        <a:pt x="667" y="962"/>
                      </a:lnTo>
                      <a:lnTo>
                        <a:pt x="672" y="982"/>
                      </a:lnTo>
                      <a:lnTo>
                        <a:pt x="697" y="1046"/>
                      </a:lnTo>
                      <a:lnTo>
                        <a:pt x="727" y="1056"/>
                      </a:lnTo>
                      <a:lnTo>
                        <a:pt x="750" y="1056"/>
                      </a:lnTo>
                      <a:lnTo>
                        <a:pt x="780" y="1050"/>
                      </a:lnTo>
                      <a:lnTo>
                        <a:pt x="801" y="1044"/>
                      </a:lnTo>
                      <a:lnTo>
                        <a:pt x="820" y="1034"/>
                      </a:lnTo>
                      <a:lnTo>
                        <a:pt x="838" y="1026"/>
                      </a:lnTo>
                      <a:lnTo>
                        <a:pt x="854" y="1014"/>
                      </a:lnTo>
                      <a:lnTo>
                        <a:pt x="869" y="1004"/>
                      </a:lnTo>
                      <a:lnTo>
                        <a:pt x="883" y="992"/>
                      </a:lnTo>
                      <a:lnTo>
                        <a:pt x="890" y="978"/>
                      </a:lnTo>
                      <a:lnTo>
                        <a:pt x="893" y="960"/>
                      </a:lnTo>
                      <a:lnTo>
                        <a:pt x="889" y="940"/>
                      </a:lnTo>
                      <a:lnTo>
                        <a:pt x="877" y="920"/>
                      </a:lnTo>
                      <a:lnTo>
                        <a:pt x="870" y="912"/>
                      </a:lnTo>
                      <a:lnTo>
                        <a:pt x="861" y="900"/>
                      </a:lnTo>
                      <a:lnTo>
                        <a:pt x="850" y="884"/>
                      </a:lnTo>
                      <a:lnTo>
                        <a:pt x="837" y="868"/>
                      </a:lnTo>
                      <a:lnTo>
                        <a:pt x="823" y="848"/>
                      </a:lnTo>
                      <a:lnTo>
                        <a:pt x="808" y="828"/>
                      </a:lnTo>
                      <a:lnTo>
                        <a:pt x="778" y="788"/>
                      </a:lnTo>
                      <a:lnTo>
                        <a:pt x="763" y="768"/>
                      </a:lnTo>
                      <a:lnTo>
                        <a:pt x="737" y="730"/>
                      </a:lnTo>
                      <a:lnTo>
                        <a:pt x="726" y="714"/>
                      </a:lnTo>
                      <a:lnTo>
                        <a:pt x="718" y="702"/>
                      </a:lnTo>
                      <a:lnTo>
                        <a:pt x="712" y="692"/>
                      </a:lnTo>
                      <a:lnTo>
                        <a:pt x="709" y="682"/>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5" name="Freeform 84"/>
                <p:cNvSpPr>
                  <a:spLocks/>
                </p:cNvSpPr>
                <p:nvPr userDrawn="1"/>
              </p:nvSpPr>
              <p:spPr bwMode="auto">
                <a:xfrm>
                  <a:off x="3624" y="793"/>
                  <a:ext cx="1139" cy="1056"/>
                </a:xfrm>
                <a:custGeom>
                  <a:avLst/>
                  <a:gdLst>
                    <a:gd name="T0" fmla="+- 0 4744 3624"/>
                    <a:gd name="T1" fmla="*/ T0 w 1139"/>
                    <a:gd name="T2" fmla="+- 0 1393 793"/>
                    <a:gd name="T3" fmla="*/ 1393 h 1056"/>
                    <a:gd name="T4" fmla="+- 0 4020 3624"/>
                    <a:gd name="T5" fmla="*/ T4 w 1139"/>
                    <a:gd name="T6" fmla="+- 0 1393 793"/>
                    <a:gd name="T7" fmla="*/ 1393 h 1056"/>
                    <a:gd name="T8" fmla="+- 0 4039 3624"/>
                    <a:gd name="T9" fmla="*/ T8 w 1139"/>
                    <a:gd name="T10" fmla="+- 0 1397 793"/>
                    <a:gd name="T11" fmla="*/ 1397 h 1056"/>
                    <a:gd name="T12" fmla="+- 0 4057 3624"/>
                    <a:gd name="T13" fmla="*/ T12 w 1139"/>
                    <a:gd name="T14" fmla="+- 0 1409 793"/>
                    <a:gd name="T15" fmla="*/ 1409 h 1056"/>
                    <a:gd name="T16" fmla="+- 0 4064 3624"/>
                    <a:gd name="T17" fmla="*/ T16 w 1139"/>
                    <a:gd name="T18" fmla="+- 0 1423 793"/>
                    <a:gd name="T19" fmla="*/ 1423 h 1056"/>
                    <a:gd name="T20" fmla="+- 0 4066 3624"/>
                    <a:gd name="T21" fmla="*/ T20 w 1139"/>
                    <a:gd name="T22" fmla="+- 0 1441 793"/>
                    <a:gd name="T23" fmla="*/ 1441 h 1056"/>
                    <a:gd name="T24" fmla="+- 0 4060 3624"/>
                    <a:gd name="T25" fmla="*/ T24 w 1139"/>
                    <a:gd name="T26" fmla="+- 0 1459 793"/>
                    <a:gd name="T27" fmla="*/ 1459 h 1056"/>
                    <a:gd name="T28" fmla="+- 0 4046 3624"/>
                    <a:gd name="T29" fmla="*/ T28 w 1139"/>
                    <a:gd name="T30" fmla="+- 0 1477 793"/>
                    <a:gd name="T31" fmla="*/ 1477 h 1056"/>
                    <a:gd name="T32" fmla="+- 0 4037 3624"/>
                    <a:gd name="T33" fmla="*/ T32 w 1139"/>
                    <a:gd name="T34" fmla="+- 0 1485 793"/>
                    <a:gd name="T35" fmla="*/ 1485 h 1056"/>
                    <a:gd name="T36" fmla="+- 0 3977 3624"/>
                    <a:gd name="T37" fmla="*/ T36 w 1139"/>
                    <a:gd name="T38" fmla="+- 0 1541 793"/>
                    <a:gd name="T39" fmla="*/ 1541 h 1056"/>
                    <a:gd name="T40" fmla="+- 0 3939 3624"/>
                    <a:gd name="T41" fmla="*/ T40 w 1139"/>
                    <a:gd name="T42" fmla="+- 0 1575 793"/>
                    <a:gd name="T43" fmla="*/ 1575 h 1056"/>
                    <a:gd name="T44" fmla="+- 0 3920 3624"/>
                    <a:gd name="T45" fmla="*/ T44 w 1139"/>
                    <a:gd name="T46" fmla="+- 0 1595 793"/>
                    <a:gd name="T47" fmla="*/ 1595 h 1056"/>
                    <a:gd name="T48" fmla="+- 0 3901 3624"/>
                    <a:gd name="T49" fmla="*/ T48 w 1139"/>
                    <a:gd name="T50" fmla="+- 0 1611 793"/>
                    <a:gd name="T51" fmla="*/ 1611 h 1056"/>
                    <a:gd name="T52" fmla="+- 0 3883 3624"/>
                    <a:gd name="T53" fmla="*/ T52 w 1139"/>
                    <a:gd name="T54" fmla="+- 0 1629 793"/>
                    <a:gd name="T55" fmla="*/ 1629 h 1056"/>
                    <a:gd name="T56" fmla="+- 0 3866 3624"/>
                    <a:gd name="T57" fmla="*/ T56 w 1139"/>
                    <a:gd name="T58" fmla="+- 0 1645 793"/>
                    <a:gd name="T59" fmla="*/ 1645 h 1056"/>
                    <a:gd name="T60" fmla="+- 0 3851 3624"/>
                    <a:gd name="T61" fmla="*/ T60 w 1139"/>
                    <a:gd name="T62" fmla="+- 0 1659 793"/>
                    <a:gd name="T63" fmla="*/ 1659 h 1056"/>
                    <a:gd name="T64" fmla="+- 0 3839 3624"/>
                    <a:gd name="T65" fmla="*/ T64 w 1139"/>
                    <a:gd name="T66" fmla="+- 0 1671 793"/>
                    <a:gd name="T67" fmla="*/ 1671 h 1056"/>
                    <a:gd name="T68" fmla="+- 0 3829 3624"/>
                    <a:gd name="T69" fmla="*/ T68 w 1139"/>
                    <a:gd name="T70" fmla="+- 0 1681 793"/>
                    <a:gd name="T71" fmla="*/ 1681 h 1056"/>
                    <a:gd name="T72" fmla="+- 0 3823 3624"/>
                    <a:gd name="T73" fmla="*/ T72 w 1139"/>
                    <a:gd name="T74" fmla="+- 0 1689 793"/>
                    <a:gd name="T75" fmla="*/ 1689 h 1056"/>
                    <a:gd name="T76" fmla="+- 0 3815 3624"/>
                    <a:gd name="T77" fmla="*/ T76 w 1139"/>
                    <a:gd name="T78" fmla="+- 0 1707 793"/>
                    <a:gd name="T79" fmla="*/ 1707 h 1056"/>
                    <a:gd name="T80" fmla="+- 0 3816 3624"/>
                    <a:gd name="T81" fmla="*/ T80 w 1139"/>
                    <a:gd name="T82" fmla="+- 0 1725 793"/>
                    <a:gd name="T83" fmla="*/ 1725 h 1056"/>
                    <a:gd name="T84" fmla="+- 0 3849 3624"/>
                    <a:gd name="T85" fmla="*/ T84 w 1139"/>
                    <a:gd name="T86" fmla="+- 0 1775 793"/>
                    <a:gd name="T87" fmla="*/ 1775 h 1056"/>
                    <a:gd name="T88" fmla="+- 0 3900 3624"/>
                    <a:gd name="T89" fmla="*/ T88 w 1139"/>
                    <a:gd name="T90" fmla="+- 0 1809 793"/>
                    <a:gd name="T91" fmla="*/ 1809 h 1056"/>
                    <a:gd name="T92" fmla="+- 0 3923 3624"/>
                    <a:gd name="T93" fmla="*/ T92 w 1139"/>
                    <a:gd name="T94" fmla="+- 0 1821 793"/>
                    <a:gd name="T95" fmla="*/ 1821 h 1056"/>
                    <a:gd name="T96" fmla="+- 0 3949 3624"/>
                    <a:gd name="T97" fmla="*/ T96 w 1139"/>
                    <a:gd name="T98" fmla="+- 0 1835 793"/>
                    <a:gd name="T99" fmla="*/ 1835 h 1056"/>
                    <a:gd name="T100" fmla="+- 0 3970 3624"/>
                    <a:gd name="T101" fmla="*/ T100 w 1139"/>
                    <a:gd name="T102" fmla="+- 0 1839 793"/>
                    <a:gd name="T103" fmla="*/ 1839 h 1056"/>
                    <a:gd name="T104" fmla="+- 0 3987 3624"/>
                    <a:gd name="T105" fmla="*/ T104 w 1139"/>
                    <a:gd name="T106" fmla="+- 0 1837 793"/>
                    <a:gd name="T107" fmla="*/ 1837 h 1056"/>
                    <a:gd name="T108" fmla="+- 0 4001 3624"/>
                    <a:gd name="T109" fmla="*/ T108 w 1139"/>
                    <a:gd name="T110" fmla="+- 0 1831 793"/>
                    <a:gd name="T111" fmla="*/ 1831 h 1056"/>
                    <a:gd name="T112" fmla="+- 0 4036 3624"/>
                    <a:gd name="T113" fmla="*/ T112 w 1139"/>
                    <a:gd name="T114" fmla="+- 0 1771 793"/>
                    <a:gd name="T115" fmla="*/ 1771 h 1056"/>
                    <a:gd name="T116" fmla="+- 0 4063 3624"/>
                    <a:gd name="T117" fmla="*/ T116 w 1139"/>
                    <a:gd name="T118" fmla="+- 0 1695 793"/>
                    <a:gd name="T119" fmla="*/ 1695 h 1056"/>
                    <a:gd name="T120" fmla="+- 0 4071 3624"/>
                    <a:gd name="T121" fmla="*/ T120 w 1139"/>
                    <a:gd name="T122" fmla="+- 0 1673 793"/>
                    <a:gd name="T123" fmla="*/ 1673 h 1056"/>
                    <a:gd name="T124" fmla="+- 0 4080 3624"/>
                    <a:gd name="T125" fmla="*/ T124 w 1139"/>
                    <a:gd name="T126" fmla="+- 0 1649 793"/>
                    <a:gd name="T127" fmla="*/ 1649 h 1056"/>
                    <a:gd name="T128" fmla="+- 0 4089 3624"/>
                    <a:gd name="T129" fmla="*/ T128 w 1139"/>
                    <a:gd name="T130" fmla="+- 0 1623 793"/>
                    <a:gd name="T131" fmla="*/ 1623 h 1056"/>
                    <a:gd name="T132" fmla="+- 0 4099 3624"/>
                    <a:gd name="T133" fmla="*/ T132 w 1139"/>
                    <a:gd name="T134" fmla="+- 0 1597 793"/>
                    <a:gd name="T135" fmla="*/ 1597 h 1056"/>
                    <a:gd name="T136" fmla="+- 0 4129 3624"/>
                    <a:gd name="T137" fmla="*/ T136 w 1139"/>
                    <a:gd name="T138" fmla="+- 0 1531 793"/>
                    <a:gd name="T139" fmla="*/ 1531 h 1056"/>
                    <a:gd name="T140" fmla="+- 0 4179 3624"/>
                    <a:gd name="T141" fmla="*/ T140 w 1139"/>
                    <a:gd name="T142" fmla="+- 0 1479 793"/>
                    <a:gd name="T143" fmla="*/ 1479 h 1056"/>
                    <a:gd name="T144" fmla="+- 0 4195 3624"/>
                    <a:gd name="T145" fmla="*/ T144 w 1139"/>
                    <a:gd name="T146" fmla="+- 0 1475 793"/>
                    <a:gd name="T147" fmla="*/ 1475 h 1056"/>
                    <a:gd name="T148" fmla="+- 0 4333 3624"/>
                    <a:gd name="T149" fmla="*/ T148 w 1139"/>
                    <a:gd name="T150" fmla="+- 0 1475 793"/>
                    <a:gd name="T151" fmla="*/ 1475 h 1056"/>
                    <a:gd name="T152" fmla="+- 0 4331 3624"/>
                    <a:gd name="T153" fmla="*/ T152 w 1139"/>
                    <a:gd name="T154" fmla="+- 0 1469 793"/>
                    <a:gd name="T155" fmla="*/ 1469 h 1056"/>
                    <a:gd name="T156" fmla="+- 0 4331 3624"/>
                    <a:gd name="T157" fmla="*/ T156 w 1139"/>
                    <a:gd name="T158" fmla="+- 0 1453 793"/>
                    <a:gd name="T159" fmla="*/ 1453 h 1056"/>
                    <a:gd name="T160" fmla="+- 0 4341 3624"/>
                    <a:gd name="T161" fmla="*/ T160 w 1139"/>
                    <a:gd name="T162" fmla="+- 0 1435 793"/>
                    <a:gd name="T163" fmla="*/ 1435 h 1056"/>
                    <a:gd name="T164" fmla="+- 0 4353 3624"/>
                    <a:gd name="T165" fmla="*/ T164 w 1139"/>
                    <a:gd name="T166" fmla="+- 0 1431 793"/>
                    <a:gd name="T167" fmla="*/ 1431 h 1056"/>
                    <a:gd name="T168" fmla="+- 0 4763 3624"/>
                    <a:gd name="T169" fmla="*/ T168 w 1139"/>
                    <a:gd name="T170" fmla="+- 0 1431 793"/>
                    <a:gd name="T171" fmla="*/ 1431 h 1056"/>
                    <a:gd name="T172" fmla="+- 0 4763 3624"/>
                    <a:gd name="T173" fmla="*/ T172 w 1139"/>
                    <a:gd name="T174" fmla="+- 0 1427 793"/>
                    <a:gd name="T175" fmla="*/ 1427 h 1056"/>
                    <a:gd name="T176" fmla="+- 0 4758 3624"/>
                    <a:gd name="T177" fmla="*/ T176 w 1139"/>
                    <a:gd name="T178" fmla="+- 0 1407 793"/>
                    <a:gd name="T179" fmla="*/ 1407 h 1056"/>
                    <a:gd name="T180" fmla="+- 0 4748 3624"/>
                    <a:gd name="T181" fmla="*/ T180 w 1139"/>
                    <a:gd name="T182" fmla="+- 0 1395 793"/>
                    <a:gd name="T183" fmla="*/ 1395 h 1056"/>
                    <a:gd name="T184" fmla="+- 0 4744 3624"/>
                    <a:gd name="T185" fmla="*/ T184 w 1139"/>
                    <a:gd name="T186" fmla="+- 0 1393 793"/>
                    <a:gd name="T187" fmla="*/ 1393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139" h="1056">
                      <a:moveTo>
                        <a:pt x="1120" y="600"/>
                      </a:moveTo>
                      <a:lnTo>
                        <a:pt x="396" y="600"/>
                      </a:lnTo>
                      <a:lnTo>
                        <a:pt x="415" y="604"/>
                      </a:lnTo>
                      <a:lnTo>
                        <a:pt x="433" y="616"/>
                      </a:lnTo>
                      <a:lnTo>
                        <a:pt x="440" y="630"/>
                      </a:lnTo>
                      <a:lnTo>
                        <a:pt x="442" y="648"/>
                      </a:lnTo>
                      <a:lnTo>
                        <a:pt x="436" y="666"/>
                      </a:lnTo>
                      <a:lnTo>
                        <a:pt x="422" y="684"/>
                      </a:lnTo>
                      <a:lnTo>
                        <a:pt x="413" y="692"/>
                      </a:lnTo>
                      <a:lnTo>
                        <a:pt x="353" y="748"/>
                      </a:lnTo>
                      <a:lnTo>
                        <a:pt x="315" y="782"/>
                      </a:lnTo>
                      <a:lnTo>
                        <a:pt x="296" y="802"/>
                      </a:lnTo>
                      <a:lnTo>
                        <a:pt x="277" y="818"/>
                      </a:lnTo>
                      <a:lnTo>
                        <a:pt x="259" y="836"/>
                      </a:lnTo>
                      <a:lnTo>
                        <a:pt x="242" y="852"/>
                      </a:lnTo>
                      <a:lnTo>
                        <a:pt x="227" y="866"/>
                      </a:lnTo>
                      <a:lnTo>
                        <a:pt x="215" y="878"/>
                      </a:lnTo>
                      <a:lnTo>
                        <a:pt x="205" y="888"/>
                      </a:lnTo>
                      <a:lnTo>
                        <a:pt x="199" y="896"/>
                      </a:lnTo>
                      <a:lnTo>
                        <a:pt x="191" y="914"/>
                      </a:lnTo>
                      <a:lnTo>
                        <a:pt x="192" y="932"/>
                      </a:lnTo>
                      <a:lnTo>
                        <a:pt x="225" y="982"/>
                      </a:lnTo>
                      <a:lnTo>
                        <a:pt x="276" y="1016"/>
                      </a:lnTo>
                      <a:lnTo>
                        <a:pt x="299" y="1028"/>
                      </a:lnTo>
                      <a:lnTo>
                        <a:pt x="325" y="1042"/>
                      </a:lnTo>
                      <a:lnTo>
                        <a:pt x="346" y="1046"/>
                      </a:lnTo>
                      <a:lnTo>
                        <a:pt x="363" y="1044"/>
                      </a:lnTo>
                      <a:lnTo>
                        <a:pt x="377" y="1038"/>
                      </a:lnTo>
                      <a:lnTo>
                        <a:pt x="412" y="978"/>
                      </a:lnTo>
                      <a:lnTo>
                        <a:pt x="439" y="902"/>
                      </a:lnTo>
                      <a:lnTo>
                        <a:pt x="447" y="880"/>
                      </a:lnTo>
                      <a:lnTo>
                        <a:pt x="456" y="856"/>
                      </a:lnTo>
                      <a:lnTo>
                        <a:pt x="465" y="830"/>
                      </a:lnTo>
                      <a:lnTo>
                        <a:pt x="475" y="804"/>
                      </a:lnTo>
                      <a:lnTo>
                        <a:pt x="505" y="738"/>
                      </a:lnTo>
                      <a:lnTo>
                        <a:pt x="555" y="686"/>
                      </a:lnTo>
                      <a:lnTo>
                        <a:pt x="571" y="682"/>
                      </a:lnTo>
                      <a:lnTo>
                        <a:pt x="709" y="682"/>
                      </a:lnTo>
                      <a:lnTo>
                        <a:pt x="707" y="676"/>
                      </a:lnTo>
                      <a:lnTo>
                        <a:pt x="707" y="660"/>
                      </a:lnTo>
                      <a:lnTo>
                        <a:pt x="717" y="642"/>
                      </a:lnTo>
                      <a:lnTo>
                        <a:pt x="729" y="638"/>
                      </a:lnTo>
                      <a:lnTo>
                        <a:pt x="1139" y="638"/>
                      </a:lnTo>
                      <a:lnTo>
                        <a:pt x="1139" y="634"/>
                      </a:lnTo>
                      <a:lnTo>
                        <a:pt x="1134" y="614"/>
                      </a:lnTo>
                      <a:lnTo>
                        <a:pt x="1124" y="602"/>
                      </a:lnTo>
                      <a:lnTo>
                        <a:pt x="1120" y="60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6" name="Freeform 85"/>
                <p:cNvSpPr>
                  <a:spLocks/>
                </p:cNvSpPr>
                <p:nvPr userDrawn="1"/>
              </p:nvSpPr>
              <p:spPr bwMode="auto">
                <a:xfrm>
                  <a:off x="3624" y="793"/>
                  <a:ext cx="1139" cy="1056"/>
                </a:xfrm>
                <a:custGeom>
                  <a:avLst/>
                  <a:gdLst>
                    <a:gd name="T0" fmla="+- 0 4763 3624"/>
                    <a:gd name="T1" fmla="*/ T0 w 1139"/>
                    <a:gd name="T2" fmla="+- 0 1431 793"/>
                    <a:gd name="T3" fmla="*/ 1431 h 1056"/>
                    <a:gd name="T4" fmla="+- 0 4368 3624"/>
                    <a:gd name="T5" fmla="*/ T4 w 1139"/>
                    <a:gd name="T6" fmla="+- 0 1431 793"/>
                    <a:gd name="T7" fmla="*/ 1431 h 1056"/>
                    <a:gd name="T8" fmla="+- 0 4386 3624"/>
                    <a:gd name="T9" fmla="*/ T8 w 1139"/>
                    <a:gd name="T10" fmla="+- 0 1437 793"/>
                    <a:gd name="T11" fmla="*/ 1437 h 1056"/>
                    <a:gd name="T12" fmla="+- 0 4407 3624"/>
                    <a:gd name="T13" fmla="*/ T12 w 1139"/>
                    <a:gd name="T14" fmla="+- 0 1445 793"/>
                    <a:gd name="T15" fmla="*/ 1445 h 1056"/>
                    <a:gd name="T16" fmla="+- 0 4431 3624"/>
                    <a:gd name="T17" fmla="*/ T16 w 1139"/>
                    <a:gd name="T18" fmla="+- 0 1459 793"/>
                    <a:gd name="T19" fmla="*/ 1459 h 1056"/>
                    <a:gd name="T20" fmla="+- 0 4473 3624"/>
                    <a:gd name="T21" fmla="*/ T20 w 1139"/>
                    <a:gd name="T22" fmla="+- 0 1485 793"/>
                    <a:gd name="T23" fmla="*/ 1485 h 1056"/>
                    <a:gd name="T24" fmla="+- 0 4490 3624"/>
                    <a:gd name="T25" fmla="*/ T24 w 1139"/>
                    <a:gd name="T26" fmla="+- 0 1495 793"/>
                    <a:gd name="T27" fmla="*/ 1495 h 1056"/>
                    <a:gd name="T28" fmla="+- 0 4509 3624"/>
                    <a:gd name="T29" fmla="*/ T28 w 1139"/>
                    <a:gd name="T30" fmla="+- 0 1507 793"/>
                    <a:gd name="T31" fmla="*/ 1507 h 1056"/>
                    <a:gd name="T32" fmla="+- 0 4529 3624"/>
                    <a:gd name="T33" fmla="*/ T32 w 1139"/>
                    <a:gd name="T34" fmla="+- 0 1519 793"/>
                    <a:gd name="T35" fmla="*/ 1519 h 1056"/>
                    <a:gd name="T36" fmla="+- 0 4549 3624"/>
                    <a:gd name="T37" fmla="*/ T36 w 1139"/>
                    <a:gd name="T38" fmla="+- 0 1529 793"/>
                    <a:gd name="T39" fmla="*/ 1529 h 1056"/>
                    <a:gd name="T40" fmla="+- 0 4589 3624"/>
                    <a:gd name="T41" fmla="*/ T40 w 1139"/>
                    <a:gd name="T42" fmla="+- 0 1553 793"/>
                    <a:gd name="T43" fmla="*/ 1553 h 1056"/>
                    <a:gd name="T44" fmla="+- 0 4609 3624"/>
                    <a:gd name="T45" fmla="*/ T44 w 1139"/>
                    <a:gd name="T46" fmla="+- 0 1563 793"/>
                    <a:gd name="T47" fmla="*/ 1563 h 1056"/>
                    <a:gd name="T48" fmla="+- 0 4628 3624"/>
                    <a:gd name="T49" fmla="*/ T48 w 1139"/>
                    <a:gd name="T50" fmla="+- 0 1573 793"/>
                    <a:gd name="T51" fmla="*/ 1573 h 1056"/>
                    <a:gd name="T52" fmla="+- 0 4645 3624"/>
                    <a:gd name="T53" fmla="*/ T52 w 1139"/>
                    <a:gd name="T54" fmla="+- 0 1583 793"/>
                    <a:gd name="T55" fmla="*/ 1583 h 1056"/>
                    <a:gd name="T56" fmla="+- 0 4662 3624"/>
                    <a:gd name="T57" fmla="*/ T56 w 1139"/>
                    <a:gd name="T58" fmla="+- 0 1591 793"/>
                    <a:gd name="T59" fmla="*/ 1591 h 1056"/>
                    <a:gd name="T60" fmla="+- 0 4720 3624"/>
                    <a:gd name="T61" fmla="*/ T60 w 1139"/>
                    <a:gd name="T62" fmla="+- 0 1569 793"/>
                    <a:gd name="T63" fmla="*/ 1569 h 1056"/>
                    <a:gd name="T64" fmla="+- 0 4751 3624"/>
                    <a:gd name="T65" fmla="*/ T64 w 1139"/>
                    <a:gd name="T66" fmla="+- 0 1501 793"/>
                    <a:gd name="T67" fmla="*/ 1501 h 1056"/>
                    <a:gd name="T68" fmla="+- 0 4762 3624"/>
                    <a:gd name="T69" fmla="*/ T68 w 1139"/>
                    <a:gd name="T70" fmla="+- 0 1451 793"/>
                    <a:gd name="T71" fmla="*/ 1451 h 1056"/>
                    <a:gd name="T72" fmla="+- 0 4763 3624"/>
                    <a:gd name="T73" fmla="*/ T72 w 1139"/>
                    <a:gd name="T74" fmla="+- 0 1431 793"/>
                    <a:gd name="T75" fmla="*/ 1431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139" h="1056">
                      <a:moveTo>
                        <a:pt x="1139" y="638"/>
                      </a:moveTo>
                      <a:lnTo>
                        <a:pt x="744" y="638"/>
                      </a:lnTo>
                      <a:lnTo>
                        <a:pt x="762" y="644"/>
                      </a:lnTo>
                      <a:lnTo>
                        <a:pt x="783" y="652"/>
                      </a:lnTo>
                      <a:lnTo>
                        <a:pt x="807" y="666"/>
                      </a:lnTo>
                      <a:lnTo>
                        <a:pt x="849" y="692"/>
                      </a:lnTo>
                      <a:lnTo>
                        <a:pt x="866" y="702"/>
                      </a:lnTo>
                      <a:lnTo>
                        <a:pt x="885" y="714"/>
                      </a:lnTo>
                      <a:lnTo>
                        <a:pt x="905" y="726"/>
                      </a:lnTo>
                      <a:lnTo>
                        <a:pt x="925" y="736"/>
                      </a:lnTo>
                      <a:lnTo>
                        <a:pt x="965" y="760"/>
                      </a:lnTo>
                      <a:lnTo>
                        <a:pt x="985" y="770"/>
                      </a:lnTo>
                      <a:lnTo>
                        <a:pt x="1004" y="780"/>
                      </a:lnTo>
                      <a:lnTo>
                        <a:pt x="1021" y="790"/>
                      </a:lnTo>
                      <a:lnTo>
                        <a:pt x="1038" y="798"/>
                      </a:lnTo>
                      <a:lnTo>
                        <a:pt x="1096" y="776"/>
                      </a:lnTo>
                      <a:lnTo>
                        <a:pt x="1127" y="708"/>
                      </a:lnTo>
                      <a:lnTo>
                        <a:pt x="1138" y="658"/>
                      </a:lnTo>
                      <a:lnTo>
                        <a:pt x="1139" y="63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7" name="Freeform 86"/>
                <p:cNvSpPr>
                  <a:spLocks/>
                </p:cNvSpPr>
                <p:nvPr userDrawn="1"/>
              </p:nvSpPr>
              <p:spPr bwMode="auto">
                <a:xfrm>
                  <a:off x="3624" y="793"/>
                  <a:ext cx="1139" cy="1056"/>
                </a:xfrm>
                <a:custGeom>
                  <a:avLst/>
                  <a:gdLst>
                    <a:gd name="T0" fmla="+- 0 3688 3624"/>
                    <a:gd name="T1" fmla="*/ T0 w 1139"/>
                    <a:gd name="T2" fmla="+- 0 1267 793"/>
                    <a:gd name="T3" fmla="*/ 1267 h 1056"/>
                    <a:gd name="T4" fmla="+- 0 3627 3624"/>
                    <a:gd name="T5" fmla="*/ T4 w 1139"/>
                    <a:gd name="T6" fmla="+- 0 1311 793"/>
                    <a:gd name="T7" fmla="*/ 1311 h 1056"/>
                    <a:gd name="T8" fmla="+- 0 3624 3624"/>
                    <a:gd name="T9" fmla="*/ T8 w 1139"/>
                    <a:gd name="T10" fmla="+- 0 1335 793"/>
                    <a:gd name="T11" fmla="*/ 1335 h 1056"/>
                    <a:gd name="T12" fmla="+- 0 3624 3624"/>
                    <a:gd name="T13" fmla="*/ T12 w 1139"/>
                    <a:gd name="T14" fmla="+- 0 1349 793"/>
                    <a:gd name="T15" fmla="*/ 1349 h 1056"/>
                    <a:gd name="T16" fmla="+- 0 3633 3624"/>
                    <a:gd name="T17" fmla="*/ T16 w 1139"/>
                    <a:gd name="T18" fmla="+- 0 1429 793"/>
                    <a:gd name="T19" fmla="*/ 1429 h 1056"/>
                    <a:gd name="T20" fmla="+- 0 3655 3624"/>
                    <a:gd name="T21" fmla="*/ T20 w 1139"/>
                    <a:gd name="T22" fmla="+- 0 1493 793"/>
                    <a:gd name="T23" fmla="*/ 1493 h 1056"/>
                    <a:gd name="T24" fmla="+- 0 3679 3624"/>
                    <a:gd name="T25" fmla="*/ T24 w 1139"/>
                    <a:gd name="T26" fmla="+- 0 1507 793"/>
                    <a:gd name="T27" fmla="*/ 1507 h 1056"/>
                    <a:gd name="T28" fmla="+- 0 3694 3624"/>
                    <a:gd name="T29" fmla="*/ T28 w 1139"/>
                    <a:gd name="T30" fmla="+- 0 1505 793"/>
                    <a:gd name="T31" fmla="*/ 1505 h 1056"/>
                    <a:gd name="T32" fmla="+- 0 3712 3624"/>
                    <a:gd name="T33" fmla="*/ T32 w 1139"/>
                    <a:gd name="T34" fmla="+- 0 1501 793"/>
                    <a:gd name="T35" fmla="*/ 1501 h 1056"/>
                    <a:gd name="T36" fmla="+- 0 3732 3624"/>
                    <a:gd name="T37" fmla="*/ T36 w 1139"/>
                    <a:gd name="T38" fmla="+- 0 1493 793"/>
                    <a:gd name="T39" fmla="*/ 1493 h 1056"/>
                    <a:gd name="T40" fmla="+- 0 3755 3624"/>
                    <a:gd name="T41" fmla="*/ T40 w 1139"/>
                    <a:gd name="T42" fmla="+- 0 1485 793"/>
                    <a:gd name="T43" fmla="*/ 1485 h 1056"/>
                    <a:gd name="T44" fmla="+- 0 3771 3624"/>
                    <a:gd name="T45" fmla="*/ T44 w 1139"/>
                    <a:gd name="T46" fmla="+- 0 1479 793"/>
                    <a:gd name="T47" fmla="*/ 1479 h 1056"/>
                    <a:gd name="T48" fmla="+- 0 3833 3624"/>
                    <a:gd name="T49" fmla="*/ T48 w 1139"/>
                    <a:gd name="T50" fmla="+- 0 1455 793"/>
                    <a:gd name="T51" fmla="*/ 1455 h 1056"/>
                    <a:gd name="T52" fmla="+- 0 3902 3624"/>
                    <a:gd name="T53" fmla="*/ T52 w 1139"/>
                    <a:gd name="T54" fmla="+- 0 1427 793"/>
                    <a:gd name="T55" fmla="*/ 1427 h 1056"/>
                    <a:gd name="T56" fmla="+- 0 3943 3624"/>
                    <a:gd name="T57" fmla="*/ T56 w 1139"/>
                    <a:gd name="T58" fmla="+- 0 1413 793"/>
                    <a:gd name="T59" fmla="*/ 1413 h 1056"/>
                    <a:gd name="T60" fmla="+- 0 3960 3624"/>
                    <a:gd name="T61" fmla="*/ T60 w 1139"/>
                    <a:gd name="T62" fmla="+- 0 1405 793"/>
                    <a:gd name="T63" fmla="*/ 1405 h 1056"/>
                    <a:gd name="T64" fmla="+- 0 3973 3624"/>
                    <a:gd name="T65" fmla="*/ T64 w 1139"/>
                    <a:gd name="T66" fmla="+- 0 1401 793"/>
                    <a:gd name="T67" fmla="*/ 1401 h 1056"/>
                    <a:gd name="T68" fmla="+- 0 3983 3624"/>
                    <a:gd name="T69" fmla="*/ T68 w 1139"/>
                    <a:gd name="T70" fmla="+- 0 1397 793"/>
                    <a:gd name="T71" fmla="*/ 1397 h 1056"/>
                    <a:gd name="T72" fmla="+- 0 4001 3624"/>
                    <a:gd name="T73" fmla="*/ T72 w 1139"/>
                    <a:gd name="T74" fmla="+- 0 1393 793"/>
                    <a:gd name="T75" fmla="*/ 1393 h 1056"/>
                    <a:gd name="T76" fmla="+- 0 4744 3624"/>
                    <a:gd name="T77" fmla="*/ T76 w 1139"/>
                    <a:gd name="T78" fmla="+- 0 1393 793"/>
                    <a:gd name="T79" fmla="*/ 1393 h 1056"/>
                    <a:gd name="T80" fmla="+- 0 4732 3624"/>
                    <a:gd name="T81" fmla="*/ T80 w 1139"/>
                    <a:gd name="T82" fmla="+- 0 1385 793"/>
                    <a:gd name="T83" fmla="*/ 1385 h 1056"/>
                    <a:gd name="T84" fmla="+- 0 4712 3624"/>
                    <a:gd name="T85" fmla="*/ T84 w 1139"/>
                    <a:gd name="T86" fmla="+- 0 1379 793"/>
                    <a:gd name="T87" fmla="*/ 1379 h 1056"/>
                    <a:gd name="T88" fmla="+- 0 4687 3624"/>
                    <a:gd name="T89" fmla="*/ T88 w 1139"/>
                    <a:gd name="T90" fmla="+- 0 1375 793"/>
                    <a:gd name="T91" fmla="*/ 1375 h 1056"/>
                    <a:gd name="T92" fmla="+- 0 4673 3624"/>
                    <a:gd name="T93" fmla="*/ T92 w 1139"/>
                    <a:gd name="T94" fmla="+- 0 1373 793"/>
                    <a:gd name="T95" fmla="*/ 1373 h 1056"/>
                    <a:gd name="T96" fmla="+- 0 4658 3624"/>
                    <a:gd name="T97" fmla="*/ T96 w 1139"/>
                    <a:gd name="T98" fmla="+- 0 1373 793"/>
                    <a:gd name="T99" fmla="*/ 1373 h 1056"/>
                    <a:gd name="T100" fmla="+- 0 4640 3624"/>
                    <a:gd name="T101" fmla="*/ T100 w 1139"/>
                    <a:gd name="T102" fmla="+- 0 1371 793"/>
                    <a:gd name="T103" fmla="*/ 1371 h 1056"/>
                    <a:gd name="T104" fmla="+- 0 4620 3624"/>
                    <a:gd name="T105" fmla="*/ T104 w 1139"/>
                    <a:gd name="T106" fmla="+- 0 1371 793"/>
                    <a:gd name="T107" fmla="*/ 1371 h 1056"/>
                    <a:gd name="T108" fmla="+- 0 4599 3624"/>
                    <a:gd name="T109" fmla="*/ T108 w 1139"/>
                    <a:gd name="T110" fmla="+- 0 1369 793"/>
                    <a:gd name="T111" fmla="*/ 1369 h 1056"/>
                    <a:gd name="T112" fmla="+- 0 4485 3624"/>
                    <a:gd name="T113" fmla="*/ T112 w 1139"/>
                    <a:gd name="T114" fmla="+- 0 1365 793"/>
                    <a:gd name="T115" fmla="*/ 1365 h 1056"/>
                    <a:gd name="T116" fmla="+- 0 4462 3624"/>
                    <a:gd name="T117" fmla="*/ T116 w 1139"/>
                    <a:gd name="T118" fmla="+- 0 1365 793"/>
                    <a:gd name="T119" fmla="*/ 1365 h 1056"/>
                    <a:gd name="T120" fmla="+- 0 4420 3624"/>
                    <a:gd name="T121" fmla="*/ T120 w 1139"/>
                    <a:gd name="T122" fmla="+- 0 1361 793"/>
                    <a:gd name="T123" fmla="*/ 1361 h 1056"/>
                    <a:gd name="T124" fmla="+- 0 4391 3624"/>
                    <a:gd name="T125" fmla="*/ T124 w 1139"/>
                    <a:gd name="T126" fmla="+- 0 1359 793"/>
                    <a:gd name="T127" fmla="*/ 1359 h 1056"/>
                    <a:gd name="T128" fmla="+- 0 4372 3624"/>
                    <a:gd name="T129" fmla="*/ T128 w 1139"/>
                    <a:gd name="T130" fmla="+- 0 1355 793"/>
                    <a:gd name="T131" fmla="*/ 1355 h 1056"/>
                    <a:gd name="T132" fmla="+- 0 4361 3624"/>
                    <a:gd name="T133" fmla="*/ T132 w 1139"/>
                    <a:gd name="T134" fmla="+- 0 1347 793"/>
                    <a:gd name="T135" fmla="*/ 1347 h 1056"/>
                    <a:gd name="T136" fmla="+- 0 4357 3624"/>
                    <a:gd name="T137" fmla="*/ T136 w 1139"/>
                    <a:gd name="T138" fmla="+- 0 1335 793"/>
                    <a:gd name="T139" fmla="*/ 1335 h 1056"/>
                    <a:gd name="T140" fmla="+- 0 4358 3624"/>
                    <a:gd name="T141" fmla="*/ T140 w 1139"/>
                    <a:gd name="T142" fmla="+- 0 1321 793"/>
                    <a:gd name="T143" fmla="*/ 1321 h 1056"/>
                    <a:gd name="T144" fmla="+- 0 4365 3624"/>
                    <a:gd name="T145" fmla="*/ T144 w 1139"/>
                    <a:gd name="T146" fmla="+- 0 1309 793"/>
                    <a:gd name="T147" fmla="*/ 1309 h 1056"/>
                    <a:gd name="T148" fmla="+- 0 4374 3624"/>
                    <a:gd name="T149" fmla="*/ T148 w 1139"/>
                    <a:gd name="T150" fmla="+- 0 1299 793"/>
                    <a:gd name="T151" fmla="*/ 1299 h 1056"/>
                    <a:gd name="T152" fmla="+- 0 3978 3624"/>
                    <a:gd name="T153" fmla="*/ T152 w 1139"/>
                    <a:gd name="T154" fmla="+- 0 1299 793"/>
                    <a:gd name="T155" fmla="*/ 1299 h 1056"/>
                    <a:gd name="T156" fmla="+- 0 3964 3624"/>
                    <a:gd name="T157" fmla="*/ T156 w 1139"/>
                    <a:gd name="T158" fmla="+- 0 1297 793"/>
                    <a:gd name="T159" fmla="*/ 1297 h 1056"/>
                    <a:gd name="T160" fmla="+- 0 3947 3624"/>
                    <a:gd name="T161" fmla="*/ T160 w 1139"/>
                    <a:gd name="T162" fmla="+- 0 1295 793"/>
                    <a:gd name="T163" fmla="*/ 1295 h 1056"/>
                    <a:gd name="T164" fmla="+- 0 3927 3624"/>
                    <a:gd name="T165" fmla="*/ T164 w 1139"/>
                    <a:gd name="T166" fmla="+- 0 1293 793"/>
                    <a:gd name="T167" fmla="*/ 1293 h 1056"/>
                    <a:gd name="T168" fmla="+- 0 3904 3624"/>
                    <a:gd name="T169" fmla="*/ T168 w 1139"/>
                    <a:gd name="T170" fmla="+- 0 1291 793"/>
                    <a:gd name="T171" fmla="*/ 1291 h 1056"/>
                    <a:gd name="T172" fmla="+- 0 3854 3624"/>
                    <a:gd name="T173" fmla="*/ T172 w 1139"/>
                    <a:gd name="T174" fmla="+- 0 1285 793"/>
                    <a:gd name="T175" fmla="*/ 1285 h 1056"/>
                    <a:gd name="T176" fmla="+- 0 3688 3624"/>
                    <a:gd name="T177" fmla="*/ T176 w 1139"/>
                    <a:gd name="T178" fmla="+- 0 1267 793"/>
                    <a:gd name="T179" fmla="*/ 126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139" h="1056">
                      <a:moveTo>
                        <a:pt x="64" y="474"/>
                      </a:moveTo>
                      <a:lnTo>
                        <a:pt x="3" y="518"/>
                      </a:lnTo>
                      <a:lnTo>
                        <a:pt x="0" y="542"/>
                      </a:lnTo>
                      <a:lnTo>
                        <a:pt x="0" y="556"/>
                      </a:lnTo>
                      <a:lnTo>
                        <a:pt x="9" y="636"/>
                      </a:lnTo>
                      <a:lnTo>
                        <a:pt x="31" y="700"/>
                      </a:lnTo>
                      <a:lnTo>
                        <a:pt x="55" y="714"/>
                      </a:lnTo>
                      <a:lnTo>
                        <a:pt x="70" y="712"/>
                      </a:lnTo>
                      <a:lnTo>
                        <a:pt x="88" y="708"/>
                      </a:lnTo>
                      <a:lnTo>
                        <a:pt x="108" y="700"/>
                      </a:lnTo>
                      <a:lnTo>
                        <a:pt x="131" y="692"/>
                      </a:lnTo>
                      <a:lnTo>
                        <a:pt x="147" y="686"/>
                      </a:lnTo>
                      <a:lnTo>
                        <a:pt x="209" y="662"/>
                      </a:lnTo>
                      <a:lnTo>
                        <a:pt x="278" y="634"/>
                      </a:lnTo>
                      <a:lnTo>
                        <a:pt x="319" y="620"/>
                      </a:lnTo>
                      <a:lnTo>
                        <a:pt x="336" y="612"/>
                      </a:lnTo>
                      <a:lnTo>
                        <a:pt x="349" y="608"/>
                      </a:lnTo>
                      <a:lnTo>
                        <a:pt x="359" y="604"/>
                      </a:lnTo>
                      <a:lnTo>
                        <a:pt x="377" y="600"/>
                      </a:lnTo>
                      <a:lnTo>
                        <a:pt x="1120" y="600"/>
                      </a:lnTo>
                      <a:lnTo>
                        <a:pt x="1108" y="592"/>
                      </a:lnTo>
                      <a:lnTo>
                        <a:pt x="1088" y="586"/>
                      </a:lnTo>
                      <a:lnTo>
                        <a:pt x="1063" y="582"/>
                      </a:lnTo>
                      <a:lnTo>
                        <a:pt x="1049" y="580"/>
                      </a:lnTo>
                      <a:lnTo>
                        <a:pt x="1034" y="580"/>
                      </a:lnTo>
                      <a:lnTo>
                        <a:pt x="1016" y="578"/>
                      </a:lnTo>
                      <a:lnTo>
                        <a:pt x="996" y="578"/>
                      </a:lnTo>
                      <a:lnTo>
                        <a:pt x="975" y="576"/>
                      </a:lnTo>
                      <a:lnTo>
                        <a:pt x="861" y="572"/>
                      </a:lnTo>
                      <a:lnTo>
                        <a:pt x="838" y="572"/>
                      </a:lnTo>
                      <a:lnTo>
                        <a:pt x="796" y="568"/>
                      </a:lnTo>
                      <a:lnTo>
                        <a:pt x="767" y="566"/>
                      </a:lnTo>
                      <a:lnTo>
                        <a:pt x="748" y="562"/>
                      </a:lnTo>
                      <a:lnTo>
                        <a:pt x="737" y="554"/>
                      </a:lnTo>
                      <a:lnTo>
                        <a:pt x="733" y="542"/>
                      </a:lnTo>
                      <a:lnTo>
                        <a:pt x="734" y="528"/>
                      </a:lnTo>
                      <a:lnTo>
                        <a:pt x="741" y="516"/>
                      </a:lnTo>
                      <a:lnTo>
                        <a:pt x="750" y="506"/>
                      </a:lnTo>
                      <a:lnTo>
                        <a:pt x="354" y="506"/>
                      </a:lnTo>
                      <a:lnTo>
                        <a:pt x="340" y="504"/>
                      </a:lnTo>
                      <a:lnTo>
                        <a:pt x="323" y="502"/>
                      </a:lnTo>
                      <a:lnTo>
                        <a:pt x="303" y="500"/>
                      </a:lnTo>
                      <a:lnTo>
                        <a:pt x="280" y="498"/>
                      </a:lnTo>
                      <a:lnTo>
                        <a:pt x="230" y="492"/>
                      </a:lnTo>
                      <a:lnTo>
                        <a:pt x="64" y="47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8" name="Freeform 87"/>
                <p:cNvSpPr>
                  <a:spLocks/>
                </p:cNvSpPr>
                <p:nvPr userDrawn="1"/>
              </p:nvSpPr>
              <p:spPr bwMode="auto">
                <a:xfrm>
                  <a:off x="3624" y="793"/>
                  <a:ext cx="1139" cy="1056"/>
                </a:xfrm>
                <a:custGeom>
                  <a:avLst/>
                  <a:gdLst>
                    <a:gd name="T0" fmla="+- 0 3828 3624"/>
                    <a:gd name="T1" fmla="*/ T0 w 1139"/>
                    <a:gd name="T2" fmla="+- 0 887 793"/>
                    <a:gd name="T3" fmla="*/ 887 h 1056"/>
                    <a:gd name="T4" fmla="+- 0 3767 3624"/>
                    <a:gd name="T5" fmla="*/ T4 w 1139"/>
                    <a:gd name="T6" fmla="+- 0 919 793"/>
                    <a:gd name="T7" fmla="*/ 919 h 1056"/>
                    <a:gd name="T8" fmla="+- 0 3722 3624"/>
                    <a:gd name="T9" fmla="*/ T8 w 1139"/>
                    <a:gd name="T10" fmla="+- 0 965 793"/>
                    <a:gd name="T11" fmla="*/ 965 h 1056"/>
                    <a:gd name="T12" fmla="+- 0 3689 3624"/>
                    <a:gd name="T13" fmla="*/ T12 w 1139"/>
                    <a:gd name="T14" fmla="+- 0 1029 793"/>
                    <a:gd name="T15" fmla="*/ 1029 h 1056"/>
                    <a:gd name="T16" fmla="+- 0 3692 3624"/>
                    <a:gd name="T17" fmla="*/ T16 w 1139"/>
                    <a:gd name="T18" fmla="+- 0 1049 793"/>
                    <a:gd name="T19" fmla="*/ 1049 h 1056"/>
                    <a:gd name="T20" fmla="+- 0 3755 3624"/>
                    <a:gd name="T21" fmla="*/ T20 w 1139"/>
                    <a:gd name="T22" fmla="+- 0 1095 793"/>
                    <a:gd name="T23" fmla="*/ 1095 h 1056"/>
                    <a:gd name="T24" fmla="+- 0 3808 3624"/>
                    <a:gd name="T25" fmla="*/ T24 w 1139"/>
                    <a:gd name="T26" fmla="+- 0 1125 793"/>
                    <a:gd name="T27" fmla="*/ 1125 h 1056"/>
                    <a:gd name="T28" fmla="+- 0 3827 3624"/>
                    <a:gd name="T29" fmla="*/ T28 w 1139"/>
                    <a:gd name="T30" fmla="+- 0 1135 793"/>
                    <a:gd name="T31" fmla="*/ 1135 h 1056"/>
                    <a:gd name="T32" fmla="+- 0 3846 3624"/>
                    <a:gd name="T33" fmla="*/ T32 w 1139"/>
                    <a:gd name="T34" fmla="+- 0 1145 793"/>
                    <a:gd name="T35" fmla="*/ 1145 h 1056"/>
                    <a:gd name="T36" fmla="+- 0 3887 3624"/>
                    <a:gd name="T37" fmla="*/ T36 w 1139"/>
                    <a:gd name="T38" fmla="+- 0 1165 793"/>
                    <a:gd name="T39" fmla="*/ 1165 h 1056"/>
                    <a:gd name="T40" fmla="+- 0 3907 3624"/>
                    <a:gd name="T41" fmla="*/ T40 w 1139"/>
                    <a:gd name="T42" fmla="+- 0 1177 793"/>
                    <a:gd name="T43" fmla="*/ 1177 h 1056"/>
                    <a:gd name="T44" fmla="+- 0 3927 3624"/>
                    <a:gd name="T45" fmla="*/ T44 w 1139"/>
                    <a:gd name="T46" fmla="+- 0 1187 793"/>
                    <a:gd name="T47" fmla="*/ 1187 h 1056"/>
                    <a:gd name="T48" fmla="+- 0 3947 3624"/>
                    <a:gd name="T49" fmla="*/ T48 w 1139"/>
                    <a:gd name="T50" fmla="+- 0 1197 793"/>
                    <a:gd name="T51" fmla="*/ 1197 h 1056"/>
                    <a:gd name="T52" fmla="+- 0 3965 3624"/>
                    <a:gd name="T53" fmla="*/ T52 w 1139"/>
                    <a:gd name="T54" fmla="+- 0 1207 793"/>
                    <a:gd name="T55" fmla="*/ 1207 h 1056"/>
                    <a:gd name="T56" fmla="+- 0 3982 3624"/>
                    <a:gd name="T57" fmla="*/ T56 w 1139"/>
                    <a:gd name="T58" fmla="+- 0 1219 793"/>
                    <a:gd name="T59" fmla="*/ 1219 h 1056"/>
                    <a:gd name="T60" fmla="+- 0 3998 3624"/>
                    <a:gd name="T61" fmla="*/ T60 w 1139"/>
                    <a:gd name="T62" fmla="+- 0 1229 793"/>
                    <a:gd name="T63" fmla="*/ 1229 h 1056"/>
                    <a:gd name="T64" fmla="+- 0 4012 3624"/>
                    <a:gd name="T65" fmla="*/ T64 w 1139"/>
                    <a:gd name="T66" fmla="+- 0 1239 793"/>
                    <a:gd name="T67" fmla="*/ 1239 h 1056"/>
                    <a:gd name="T68" fmla="+- 0 4024 3624"/>
                    <a:gd name="T69" fmla="*/ T68 w 1139"/>
                    <a:gd name="T70" fmla="+- 0 1249 793"/>
                    <a:gd name="T71" fmla="*/ 1249 h 1056"/>
                    <a:gd name="T72" fmla="+- 0 4033 3624"/>
                    <a:gd name="T73" fmla="*/ T72 w 1139"/>
                    <a:gd name="T74" fmla="+- 0 1259 793"/>
                    <a:gd name="T75" fmla="*/ 1259 h 1056"/>
                    <a:gd name="T76" fmla="+- 0 4036 3624"/>
                    <a:gd name="T77" fmla="*/ T76 w 1139"/>
                    <a:gd name="T78" fmla="+- 0 1273 793"/>
                    <a:gd name="T79" fmla="*/ 1273 h 1056"/>
                    <a:gd name="T80" fmla="+- 0 4031 3624"/>
                    <a:gd name="T81" fmla="*/ T80 w 1139"/>
                    <a:gd name="T82" fmla="+- 0 1285 793"/>
                    <a:gd name="T83" fmla="*/ 1285 h 1056"/>
                    <a:gd name="T84" fmla="+- 0 4020 3624"/>
                    <a:gd name="T85" fmla="*/ T84 w 1139"/>
                    <a:gd name="T86" fmla="+- 0 1293 793"/>
                    <a:gd name="T87" fmla="*/ 1293 h 1056"/>
                    <a:gd name="T88" fmla="+- 0 4005 3624"/>
                    <a:gd name="T89" fmla="*/ T88 w 1139"/>
                    <a:gd name="T90" fmla="+- 0 1299 793"/>
                    <a:gd name="T91" fmla="*/ 1299 h 1056"/>
                    <a:gd name="T92" fmla="+- 0 4374 3624"/>
                    <a:gd name="T93" fmla="*/ T92 w 1139"/>
                    <a:gd name="T94" fmla="+- 0 1299 793"/>
                    <a:gd name="T95" fmla="*/ 1299 h 1056"/>
                    <a:gd name="T96" fmla="+- 0 4377 3624"/>
                    <a:gd name="T97" fmla="*/ T96 w 1139"/>
                    <a:gd name="T98" fmla="+- 0 1295 793"/>
                    <a:gd name="T99" fmla="*/ 1295 h 1056"/>
                    <a:gd name="T100" fmla="+- 0 4397 3624"/>
                    <a:gd name="T101" fmla="*/ T100 w 1139"/>
                    <a:gd name="T102" fmla="+- 0 1281 793"/>
                    <a:gd name="T103" fmla="*/ 1281 h 1056"/>
                    <a:gd name="T104" fmla="+- 0 4425 3624"/>
                    <a:gd name="T105" fmla="*/ T104 w 1139"/>
                    <a:gd name="T106" fmla="+- 0 1263 793"/>
                    <a:gd name="T107" fmla="*/ 1263 h 1056"/>
                    <a:gd name="T108" fmla="+- 0 4454 3624"/>
                    <a:gd name="T109" fmla="*/ T108 w 1139"/>
                    <a:gd name="T110" fmla="+- 0 1247 793"/>
                    <a:gd name="T111" fmla="*/ 1247 h 1056"/>
                    <a:gd name="T112" fmla="+- 0 4126 3624"/>
                    <a:gd name="T113" fmla="*/ T112 w 1139"/>
                    <a:gd name="T114" fmla="+- 0 1247 793"/>
                    <a:gd name="T115" fmla="*/ 1247 h 1056"/>
                    <a:gd name="T116" fmla="+- 0 4074 3624"/>
                    <a:gd name="T117" fmla="*/ T116 w 1139"/>
                    <a:gd name="T118" fmla="+- 0 1205 793"/>
                    <a:gd name="T119" fmla="*/ 1205 h 1056"/>
                    <a:gd name="T120" fmla="+- 0 4036 3624"/>
                    <a:gd name="T121" fmla="*/ T120 w 1139"/>
                    <a:gd name="T122" fmla="+- 0 1145 793"/>
                    <a:gd name="T123" fmla="*/ 1145 h 1056"/>
                    <a:gd name="T124" fmla="+- 0 4021 3624"/>
                    <a:gd name="T125" fmla="*/ T124 w 1139"/>
                    <a:gd name="T126" fmla="+- 0 1123 793"/>
                    <a:gd name="T127" fmla="*/ 1123 h 1056"/>
                    <a:gd name="T128" fmla="+- 0 3964 3624"/>
                    <a:gd name="T129" fmla="*/ T128 w 1139"/>
                    <a:gd name="T130" fmla="+- 0 1043 793"/>
                    <a:gd name="T131" fmla="*/ 1043 h 1056"/>
                    <a:gd name="T132" fmla="+- 0 3937 3624"/>
                    <a:gd name="T133" fmla="*/ T132 w 1139"/>
                    <a:gd name="T134" fmla="+- 0 1007 793"/>
                    <a:gd name="T135" fmla="*/ 1007 h 1056"/>
                    <a:gd name="T136" fmla="+- 0 3924 3624"/>
                    <a:gd name="T137" fmla="*/ T136 w 1139"/>
                    <a:gd name="T138" fmla="+- 0 989 793"/>
                    <a:gd name="T139" fmla="*/ 989 h 1056"/>
                    <a:gd name="T140" fmla="+- 0 3910 3624"/>
                    <a:gd name="T141" fmla="*/ T140 w 1139"/>
                    <a:gd name="T142" fmla="+- 0 971 793"/>
                    <a:gd name="T143" fmla="*/ 971 h 1056"/>
                    <a:gd name="T144" fmla="+- 0 3898 3624"/>
                    <a:gd name="T145" fmla="*/ T144 w 1139"/>
                    <a:gd name="T146" fmla="+- 0 955 793"/>
                    <a:gd name="T147" fmla="*/ 955 h 1056"/>
                    <a:gd name="T148" fmla="+- 0 3886 3624"/>
                    <a:gd name="T149" fmla="*/ T148 w 1139"/>
                    <a:gd name="T150" fmla="+- 0 939 793"/>
                    <a:gd name="T151" fmla="*/ 939 h 1056"/>
                    <a:gd name="T152" fmla="+- 0 3874 3624"/>
                    <a:gd name="T153" fmla="*/ T152 w 1139"/>
                    <a:gd name="T154" fmla="+- 0 925 793"/>
                    <a:gd name="T155" fmla="*/ 925 h 1056"/>
                    <a:gd name="T156" fmla="+- 0 3863 3624"/>
                    <a:gd name="T157" fmla="*/ T156 w 1139"/>
                    <a:gd name="T158" fmla="+- 0 913 793"/>
                    <a:gd name="T159" fmla="*/ 913 h 1056"/>
                    <a:gd name="T160" fmla="+- 0 3853 3624"/>
                    <a:gd name="T161" fmla="*/ T160 w 1139"/>
                    <a:gd name="T162" fmla="+- 0 903 793"/>
                    <a:gd name="T163" fmla="*/ 903 h 1056"/>
                    <a:gd name="T164" fmla="+- 0 3844 3624"/>
                    <a:gd name="T165" fmla="*/ T164 w 1139"/>
                    <a:gd name="T166" fmla="+- 0 893 793"/>
                    <a:gd name="T167" fmla="*/ 893 h 1056"/>
                    <a:gd name="T168" fmla="+- 0 3828 3624"/>
                    <a:gd name="T169" fmla="*/ T168 w 1139"/>
                    <a:gd name="T170" fmla="+- 0 887 793"/>
                    <a:gd name="T171" fmla="*/ 88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1139" h="1056">
                      <a:moveTo>
                        <a:pt x="204" y="94"/>
                      </a:moveTo>
                      <a:lnTo>
                        <a:pt x="143" y="126"/>
                      </a:lnTo>
                      <a:lnTo>
                        <a:pt x="98" y="172"/>
                      </a:lnTo>
                      <a:lnTo>
                        <a:pt x="65" y="236"/>
                      </a:lnTo>
                      <a:lnTo>
                        <a:pt x="68" y="256"/>
                      </a:lnTo>
                      <a:lnTo>
                        <a:pt x="131" y="302"/>
                      </a:lnTo>
                      <a:lnTo>
                        <a:pt x="184" y="332"/>
                      </a:lnTo>
                      <a:lnTo>
                        <a:pt x="203" y="342"/>
                      </a:lnTo>
                      <a:lnTo>
                        <a:pt x="222" y="352"/>
                      </a:lnTo>
                      <a:lnTo>
                        <a:pt x="263" y="372"/>
                      </a:lnTo>
                      <a:lnTo>
                        <a:pt x="283" y="384"/>
                      </a:lnTo>
                      <a:lnTo>
                        <a:pt x="303" y="394"/>
                      </a:lnTo>
                      <a:lnTo>
                        <a:pt x="323" y="404"/>
                      </a:lnTo>
                      <a:lnTo>
                        <a:pt x="341" y="414"/>
                      </a:lnTo>
                      <a:lnTo>
                        <a:pt x="358" y="426"/>
                      </a:lnTo>
                      <a:lnTo>
                        <a:pt x="374" y="436"/>
                      </a:lnTo>
                      <a:lnTo>
                        <a:pt x="388" y="446"/>
                      </a:lnTo>
                      <a:lnTo>
                        <a:pt x="400" y="456"/>
                      </a:lnTo>
                      <a:lnTo>
                        <a:pt x="409" y="466"/>
                      </a:lnTo>
                      <a:lnTo>
                        <a:pt x="412" y="480"/>
                      </a:lnTo>
                      <a:lnTo>
                        <a:pt x="407" y="492"/>
                      </a:lnTo>
                      <a:lnTo>
                        <a:pt x="396" y="500"/>
                      </a:lnTo>
                      <a:lnTo>
                        <a:pt x="381" y="506"/>
                      </a:lnTo>
                      <a:lnTo>
                        <a:pt x="750" y="506"/>
                      </a:lnTo>
                      <a:lnTo>
                        <a:pt x="753" y="502"/>
                      </a:lnTo>
                      <a:lnTo>
                        <a:pt x="773" y="488"/>
                      </a:lnTo>
                      <a:lnTo>
                        <a:pt x="801" y="470"/>
                      </a:lnTo>
                      <a:lnTo>
                        <a:pt x="830" y="454"/>
                      </a:lnTo>
                      <a:lnTo>
                        <a:pt x="502" y="454"/>
                      </a:lnTo>
                      <a:lnTo>
                        <a:pt x="450" y="412"/>
                      </a:lnTo>
                      <a:lnTo>
                        <a:pt x="412" y="352"/>
                      </a:lnTo>
                      <a:lnTo>
                        <a:pt x="397" y="330"/>
                      </a:lnTo>
                      <a:lnTo>
                        <a:pt x="340" y="250"/>
                      </a:lnTo>
                      <a:lnTo>
                        <a:pt x="313" y="214"/>
                      </a:lnTo>
                      <a:lnTo>
                        <a:pt x="300" y="196"/>
                      </a:lnTo>
                      <a:lnTo>
                        <a:pt x="286" y="178"/>
                      </a:lnTo>
                      <a:lnTo>
                        <a:pt x="274" y="162"/>
                      </a:lnTo>
                      <a:lnTo>
                        <a:pt x="262" y="146"/>
                      </a:lnTo>
                      <a:lnTo>
                        <a:pt x="250" y="132"/>
                      </a:lnTo>
                      <a:lnTo>
                        <a:pt x="239" y="120"/>
                      </a:lnTo>
                      <a:lnTo>
                        <a:pt x="229" y="110"/>
                      </a:lnTo>
                      <a:lnTo>
                        <a:pt x="220" y="100"/>
                      </a:lnTo>
                      <a:lnTo>
                        <a:pt x="204" y="9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9" name="Freeform 88"/>
                <p:cNvSpPr>
                  <a:spLocks/>
                </p:cNvSpPr>
                <p:nvPr userDrawn="1"/>
              </p:nvSpPr>
              <p:spPr bwMode="auto">
                <a:xfrm>
                  <a:off x="3624" y="793"/>
                  <a:ext cx="1139" cy="1056"/>
                </a:xfrm>
                <a:custGeom>
                  <a:avLst/>
                  <a:gdLst>
                    <a:gd name="T0" fmla="+- 0 4185 3624"/>
                    <a:gd name="T1" fmla="*/ T0 w 1139"/>
                    <a:gd name="T2" fmla="+- 0 793 793"/>
                    <a:gd name="T3" fmla="*/ 793 h 1056"/>
                    <a:gd name="T4" fmla="+- 0 4110 3624"/>
                    <a:gd name="T5" fmla="*/ T4 w 1139"/>
                    <a:gd name="T6" fmla="+- 0 805 793"/>
                    <a:gd name="T7" fmla="*/ 805 h 1056"/>
                    <a:gd name="T8" fmla="+- 0 4077 3624"/>
                    <a:gd name="T9" fmla="*/ T8 w 1139"/>
                    <a:gd name="T10" fmla="+- 0 855 793"/>
                    <a:gd name="T11" fmla="*/ 855 h 1056"/>
                    <a:gd name="T12" fmla="+- 0 4079 3624"/>
                    <a:gd name="T13" fmla="*/ T12 w 1139"/>
                    <a:gd name="T14" fmla="+- 0 881 793"/>
                    <a:gd name="T15" fmla="*/ 881 h 1056"/>
                    <a:gd name="T16" fmla="+- 0 4093 3624"/>
                    <a:gd name="T17" fmla="*/ T16 w 1139"/>
                    <a:gd name="T18" fmla="+- 0 957 793"/>
                    <a:gd name="T19" fmla="*/ 957 h 1056"/>
                    <a:gd name="T20" fmla="+- 0 4120 3624"/>
                    <a:gd name="T21" fmla="*/ T20 w 1139"/>
                    <a:gd name="T22" fmla="+- 0 1053 793"/>
                    <a:gd name="T23" fmla="*/ 1053 h 1056"/>
                    <a:gd name="T24" fmla="+- 0 4127 3624"/>
                    <a:gd name="T25" fmla="*/ T24 w 1139"/>
                    <a:gd name="T26" fmla="+- 0 1077 793"/>
                    <a:gd name="T27" fmla="*/ 1077 h 1056"/>
                    <a:gd name="T28" fmla="+- 0 4139 3624"/>
                    <a:gd name="T29" fmla="*/ T28 w 1139"/>
                    <a:gd name="T30" fmla="+- 0 1115 793"/>
                    <a:gd name="T31" fmla="*/ 1115 h 1056"/>
                    <a:gd name="T32" fmla="+- 0 4144 3624"/>
                    <a:gd name="T33" fmla="*/ T32 w 1139"/>
                    <a:gd name="T34" fmla="+- 0 1131 793"/>
                    <a:gd name="T35" fmla="*/ 1131 h 1056"/>
                    <a:gd name="T36" fmla="+- 0 4147 3624"/>
                    <a:gd name="T37" fmla="*/ T36 w 1139"/>
                    <a:gd name="T38" fmla="+- 0 1141 793"/>
                    <a:gd name="T39" fmla="*/ 1141 h 1056"/>
                    <a:gd name="T40" fmla="+- 0 4148 3624"/>
                    <a:gd name="T41" fmla="*/ T40 w 1139"/>
                    <a:gd name="T42" fmla="+- 0 1145 793"/>
                    <a:gd name="T43" fmla="*/ 1145 h 1056"/>
                    <a:gd name="T44" fmla="+- 0 4150 3624"/>
                    <a:gd name="T45" fmla="*/ T44 w 1139"/>
                    <a:gd name="T46" fmla="+- 0 1157 793"/>
                    <a:gd name="T47" fmla="*/ 1157 h 1056"/>
                    <a:gd name="T48" fmla="+- 0 4153 3624"/>
                    <a:gd name="T49" fmla="*/ T48 w 1139"/>
                    <a:gd name="T50" fmla="+- 0 1177 793"/>
                    <a:gd name="T51" fmla="*/ 1177 h 1056"/>
                    <a:gd name="T52" fmla="+- 0 4155 3624"/>
                    <a:gd name="T53" fmla="*/ T52 w 1139"/>
                    <a:gd name="T54" fmla="+- 0 1199 793"/>
                    <a:gd name="T55" fmla="*/ 1199 h 1056"/>
                    <a:gd name="T56" fmla="+- 0 4152 3624"/>
                    <a:gd name="T57" fmla="*/ T56 w 1139"/>
                    <a:gd name="T58" fmla="+- 0 1219 793"/>
                    <a:gd name="T59" fmla="*/ 1219 h 1056"/>
                    <a:gd name="T60" fmla="+- 0 4144 3624"/>
                    <a:gd name="T61" fmla="*/ T60 w 1139"/>
                    <a:gd name="T62" fmla="+- 0 1237 793"/>
                    <a:gd name="T63" fmla="*/ 1237 h 1056"/>
                    <a:gd name="T64" fmla="+- 0 4126 3624"/>
                    <a:gd name="T65" fmla="*/ T64 w 1139"/>
                    <a:gd name="T66" fmla="+- 0 1247 793"/>
                    <a:gd name="T67" fmla="*/ 1247 h 1056"/>
                    <a:gd name="T68" fmla="+- 0 4454 3624"/>
                    <a:gd name="T69" fmla="*/ T68 w 1139"/>
                    <a:gd name="T70" fmla="+- 0 1247 793"/>
                    <a:gd name="T71" fmla="*/ 1247 h 1056"/>
                    <a:gd name="T72" fmla="+- 0 4461 3624"/>
                    <a:gd name="T73" fmla="*/ T72 w 1139"/>
                    <a:gd name="T74" fmla="+- 0 1243 793"/>
                    <a:gd name="T75" fmla="*/ 1243 h 1056"/>
                    <a:gd name="T76" fmla="+- 0 4262 3624"/>
                    <a:gd name="T77" fmla="*/ T76 w 1139"/>
                    <a:gd name="T78" fmla="+- 0 1243 793"/>
                    <a:gd name="T79" fmla="*/ 1243 h 1056"/>
                    <a:gd name="T80" fmla="+- 0 4249 3624"/>
                    <a:gd name="T81" fmla="*/ T80 w 1139"/>
                    <a:gd name="T82" fmla="+- 0 1241 793"/>
                    <a:gd name="T83" fmla="*/ 1241 h 1056"/>
                    <a:gd name="T84" fmla="+- 0 4244 3624"/>
                    <a:gd name="T85" fmla="*/ T84 w 1139"/>
                    <a:gd name="T86" fmla="+- 0 1231 793"/>
                    <a:gd name="T87" fmla="*/ 1231 h 1056"/>
                    <a:gd name="T88" fmla="+- 0 4243 3624"/>
                    <a:gd name="T89" fmla="*/ T88 w 1139"/>
                    <a:gd name="T90" fmla="+- 0 1215 793"/>
                    <a:gd name="T91" fmla="*/ 1215 h 1056"/>
                    <a:gd name="T92" fmla="+- 0 4244 3624"/>
                    <a:gd name="T93" fmla="*/ T92 w 1139"/>
                    <a:gd name="T94" fmla="+- 0 1195 793"/>
                    <a:gd name="T95" fmla="*/ 1195 h 1056"/>
                    <a:gd name="T96" fmla="+- 0 4247 3624"/>
                    <a:gd name="T97" fmla="*/ T96 w 1139"/>
                    <a:gd name="T98" fmla="+- 0 1173 793"/>
                    <a:gd name="T99" fmla="*/ 1173 h 1056"/>
                    <a:gd name="T100" fmla="+- 0 4250 3624"/>
                    <a:gd name="T101" fmla="*/ T100 w 1139"/>
                    <a:gd name="T102" fmla="+- 0 1147 793"/>
                    <a:gd name="T103" fmla="*/ 1147 h 1056"/>
                    <a:gd name="T104" fmla="+- 0 4255 3624"/>
                    <a:gd name="T105" fmla="*/ T104 w 1139"/>
                    <a:gd name="T106" fmla="+- 0 1123 793"/>
                    <a:gd name="T107" fmla="*/ 1123 h 1056"/>
                    <a:gd name="T108" fmla="+- 0 4259 3624"/>
                    <a:gd name="T109" fmla="*/ T108 w 1139"/>
                    <a:gd name="T110" fmla="+- 0 1099 793"/>
                    <a:gd name="T111" fmla="*/ 1099 h 1056"/>
                    <a:gd name="T112" fmla="+- 0 4268 3624"/>
                    <a:gd name="T113" fmla="*/ T112 w 1139"/>
                    <a:gd name="T114" fmla="+- 0 1043 793"/>
                    <a:gd name="T115" fmla="*/ 1043 h 1056"/>
                    <a:gd name="T116" fmla="+- 0 4276 3624"/>
                    <a:gd name="T117" fmla="*/ T116 w 1139"/>
                    <a:gd name="T118" fmla="+- 0 993 793"/>
                    <a:gd name="T119" fmla="*/ 993 h 1056"/>
                    <a:gd name="T120" fmla="+- 0 4284 3624"/>
                    <a:gd name="T121" fmla="*/ T120 w 1139"/>
                    <a:gd name="T122" fmla="+- 0 943 793"/>
                    <a:gd name="T123" fmla="*/ 943 h 1056"/>
                    <a:gd name="T124" fmla="+- 0 4291 3624"/>
                    <a:gd name="T125" fmla="*/ T124 w 1139"/>
                    <a:gd name="T126" fmla="+- 0 897 793"/>
                    <a:gd name="T127" fmla="*/ 897 h 1056"/>
                    <a:gd name="T128" fmla="+- 0 4294 3624"/>
                    <a:gd name="T129" fmla="*/ T128 w 1139"/>
                    <a:gd name="T130" fmla="+- 0 877 793"/>
                    <a:gd name="T131" fmla="*/ 877 h 1056"/>
                    <a:gd name="T132" fmla="+- 0 4296 3624"/>
                    <a:gd name="T133" fmla="*/ T132 w 1139"/>
                    <a:gd name="T134" fmla="+- 0 859 793"/>
                    <a:gd name="T135" fmla="*/ 859 h 1056"/>
                    <a:gd name="T136" fmla="+- 0 4298 3624"/>
                    <a:gd name="T137" fmla="*/ T136 w 1139"/>
                    <a:gd name="T138" fmla="+- 0 847 793"/>
                    <a:gd name="T139" fmla="*/ 847 h 1056"/>
                    <a:gd name="T140" fmla="+- 0 4245 3624"/>
                    <a:gd name="T141" fmla="*/ T140 w 1139"/>
                    <a:gd name="T142" fmla="+- 0 799 793"/>
                    <a:gd name="T143" fmla="*/ 799 h 1056"/>
                    <a:gd name="T144" fmla="+- 0 4227 3624"/>
                    <a:gd name="T145" fmla="*/ T144 w 1139"/>
                    <a:gd name="T146" fmla="+- 0 795 793"/>
                    <a:gd name="T147" fmla="*/ 795 h 1056"/>
                    <a:gd name="T148" fmla="+- 0 4207 3624"/>
                    <a:gd name="T149" fmla="*/ T148 w 1139"/>
                    <a:gd name="T150" fmla="+- 0 795 793"/>
                    <a:gd name="T151" fmla="*/ 795 h 1056"/>
                    <a:gd name="T152" fmla="+- 0 4185 3624"/>
                    <a:gd name="T153" fmla="*/ T152 w 1139"/>
                    <a:gd name="T154" fmla="+- 0 793 793"/>
                    <a:gd name="T155" fmla="*/ 793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139" h="1056">
                      <a:moveTo>
                        <a:pt x="561" y="0"/>
                      </a:moveTo>
                      <a:lnTo>
                        <a:pt x="486" y="12"/>
                      </a:lnTo>
                      <a:lnTo>
                        <a:pt x="453" y="62"/>
                      </a:lnTo>
                      <a:lnTo>
                        <a:pt x="455" y="88"/>
                      </a:lnTo>
                      <a:lnTo>
                        <a:pt x="469" y="164"/>
                      </a:lnTo>
                      <a:lnTo>
                        <a:pt x="496" y="260"/>
                      </a:lnTo>
                      <a:lnTo>
                        <a:pt x="503" y="284"/>
                      </a:lnTo>
                      <a:lnTo>
                        <a:pt x="515" y="322"/>
                      </a:lnTo>
                      <a:lnTo>
                        <a:pt x="520" y="338"/>
                      </a:lnTo>
                      <a:lnTo>
                        <a:pt x="523" y="348"/>
                      </a:lnTo>
                      <a:lnTo>
                        <a:pt x="524" y="352"/>
                      </a:lnTo>
                      <a:lnTo>
                        <a:pt x="526" y="364"/>
                      </a:lnTo>
                      <a:lnTo>
                        <a:pt x="529" y="384"/>
                      </a:lnTo>
                      <a:lnTo>
                        <a:pt x="531" y="406"/>
                      </a:lnTo>
                      <a:lnTo>
                        <a:pt x="528" y="426"/>
                      </a:lnTo>
                      <a:lnTo>
                        <a:pt x="520" y="444"/>
                      </a:lnTo>
                      <a:lnTo>
                        <a:pt x="502" y="454"/>
                      </a:lnTo>
                      <a:lnTo>
                        <a:pt x="830" y="454"/>
                      </a:lnTo>
                      <a:lnTo>
                        <a:pt x="837" y="450"/>
                      </a:lnTo>
                      <a:lnTo>
                        <a:pt x="638" y="450"/>
                      </a:lnTo>
                      <a:lnTo>
                        <a:pt x="625" y="448"/>
                      </a:lnTo>
                      <a:lnTo>
                        <a:pt x="620" y="438"/>
                      </a:lnTo>
                      <a:lnTo>
                        <a:pt x="619" y="422"/>
                      </a:lnTo>
                      <a:lnTo>
                        <a:pt x="620" y="402"/>
                      </a:lnTo>
                      <a:lnTo>
                        <a:pt x="623" y="380"/>
                      </a:lnTo>
                      <a:lnTo>
                        <a:pt x="626" y="354"/>
                      </a:lnTo>
                      <a:lnTo>
                        <a:pt x="631" y="330"/>
                      </a:lnTo>
                      <a:lnTo>
                        <a:pt x="635" y="306"/>
                      </a:lnTo>
                      <a:lnTo>
                        <a:pt x="644" y="250"/>
                      </a:lnTo>
                      <a:lnTo>
                        <a:pt x="652" y="200"/>
                      </a:lnTo>
                      <a:lnTo>
                        <a:pt x="660" y="150"/>
                      </a:lnTo>
                      <a:lnTo>
                        <a:pt x="667" y="104"/>
                      </a:lnTo>
                      <a:lnTo>
                        <a:pt x="670" y="84"/>
                      </a:lnTo>
                      <a:lnTo>
                        <a:pt x="672" y="66"/>
                      </a:lnTo>
                      <a:lnTo>
                        <a:pt x="674" y="54"/>
                      </a:lnTo>
                      <a:lnTo>
                        <a:pt x="621" y="6"/>
                      </a:lnTo>
                      <a:lnTo>
                        <a:pt x="603" y="2"/>
                      </a:lnTo>
                      <a:lnTo>
                        <a:pt x="583" y="2"/>
                      </a:lnTo>
                      <a:lnTo>
                        <a:pt x="56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0" name="Freeform 89"/>
                <p:cNvSpPr>
                  <a:spLocks/>
                </p:cNvSpPr>
                <p:nvPr userDrawn="1"/>
              </p:nvSpPr>
              <p:spPr bwMode="auto">
                <a:xfrm>
                  <a:off x="3624" y="793"/>
                  <a:ext cx="1139" cy="1056"/>
                </a:xfrm>
                <a:custGeom>
                  <a:avLst/>
                  <a:gdLst>
                    <a:gd name="T0" fmla="+- 0 4602 3624"/>
                    <a:gd name="T1" fmla="*/ T0 w 1139"/>
                    <a:gd name="T2" fmla="+- 0 937 793"/>
                    <a:gd name="T3" fmla="*/ 937 h 1056"/>
                    <a:gd name="T4" fmla="+- 0 4584 3624"/>
                    <a:gd name="T5" fmla="*/ T4 w 1139"/>
                    <a:gd name="T6" fmla="+- 0 937 793"/>
                    <a:gd name="T7" fmla="*/ 937 h 1056"/>
                    <a:gd name="T8" fmla="+- 0 4567 3624"/>
                    <a:gd name="T9" fmla="*/ T8 w 1139"/>
                    <a:gd name="T10" fmla="+- 0 943 793"/>
                    <a:gd name="T11" fmla="*/ 943 h 1056"/>
                    <a:gd name="T12" fmla="+- 0 4550 3624"/>
                    <a:gd name="T13" fmla="*/ T12 w 1139"/>
                    <a:gd name="T14" fmla="+- 0 955 793"/>
                    <a:gd name="T15" fmla="*/ 955 h 1056"/>
                    <a:gd name="T16" fmla="+- 0 4541 3624"/>
                    <a:gd name="T17" fmla="*/ T16 w 1139"/>
                    <a:gd name="T18" fmla="+- 0 963 793"/>
                    <a:gd name="T19" fmla="*/ 963 h 1056"/>
                    <a:gd name="T20" fmla="+- 0 4529 3624"/>
                    <a:gd name="T21" fmla="*/ T20 w 1139"/>
                    <a:gd name="T22" fmla="+- 0 975 793"/>
                    <a:gd name="T23" fmla="*/ 975 h 1056"/>
                    <a:gd name="T24" fmla="+- 0 4515 3624"/>
                    <a:gd name="T25" fmla="*/ T24 w 1139"/>
                    <a:gd name="T26" fmla="+- 0 989 793"/>
                    <a:gd name="T27" fmla="*/ 989 h 1056"/>
                    <a:gd name="T28" fmla="+- 0 4499 3624"/>
                    <a:gd name="T29" fmla="*/ T28 w 1139"/>
                    <a:gd name="T30" fmla="+- 0 1005 793"/>
                    <a:gd name="T31" fmla="*/ 1005 h 1056"/>
                    <a:gd name="T32" fmla="+- 0 4482 3624"/>
                    <a:gd name="T33" fmla="*/ T32 w 1139"/>
                    <a:gd name="T34" fmla="+- 0 1023 793"/>
                    <a:gd name="T35" fmla="*/ 1023 h 1056"/>
                    <a:gd name="T36" fmla="+- 0 4411 3624"/>
                    <a:gd name="T37" fmla="*/ T36 w 1139"/>
                    <a:gd name="T38" fmla="+- 0 1097 793"/>
                    <a:gd name="T39" fmla="*/ 1097 h 1056"/>
                    <a:gd name="T40" fmla="+- 0 4394 3624"/>
                    <a:gd name="T41" fmla="*/ T40 w 1139"/>
                    <a:gd name="T42" fmla="+- 0 1115 793"/>
                    <a:gd name="T43" fmla="*/ 1115 h 1056"/>
                    <a:gd name="T44" fmla="+- 0 4366 3624"/>
                    <a:gd name="T45" fmla="*/ T44 w 1139"/>
                    <a:gd name="T46" fmla="+- 0 1145 793"/>
                    <a:gd name="T47" fmla="*/ 1145 h 1056"/>
                    <a:gd name="T48" fmla="+- 0 4355 3624"/>
                    <a:gd name="T49" fmla="*/ T48 w 1139"/>
                    <a:gd name="T50" fmla="+- 0 1155 793"/>
                    <a:gd name="T51" fmla="*/ 1155 h 1056"/>
                    <a:gd name="T52" fmla="+- 0 4347 3624"/>
                    <a:gd name="T53" fmla="*/ T52 w 1139"/>
                    <a:gd name="T54" fmla="+- 0 1163 793"/>
                    <a:gd name="T55" fmla="*/ 1163 h 1056"/>
                    <a:gd name="T56" fmla="+- 0 4334 3624"/>
                    <a:gd name="T57" fmla="*/ T56 w 1139"/>
                    <a:gd name="T58" fmla="+- 0 1177 793"/>
                    <a:gd name="T59" fmla="*/ 1177 h 1056"/>
                    <a:gd name="T60" fmla="+- 0 4320 3624"/>
                    <a:gd name="T61" fmla="*/ T60 w 1139"/>
                    <a:gd name="T62" fmla="+- 0 1193 793"/>
                    <a:gd name="T63" fmla="*/ 1193 h 1056"/>
                    <a:gd name="T64" fmla="+- 0 4305 3624"/>
                    <a:gd name="T65" fmla="*/ T64 w 1139"/>
                    <a:gd name="T66" fmla="+- 0 1209 793"/>
                    <a:gd name="T67" fmla="*/ 1209 h 1056"/>
                    <a:gd name="T68" fmla="+- 0 4291 3624"/>
                    <a:gd name="T69" fmla="*/ T68 w 1139"/>
                    <a:gd name="T70" fmla="+- 0 1225 793"/>
                    <a:gd name="T71" fmla="*/ 1225 h 1056"/>
                    <a:gd name="T72" fmla="+- 0 4276 3624"/>
                    <a:gd name="T73" fmla="*/ T72 w 1139"/>
                    <a:gd name="T74" fmla="+- 0 1235 793"/>
                    <a:gd name="T75" fmla="*/ 1235 h 1056"/>
                    <a:gd name="T76" fmla="+- 0 4262 3624"/>
                    <a:gd name="T77" fmla="*/ T76 w 1139"/>
                    <a:gd name="T78" fmla="+- 0 1243 793"/>
                    <a:gd name="T79" fmla="*/ 1243 h 1056"/>
                    <a:gd name="T80" fmla="+- 0 4461 3624"/>
                    <a:gd name="T81" fmla="*/ T80 w 1139"/>
                    <a:gd name="T82" fmla="+- 0 1243 793"/>
                    <a:gd name="T83" fmla="*/ 1243 h 1056"/>
                    <a:gd name="T84" fmla="+- 0 4491 3624"/>
                    <a:gd name="T85" fmla="*/ T84 w 1139"/>
                    <a:gd name="T86" fmla="+- 0 1227 793"/>
                    <a:gd name="T87" fmla="*/ 1227 h 1056"/>
                    <a:gd name="T88" fmla="+- 0 4512 3624"/>
                    <a:gd name="T89" fmla="*/ T88 w 1139"/>
                    <a:gd name="T90" fmla="+- 0 1215 793"/>
                    <a:gd name="T91" fmla="*/ 1215 h 1056"/>
                    <a:gd name="T92" fmla="+- 0 4534 3624"/>
                    <a:gd name="T93" fmla="*/ T92 w 1139"/>
                    <a:gd name="T94" fmla="+- 0 1203 793"/>
                    <a:gd name="T95" fmla="*/ 1203 h 1056"/>
                    <a:gd name="T96" fmla="+- 0 4556 3624"/>
                    <a:gd name="T97" fmla="*/ T96 w 1139"/>
                    <a:gd name="T98" fmla="+- 0 1189 793"/>
                    <a:gd name="T99" fmla="*/ 1189 h 1056"/>
                    <a:gd name="T100" fmla="+- 0 4578 3624"/>
                    <a:gd name="T101" fmla="*/ T100 w 1139"/>
                    <a:gd name="T102" fmla="+- 0 1177 793"/>
                    <a:gd name="T103" fmla="*/ 1177 h 1056"/>
                    <a:gd name="T104" fmla="+- 0 4599 3624"/>
                    <a:gd name="T105" fmla="*/ T104 w 1139"/>
                    <a:gd name="T106" fmla="+- 0 1165 793"/>
                    <a:gd name="T107" fmla="*/ 1165 h 1056"/>
                    <a:gd name="T108" fmla="+- 0 4619 3624"/>
                    <a:gd name="T109" fmla="*/ T108 w 1139"/>
                    <a:gd name="T110" fmla="+- 0 1153 793"/>
                    <a:gd name="T111" fmla="*/ 1153 h 1056"/>
                    <a:gd name="T112" fmla="+- 0 4637 3624"/>
                    <a:gd name="T113" fmla="*/ T112 w 1139"/>
                    <a:gd name="T114" fmla="+- 0 1141 793"/>
                    <a:gd name="T115" fmla="*/ 1141 h 1056"/>
                    <a:gd name="T116" fmla="+- 0 4654 3624"/>
                    <a:gd name="T117" fmla="*/ T116 w 1139"/>
                    <a:gd name="T118" fmla="+- 0 1131 793"/>
                    <a:gd name="T119" fmla="*/ 1131 h 1056"/>
                    <a:gd name="T120" fmla="+- 0 4702 3624"/>
                    <a:gd name="T121" fmla="*/ T120 w 1139"/>
                    <a:gd name="T122" fmla="+- 0 1081 793"/>
                    <a:gd name="T123" fmla="*/ 1081 h 1056"/>
                    <a:gd name="T124" fmla="+- 0 4698 3624"/>
                    <a:gd name="T125" fmla="*/ T124 w 1139"/>
                    <a:gd name="T126" fmla="+- 0 1059 793"/>
                    <a:gd name="T127" fmla="*/ 1059 h 1056"/>
                    <a:gd name="T128" fmla="+- 0 4664 3624"/>
                    <a:gd name="T129" fmla="*/ T128 w 1139"/>
                    <a:gd name="T130" fmla="+- 0 993 793"/>
                    <a:gd name="T131" fmla="*/ 993 h 1056"/>
                    <a:gd name="T132" fmla="+- 0 4619 3624"/>
                    <a:gd name="T133" fmla="*/ T132 w 1139"/>
                    <a:gd name="T134" fmla="+- 0 943 793"/>
                    <a:gd name="T135" fmla="*/ 943 h 1056"/>
                    <a:gd name="T136" fmla="+- 0 4602 3624"/>
                    <a:gd name="T137" fmla="*/ T136 w 1139"/>
                    <a:gd name="T138" fmla="+- 0 937 793"/>
                    <a:gd name="T139" fmla="*/ 93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139" h="1056">
                      <a:moveTo>
                        <a:pt x="978" y="144"/>
                      </a:moveTo>
                      <a:lnTo>
                        <a:pt x="960" y="144"/>
                      </a:lnTo>
                      <a:lnTo>
                        <a:pt x="943" y="150"/>
                      </a:lnTo>
                      <a:lnTo>
                        <a:pt x="926" y="162"/>
                      </a:lnTo>
                      <a:lnTo>
                        <a:pt x="917" y="170"/>
                      </a:lnTo>
                      <a:lnTo>
                        <a:pt x="905" y="182"/>
                      </a:lnTo>
                      <a:lnTo>
                        <a:pt x="891" y="196"/>
                      </a:lnTo>
                      <a:lnTo>
                        <a:pt x="875" y="212"/>
                      </a:lnTo>
                      <a:lnTo>
                        <a:pt x="858" y="230"/>
                      </a:lnTo>
                      <a:lnTo>
                        <a:pt x="787" y="304"/>
                      </a:lnTo>
                      <a:lnTo>
                        <a:pt x="770" y="322"/>
                      </a:lnTo>
                      <a:lnTo>
                        <a:pt x="742" y="352"/>
                      </a:lnTo>
                      <a:lnTo>
                        <a:pt x="731" y="362"/>
                      </a:lnTo>
                      <a:lnTo>
                        <a:pt x="723" y="370"/>
                      </a:lnTo>
                      <a:lnTo>
                        <a:pt x="710" y="384"/>
                      </a:lnTo>
                      <a:lnTo>
                        <a:pt x="696" y="400"/>
                      </a:lnTo>
                      <a:lnTo>
                        <a:pt x="681" y="416"/>
                      </a:lnTo>
                      <a:lnTo>
                        <a:pt x="667" y="432"/>
                      </a:lnTo>
                      <a:lnTo>
                        <a:pt x="652" y="442"/>
                      </a:lnTo>
                      <a:lnTo>
                        <a:pt x="638" y="450"/>
                      </a:lnTo>
                      <a:lnTo>
                        <a:pt x="837" y="450"/>
                      </a:lnTo>
                      <a:lnTo>
                        <a:pt x="867" y="434"/>
                      </a:lnTo>
                      <a:lnTo>
                        <a:pt x="888" y="422"/>
                      </a:lnTo>
                      <a:lnTo>
                        <a:pt x="910" y="410"/>
                      </a:lnTo>
                      <a:lnTo>
                        <a:pt x="932" y="396"/>
                      </a:lnTo>
                      <a:lnTo>
                        <a:pt x="954" y="384"/>
                      </a:lnTo>
                      <a:lnTo>
                        <a:pt x="975" y="372"/>
                      </a:lnTo>
                      <a:lnTo>
                        <a:pt x="995" y="360"/>
                      </a:lnTo>
                      <a:lnTo>
                        <a:pt x="1013" y="348"/>
                      </a:lnTo>
                      <a:lnTo>
                        <a:pt x="1030" y="338"/>
                      </a:lnTo>
                      <a:lnTo>
                        <a:pt x="1078" y="288"/>
                      </a:lnTo>
                      <a:lnTo>
                        <a:pt x="1074" y="266"/>
                      </a:lnTo>
                      <a:lnTo>
                        <a:pt x="1040" y="200"/>
                      </a:lnTo>
                      <a:lnTo>
                        <a:pt x="995" y="150"/>
                      </a:lnTo>
                      <a:lnTo>
                        <a:pt x="978" y="14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6" name="Group 75"/>
              <p:cNvGrpSpPr>
                <a:grpSpLocks/>
              </p:cNvGrpSpPr>
              <p:nvPr userDrawn="1"/>
            </p:nvGrpSpPr>
            <p:grpSpPr bwMode="auto">
              <a:xfrm>
                <a:off x="4168" y="837"/>
                <a:ext cx="51" cy="267"/>
                <a:chOff x="4168" y="837"/>
                <a:chExt cx="51" cy="267"/>
              </a:xfrm>
            </p:grpSpPr>
            <p:sp>
              <p:nvSpPr>
                <p:cNvPr id="83" name="Freeform 82"/>
                <p:cNvSpPr>
                  <a:spLocks/>
                </p:cNvSpPr>
                <p:nvPr userDrawn="1"/>
              </p:nvSpPr>
              <p:spPr bwMode="auto">
                <a:xfrm>
                  <a:off x="4168" y="837"/>
                  <a:ext cx="51" cy="267"/>
                </a:xfrm>
                <a:custGeom>
                  <a:avLst/>
                  <a:gdLst>
                    <a:gd name="T0" fmla="+- 0 4207 4168"/>
                    <a:gd name="T1" fmla="*/ T0 w 51"/>
                    <a:gd name="T2" fmla="+- 0 837 837"/>
                    <a:gd name="T3" fmla="*/ 837 h 267"/>
                    <a:gd name="T4" fmla="+- 0 4194 4168"/>
                    <a:gd name="T5" fmla="*/ T4 w 51"/>
                    <a:gd name="T6" fmla="+- 0 837 837"/>
                    <a:gd name="T7" fmla="*/ 837 h 267"/>
                    <a:gd name="T8" fmla="+- 0 4177 4168"/>
                    <a:gd name="T9" fmla="*/ T8 w 51"/>
                    <a:gd name="T10" fmla="+- 0 838 837"/>
                    <a:gd name="T11" fmla="*/ 838 h 267"/>
                    <a:gd name="T12" fmla="+- 0 4172 4168"/>
                    <a:gd name="T13" fmla="*/ T12 w 51"/>
                    <a:gd name="T14" fmla="+- 0 839 837"/>
                    <a:gd name="T15" fmla="*/ 839 h 267"/>
                    <a:gd name="T16" fmla="+- 0 4168 4168"/>
                    <a:gd name="T17" fmla="*/ T16 w 51"/>
                    <a:gd name="T18" fmla="+- 0 839 837"/>
                    <a:gd name="T19" fmla="*/ 839 h 267"/>
                    <a:gd name="T20" fmla="+- 0 4191 4168"/>
                    <a:gd name="T21" fmla="*/ T20 w 51"/>
                    <a:gd name="T22" fmla="+- 0 1104 837"/>
                    <a:gd name="T23" fmla="*/ 1104 h 267"/>
                    <a:gd name="T24" fmla="+- 0 4219 4168"/>
                    <a:gd name="T25" fmla="*/ T24 w 51"/>
                    <a:gd name="T26" fmla="+- 0 838 837"/>
                    <a:gd name="T27" fmla="*/ 838 h 267"/>
                    <a:gd name="T28" fmla="+- 0 4207 4168"/>
                    <a:gd name="T29" fmla="*/ T28 w 51"/>
                    <a:gd name="T30" fmla="+- 0 837 837"/>
                    <a:gd name="T31" fmla="*/ 837 h 2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1" h="267">
                      <a:moveTo>
                        <a:pt x="39" y="0"/>
                      </a:moveTo>
                      <a:lnTo>
                        <a:pt x="26" y="0"/>
                      </a:lnTo>
                      <a:lnTo>
                        <a:pt x="9" y="1"/>
                      </a:lnTo>
                      <a:lnTo>
                        <a:pt x="4" y="2"/>
                      </a:lnTo>
                      <a:lnTo>
                        <a:pt x="0" y="2"/>
                      </a:lnTo>
                      <a:lnTo>
                        <a:pt x="23" y="267"/>
                      </a:lnTo>
                      <a:lnTo>
                        <a:pt x="51" y="1"/>
                      </a:lnTo>
                      <a:lnTo>
                        <a:pt x="39"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7" name="Group 76"/>
              <p:cNvGrpSpPr>
                <a:grpSpLocks/>
              </p:cNvGrpSpPr>
              <p:nvPr userDrawn="1"/>
            </p:nvGrpSpPr>
            <p:grpSpPr bwMode="auto">
              <a:xfrm>
                <a:off x="3769" y="989"/>
                <a:ext cx="103" cy="78"/>
                <a:chOff x="3769" y="989"/>
                <a:chExt cx="103" cy="78"/>
              </a:xfrm>
            </p:grpSpPr>
            <p:sp>
              <p:nvSpPr>
                <p:cNvPr id="82" name="Freeform 81"/>
                <p:cNvSpPr>
                  <a:spLocks/>
                </p:cNvSpPr>
                <p:nvPr userDrawn="1"/>
              </p:nvSpPr>
              <p:spPr bwMode="auto">
                <a:xfrm>
                  <a:off x="3769" y="989"/>
                  <a:ext cx="103" cy="78"/>
                </a:xfrm>
                <a:custGeom>
                  <a:avLst/>
                  <a:gdLst>
                    <a:gd name="T0" fmla="+- 0 3794 3769"/>
                    <a:gd name="T1" fmla="*/ T0 w 103"/>
                    <a:gd name="T2" fmla="+- 0 989 989"/>
                    <a:gd name="T3" fmla="*/ 989 h 78"/>
                    <a:gd name="T4" fmla="+- 0 3785 3769"/>
                    <a:gd name="T5" fmla="*/ T4 w 103"/>
                    <a:gd name="T6" fmla="+- 0 998 989"/>
                    <a:gd name="T7" fmla="*/ 998 h 78"/>
                    <a:gd name="T8" fmla="+- 0 3777 3769"/>
                    <a:gd name="T9" fmla="*/ T8 w 103"/>
                    <a:gd name="T10" fmla="+- 0 1007 989"/>
                    <a:gd name="T11" fmla="*/ 1007 h 78"/>
                    <a:gd name="T12" fmla="+- 0 3769 3769"/>
                    <a:gd name="T13" fmla="*/ T12 w 103"/>
                    <a:gd name="T14" fmla="+- 0 1017 989"/>
                    <a:gd name="T15" fmla="*/ 1017 h 78"/>
                    <a:gd name="T16" fmla="+- 0 3872 3769"/>
                    <a:gd name="T17" fmla="*/ T16 w 103"/>
                    <a:gd name="T18" fmla="+- 0 1066 989"/>
                    <a:gd name="T19" fmla="*/ 1066 h 78"/>
                    <a:gd name="T20" fmla="+- 0 3794 3769"/>
                    <a:gd name="T21" fmla="*/ T20 w 103"/>
                    <a:gd name="T22" fmla="+- 0 989 989"/>
                    <a:gd name="T23" fmla="*/ 989 h 78"/>
                  </a:gdLst>
                  <a:ahLst/>
                  <a:cxnLst>
                    <a:cxn ang="0">
                      <a:pos x="T1" y="T3"/>
                    </a:cxn>
                    <a:cxn ang="0">
                      <a:pos x="T5" y="T7"/>
                    </a:cxn>
                    <a:cxn ang="0">
                      <a:pos x="T9" y="T11"/>
                    </a:cxn>
                    <a:cxn ang="0">
                      <a:pos x="T13" y="T15"/>
                    </a:cxn>
                    <a:cxn ang="0">
                      <a:pos x="T17" y="T19"/>
                    </a:cxn>
                    <a:cxn ang="0">
                      <a:pos x="T21" y="T23"/>
                    </a:cxn>
                  </a:cxnLst>
                  <a:rect l="0" t="0" r="r" b="b"/>
                  <a:pathLst>
                    <a:path w="103" h="78">
                      <a:moveTo>
                        <a:pt x="25" y="0"/>
                      </a:moveTo>
                      <a:lnTo>
                        <a:pt x="16" y="9"/>
                      </a:lnTo>
                      <a:lnTo>
                        <a:pt x="8" y="18"/>
                      </a:lnTo>
                      <a:lnTo>
                        <a:pt x="0" y="28"/>
                      </a:lnTo>
                      <a:lnTo>
                        <a:pt x="103" y="77"/>
                      </a:lnTo>
                      <a:lnTo>
                        <a:pt x="25"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8" name="Group 77"/>
              <p:cNvGrpSpPr>
                <a:grpSpLocks/>
              </p:cNvGrpSpPr>
              <p:nvPr userDrawn="1"/>
            </p:nvGrpSpPr>
            <p:grpSpPr bwMode="auto">
              <a:xfrm>
                <a:off x="4428" y="1019"/>
                <a:ext cx="204" cy="159"/>
                <a:chOff x="4428" y="1019"/>
                <a:chExt cx="204" cy="159"/>
              </a:xfrm>
            </p:grpSpPr>
            <p:sp>
              <p:nvSpPr>
                <p:cNvPr id="81" name="Freeform 80"/>
                <p:cNvSpPr>
                  <a:spLocks/>
                </p:cNvSpPr>
                <p:nvPr userDrawn="1"/>
              </p:nvSpPr>
              <p:spPr bwMode="auto">
                <a:xfrm>
                  <a:off x="4428" y="1019"/>
                  <a:ext cx="204" cy="159"/>
                </a:xfrm>
                <a:custGeom>
                  <a:avLst/>
                  <a:gdLst>
                    <a:gd name="T0" fmla="+- 0 4596 4428"/>
                    <a:gd name="T1" fmla="*/ T0 w 204"/>
                    <a:gd name="T2" fmla="+- 0 1019 1019"/>
                    <a:gd name="T3" fmla="*/ 1019 h 159"/>
                    <a:gd name="T4" fmla="+- 0 4428 4428"/>
                    <a:gd name="T5" fmla="*/ T4 w 204"/>
                    <a:gd name="T6" fmla="+- 0 1179 1019"/>
                    <a:gd name="T7" fmla="*/ 1179 h 159"/>
                    <a:gd name="T8" fmla="+- 0 4632 4428"/>
                    <a:gd name="T9" fmla="*/ T8 w 204"/>
                    <a:gd name="T10" fmla="+- 0 1068 1019"/>
                    <a:gd name="T11" fmla="*/ 1068 h 159"/>
                    <a:gd name="T12" fmla="+- 0 4620 4428"/>
                    <a:gd name="T13" fmla="*/ T12 w 204"/>
                    <a:gd name="T14" fmla="+- 0 1051 1019"/>
                    <a:gd name="T15" fmla="*/ 1051 h 159"/>
                    <a:gd name="T16" fmla="+- 0 4609 4428"/>
                    <a:gd name="T17" fmla="*/ T16 w 204"/>
                    <a:gd name="T18" fmla="+- 0 1035 1019"/>
                    <a:gd name="T19" fmla="*/ 1035 h 159"/>
                    <a:gd name="T20" fmla="+- 0 4596 4428"/>
                    <a:gd name="T21" fmla="*/ T20 w 204"/>
                    <a:gd name="T22" fmla="+- 0 1019 1019"/>
                    <a:gd name="T23" fmla="*/ 1019 h 159"/>
                  </a:gdLst>
                  <a:ahLst/>
                  <a:cxnLst>
                    <a:cxn ang="0">
                      <a:pos x="T1" y="T3"/>
                    </a:cxn>
                    <a:cxn ang="0">
                      <a:pos x="T5" y="T7"/>
                    </a:cxn>
                    <a:cxn ang="0">
                      <a:pos x="T9" y="T11"/>
                    </a:cxn>
                    <a:cxn ang="0">
                      <a:pos x="T13" y="T15"/>
                    </a:cxn>
                    <a:cxn ang="0">
                      <a:pos x="T17" y="T19"/>
                    </a:cxn>
                    <a:cxn ang="0">
                      <a:pos x="T21" y="T23"/>
                    </a:cxn>
                  </a:cxnLst>
                  <a:rect l="0" t="0" r="r" b="b"/>
                  <a:pathLst>
                    <a:path w="204" h="159">
                      <a:moveTo>
                        <a:pt x="168" y="0"/>
                      </a:moveTo>
                      <a:lnTo>
                        <a:pt x="0" y="160"/>
                      </a:lnTo>
                      <a:lnTo>
                        <a:pt x="204" y="49"/>
                      </a:lnTo>
                      <a:lnTo>
                        <a:pt x="192" y="32"/>
                      </a:lnTo>
                      <a:lnTo>
                        <a:pt x="181" y="16"/>
                      </a:lnTo>
                      <a:lnTo>
                        <a:pt x="168"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9" name="Group 78"/>
              <p:cNvGrpSpPr>
                <a:grpSpLocks/>
              </p:cNvGrpSpPr>
              <p:nvPr userDrawn="1"/>
            </p:nvGrpSpPr>
            <p:grpSpPr bwMode="auto">
              <a:xfrm>
                <a:off x="4102" y="1272"/>
                <a:ext cx="183" cy="182"/>
                <a:chOff x="4102" y="1272"/>
                <a:chExt cx="183" cy="182"/>
              </a:xfrm>
            </p:grpSpPr>
            <p:sp>
              <p:nvSpPr>
                <p:cNvPr id="80" name="Freeform 79"/>
                <p:cNvSpPr>
                  <a:spLocks/>
                </p:cNvSpPr>
                <p:nvPr userDrawn="1"/>
              </p:nvSpPr>
              <p:spPr bwMode="auto">
                <a:xfrm>
                  <a:off x="4102" y="1272"/>
                  <a:ext cx="183" cy="182"/>
                </a:xfrm>
                <a:custGeom>
                  <a:avLst/>
                  <a:gdLst>
                    <a:gd name="T0" fmla="+- 0 4215 4102"/>
                    <a:gd name="T1" fmla="*/ T0 w 183"/>
                    <a:gd name="T2" fmla="+- 0 1272 1272"/>
                    <a:gd name="T3" fmla="*/ 1272 h 182"/>
                    <a:gd name="T4" fmla="+- 0 4143 4102"/>
                    <a:gd name="T5" fmla="*/ T4 w 183"/>
                    <a:gd name="T6" fmla="+- 0 1288 1272"/>
                    <a:gd name="T7" fmla="*/ 1288 h 182"/>
                    <a:gd name="T8" fmla="+- 0 4102 4102"/>
                    <a:gd name="T9" fmla="*/ T8 w 183"/>
                    <a:gd name="T10" fmla="+- 0 1354 1272"/>
                    <a:gd name="T11" fmla="*/ 1354 h 182"/>
                    <a:gd name="T12" fmla="+- 0 4105 4102"/>
                    <a:gd name="T13" fmla="*/ T12 w 183"/>
                    <a:gd name="T14" fmla="+- 0 1379 1272"/>
                    <a:gd name="T15" fmla="*/ 1379 h 182"/>
                    <a:gd name="T16" fmla="+- 0 4138 4102"/>
                    <a:gd name="T17" fmla="*/ T16 w 183"/>
                    <a:gd name="T18" fmla="+- 0 1435 1272"/>
                    <a:gd name="T19" fmla="*/ 1435 h 182"/>
                    <a:gd name="T20" fmla="+- 0 4194 4102"/>
                    <a:gd name="T21" fmla="*/ T20 w 183"/>
                    <a:gd name="T22" fmla="+- 0 1454 1272"/>
                    <a:gd name="T23" fmla="*/ 1454 h 182"/>
                    <a:gd name="T24" fmla="+- 0 4217 4102"/>
                    <a:gd name="T25" fmla="*/ T24 w 183"/>
                    <a:gd name="T26" fmla="+- 0 1451 1272"/>
                    <a:gd name="T27" fmla="*/ 1451 h 182"/>
                    <a:gd name="T28" fmla="+- 0 4270 4102"/>
                    <a:gd name="T29" fmla="*/ T28 w 183"/>
                    <a:gd name="T30" fmla="+- 0 1415 1272"/>
                    <a:gd name="T31" fmla="*/ 1415 h 182"/>
                    <a:gd name="T32" fmla="+- 0 4286 4102"/>
                    <a:gd name="T33" fmla="*/ T32 w 183"/>
                    <a:gd name="T34" fmla="+- 0 1374 1272"/>
                    <a:gd name="T35" fmla="*/ 1374 h 182"/>
                    <a:gd name="T36" fmla="+- 0 4284 4102"/>
                    <a:gd name="T37" fmla="*/ T36 w 183"/>
                    <a:gd name="T38" fmla="+- 0 1348 1272"/>
                    <a:gd name="T39" fmla="*/ 1348 h 182"/>
                    <a:gd name="T40" fmla="+- 0 4252 4102"/>
                    <a:gd name="T41" fmla="*/ T40 w 183"/>
                    <a:gd name="T42" fmla="+- 0 1291 1272"/>
                    <a:gd name="T43" fmla="*/ 1291 h 182"/>
                    <a:gd name="T44" fmla="+- 0 4215 4102"/>
                    <a:gd name="T45" fmla="*/ T44 w 183"/>
                    <a:gd name="T46" fmla="+- 0 1272 1272"/>
                    <a:gd name="T47" fmla="*/ 1272 h 1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83" h="182">
                      <a:moveTo>
                        <a:pt x="113" y="0"/>
                      </a:moveTo>
                      <a:lnTo>
                        <a:pt x="41" y="16"/>
                      </a:lnTo>
                      <a:lnTo>
                        <a:pt x="0" y="82"/>
                      </a:lnTo>
                      <a:lnTo>
                        <a:pt x="3" y="107"/>
                      </a:lnTo>
                      <a:lnTo>
                        <a:pt x="36" y="163"/>
                      </a:lnTo>
                      <a:lnTo>
                        <a:pt x="92" y="182"/>
                      </a:lnTo>
                      <a:lnTo>
                        <a:pt x="115" y="179"/>
                      </a:lnTo>
                      <a:lnTo>
                        <a:pt x="168" y="143"/>
                      </a:lnTo>
                      <a:lnTo>
                        <a:pt x="184" y="102"/>
                      </a:lnTo>
                      <a:lnTo>
                        <a:pt x="182" y="76"/>
                      </a:lnTo>
                      <a:lnTo>
                        <a:pt x="150" y="19"/>
                      </a:lnTo>
                      <a:lnTo>
                        <a:pt x="113"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grpSp>
          <p:nvGrpSpPr>
            <p:cNvPr id="9" name="Group 8"/>
            <p:cNvGrpSpPr>
              <a:grpSpLocks/>
            </p:cNvGrpSpPr>
            <p:nvPr userDrawn="1"/>
          </p:nvGrpSpPr>
          <p:grpSpPr bwMode="auto">
            <a:xfrm>
              <a:off x="5156200" y="6622595"/>
              <a:ext cx="1177127" cy="75070"/>
              <a:chOff x="1343" y="-1078"/>
              <a:chExt cx="2168" cy="131"/>
            </a:xfrm>
          </p:grpSpPr>
          <p:sp>
            <p:nvSpPr>
              <p:cNvPr id="33" name="Freeform 32"/>
              <p:cNvSpPr>
                <a:spLocks/>
              </p:cNvSpPr>
              <p:nvPr userDrawn="1"/>
            </p:nvSpPr>
            <p:spPr bwMode="auto">
              <a:xfrm>
                <a:off x="1343" y="-1078"/>
                <a:ext cx="2168" cy="131"/>
              </a:xfrm>
              <a:custGeom>
                <a:avLst/>
                <a:gdLst>
                  <a:gd name="T0" fmla="+- 0 1343 1343"/>
                  <a:gd name="T1" fmla="*/ T0 w 2168"/>
                  <a:gd name="T2" fmla="+- 0 -1077 -1078"/>
                  <a:gd name="T3" fmla="*/ -1077 h 131"/>
                  <a:gd name="T4" fmla="+- 0 1343 1343"/>
                  <a:gd name="T5" fmla="*/ T4 w 2168"/>
                  <a:gd name="T6" fmla="+- 0 -949 -1078"/>
                  <a:gd name="T7" fmla="*/ -949 h 131"/>
                  <a:gd name="T8" fmla="+- 0 1371 1343"/>
                  <a:gd name="T9" fmla="*/ T8 w 2168"/>
                  <a:gd name="T10" fmla="+- 0 -949 -1078"/>
                  <a:gd name="T11" fmla="*/ -949 h 131"/>
                  <a:gd name="T12" fmla="+- 0 1371 1343"/>
                  <a:gd name="T13" fmla="*/ T12 w 2168"/>
                  <a:gd name="T14" fmla="+- 0 -988 -1078"/>
                  <a:gd name="T15" fmla="*/ -988 h 131"/>
                  <a:gd name="T16" fmla="+- 0 1403 1343"/>
                  <a:gd name="T17" fmla="*/ T16 w 2168"/>
                  <a:gd name="T18" fmla="+- 0 -988 -1078"/>
                  <a:gd name="T19" fmla="*/ -988 h 131"/>
                  <a:gd name="T20" fmla="+- 0 1432 1343"/>
                  <a:gd name="T21" fmla="*/ T20 w 2168"/>
                  <a:gd name="T22" fmla="+- 0 -993 -1078"/>
                  <a:gd name="T23" fmla="*/ -993 h 131"/>
                  <a:gd name="T24" fmla="+- 0 1448 1343"/>
                  <a:gd name="T25" fmla="*/ T24 w 2168"/>
                  <a:gd name="T26" fmla="+- 0 -1005 -1078"/>
                  <a:gd name="T27" fmla="*/ -1005 h 131"/>
                  <a:gd name="T28" fmla="+- 0 1450 1343"/>
                  <a:gd name="T29" fmla="*/ T28 w 2168"/>
                  <a:gd name="T30" fmla="+- 0 -1013 -1078"/>
                  <a:gd name="T31" fmla="*/ -1013 h 131"/>
                  <a:gd name="T32" fmla="+- 0 1371 1343"/>
                  <a:gd name="T33" fmla="*/ T32 w 2168"/>
                  <a:gd name="T34" fmla="+- 0 -1013 -1078"/>
                  <a:gd name="T35" fmla="*/ -1013 h 131"/>
                  <a:gd name="T36" fmla="+- 0 1371 1343"/>
                  <a:gd name="T37" fmla="*/ T36 w 2168"/>
                  <a:gd name="T38" fmla="+- 0 -1053 -1078"/>
                  <a:gd name="T39" fmla="*/ -1053 h 131"/>
                  <a:gd name="T40" fmla="+- 0 1450 1343"/>
                  <a:gd name="T41" fmla="*/ T40 w 2168"/>
                  <a:gd name="T42" fmla="+- 0 -1053 -1078"/>
                  <a:gd name="T43" fmla="*/ -1053 h 131"/>
                  <a:gd name="T44" fmla="+- 0 1442 1343"/>
                  <a:gd name="T45" fmla="*/ T44 w 2168"/>
                  <a:gd name="T46" fmla="+- 0 -1066 -1078"/>
                  <a:gd name="T47" fmla="*/ -1066 h 131"/>
                  <a:gd name="T48" fmla="+- 0 1424 1343"/>
                  <a:gd name="T49" fmla="*/ T48 w 2168"/>
                  <a:gd name="T50" fmla="+- 0 -1075 -1078"/>
                  <a:gd name="T51" fmla="*/ -1075 h 131"/>
                  <a:gd name="T52" fmla="+- 0 1343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0" y="1"/>
                    </a:moveTo>
                    <a:lnTo>
                      <a:pt x="0" y="129"/>
                    </a:lnTo>
                    <a:lnTo>
                      <a:pt x="28" y="129"/>
                    </a:lnTo>
                    <a:lnTo>
                      <a:pt x="28" y="90"/>
                    </a:lnTo>
                    <a:lnTo>
                      <a:pt x="60" y="90"/>
                    </a:lnTo>
                    <a:lnTo>
                      <a:pt x="89" y="85"/>
                    </a:lnTo>
                    <a:lnTo>
                      <a:pt x="105" y="73"/>
                    </a:lnTo>
                    <a:lnTo>
                      <a:pt x="107" y="65"/>
                    </a:lnTo>
                    <a:lnTo>
                      <a:pt x="28" y="65"/>
                    </a:lnTo>
                    <a:lnTo>
                      <a:pt x="28" y="25"/>
                    </a:lnTo>
                    <a:lnTo>
                      <a:pt x="107" y="25"/>
                    </a:lnTo>
                    <a:lnTo>
                      <a:pt x="99" y="12"/>
                    </a:lnTo>
                    <a:lnTo>
                      <a:pt x="81" y="3"/>
                    </a:lnTo>
                    <a:lnTo>
                      <a:pt x="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4" name="Freeform 33"/>
              <p:cNvSpPr>
                <a:spLocks/>
              </p:cNvSpPr>
              <p:nvPr userDrawn="1"/>
            </p:nvSpPr>
            <p:spPr bwMode="auto">
              <a:xfrm>
                <a:off x="1343" y="-1078"/>
                <a:ext cx="2168" cy="131"/>
              </a:xfrm>
              <a:custGeom>
                <a:avLst/>
                <a:gdLst>
                  <a:gd name="T0" fmla="+- 0 1450 1343"/>
                  <a:gd name="T1" fmla="*/ T0 w 2168"/>
                  <a:gd name="T2" fmla="+- 0 -1053 -1078"/>
                  <a:gd name="T3" fmla="*/ -1053 h 131"/>
                  <a:gd name="T4" fmla="+- 0 1421 1343"/>
                  <a:gd name="T5" fmla="*/ T4 w 2168"/>
                  <a:gd name="T6" fmla="+- 0 -1053 -1078"/>
                  <a:gd name="T7" fmla="*/ -1053 h 131"/>
                  <a:gd name="T8" fmla="+- 0 1427 1343"/>
                  <a:gd name="T9" fmla="*/ T8 w 2168"/>
                  <a:gd name="T10" fmla="+- 0 -1048 -1078"/>
                  <a:gd name="T11" fmla="*/ -1048 h 131"/>
                  <a:gd name="T12" fmla="+- 0 1427 1343"/>
                  <a:gd name="T13" fmla="*/ T12 w 2168"/>
                  <a:gd name="T14" fmla="+- 0 -1018 -1078"/>
                  <a:gd name="T15" fmla="*/ -1018 h 131"/>
                  <a:gd name="T16" fmla="+- 0 1420 1343"/>
                  <a:gd name="T17" fmla="*/ T16 w 2168"/>
                  <a:gd name="T18" fmla="+- 0 -1013 -1078"/>
                  <a:gd name="T19" fmla="*/ -1013 h 131"/>
                  <a:gd name="T20" fmla="+- 0 1450 1343"/>
                  <a:gd name="T21" fmla="*/ T20 w 2168"/>
                  <a:gd name="T22" fmla="+- 0 -1013 -1078"/>
                  <a:gd name="T23" fmla="*/ -1013 h 131"/>
                  <a:gd name="T24" fmla="+- 0 1455 1343"/>
                  <a:gd name="T25" fmla="*/ T24 w 2168"/>
                  <a:gd name="T26" fmla="+- 0 -1024 -1078"/>
                  <a:gd name="T27" fmla="*/ -1024 h 131"/>
                  <a:gd name="T28" fmla="+- 0 1452 1343"/>
                  <a:gd name="T29" fmla="*/ T28 w 2168"/>
                  <a:gd name="T30" fmla="+- 0 -1049 -1078"/>
                  <a:gd name="T31" fmla="*/ -1049 h 131"/>
                  <a:gd name="T32" fmla="+- 0 1450 1343"/>
                  <a:gd name="T33" fmla="*/ T32 w 2168"/>
                  <a:gd name="T34" fmla="+- 0 -1053 -1078"/>
                  <a:gd name="T35" fmla="*/ -1053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107" y="25"/>
                    </a:moveTo>
                    <a:lnTo>
                      <a:pt x="78" y="25"/>
                    </a:lnTo>
                    <a:lnTo>
                      <a:pt x="84" y="30"/>
                    </a:lnTo>
                    <a:lnTo>
                      <a:pt x="84" y="60"/>
                    </a:lnTo>
                    <a:lnTo>
                      <a:pt x="77" y="65"/>
                    </a:lnTo>
                    <a:lnTo>
                      <a:pt x="107" y="65"/>
                    </a:lnTo>
                    <a:lnTo>
                      <a:pt x="112" y="54"/>
                    </a:lnTo>
                    <a:lnTo>
                      <a:pt x="109" y="29"/>
                    </a:lnTo>
                    <a:lnTo>
                      <a:pt x="107" y="25"/>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5" name="Freeform 34"/>
              <p:cNvSpPr>
                <a:spLocks/>
              </p:cNvSpPr>
              <p:nvPr userDrawn="1"/>
            </p:nvSpPr>
            <p:spPr bwMode="auto">
              <a:xfrm>
                <a:off x="1343" y="-1078"/>
                <a:ext cx="2168" cy="131"/>
              </a:xfrm>
              <a:custGeom>
                <a:avLst/>
                <a:gdLst>
                  <a:gd name="T0" fmla="+- 0 1507 1343"/>
                  <a:gd name="T1" fmla="*/ T0 w 2168"/>
                  <a:gd name="T2" fmla="+- 0 -1077 -1078"/>
                  <a:gd name="T3" fmla="*/ -1077 h 131"/>
                  <a:gd name="T4" fmla="+- 0 1479 1343"/>
                  <a:gd name="T5" fmla="*/ T4 w 2168"/>
                  <a:gd name="T6" fmla="+- 0 -1077 -1078"/>
                  <a:gd name="T7" fmla="*/ -1077 h 131"/>
                  <a:gd name="T8" fmla="+- 0 1479 1343"/>
                  <a:gd name="T9" fmla="*/ T8 w 2168"/>
                  <a:gd name="T10" fmla="+- 0 -949 -1078"/>
                  <a:gd name="T11" fmla="*/ -949 h 131"/>
                  <a:gd name="T12" fmla="+- 0 1507 1343"/>
                  <a:gd name="T13" fmla="*/ T12 w 2168"/>
                  <a:gd name="T14" fmla="+- 0 -949 -1078"/>
                  <a:gd name="T15" fmla="*/ -949 h 131"/>
                  <a:gd name="T16" fmla="+- 0 1507 1343"/>
                  <a:gd name="T17" fmla="*/ T16 w 2168"/>
                  <a:gd name="T18" fmla="+- 0 -1002 -1078"/>
                  <a:gd name="T19" fmla="*/ -1002 h 131"/>
                  <a:gd name="T20" fmla="+- 0 1594 1343"/>
                  <a:gd name="T21" fmla="*/ T20 w 2168"/>
                  <a:gd name="T22" fmla="+- 0 -1002 -1078"/>
                  <a:gd name="T23" fmla="*/ -1002 h 131"/>
                  <a:gd name="T24" fmla="+- 0 1594 1343"/>
                  <a:gd name="T25" fmla="*/ T24 w 2168"/>
                  <a:gd name="T26" fmla="+- 0 -1028 -1078"/>
                  <a:gd name="T27" fmla="*/ -1028 h 131"/>
                  <a:gd name="T28" fmla="+- 0 1507 1343"/>
                  <a:gd name="T29" fmla="*/ T28 w 2168"/>
                  <a:gd name="T30" fmla="+- 0 -1028 -1078"/>
                  <a:gd name="T31" fmla="*/ -1028 h 131"/>
                  <a:gd name="T32" fmla="+- 0 1507 1343"/>
                  <a:gd name="T33" fmla="*/ T32 w 2168"/>
                  <a:gd name="T34" fmla="+- 0 -1077 -1078"/>
                  <a:gd name="T3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164" y="1"/>
                    </a:moveTo>
                    <a:lnTo>
                      <a:pt x="136" y="1"/>
                    </a:lnTo>
                    <a:lnTo>
                      <a:pt x="136" y="129"/>
                    </a:lnTo>
                    <a:lnTo>
                      <a:pt x="164" y="129"/>
                    </a:lnTo>
                    <a:lnTo>
                      <a:pt x="164" y="76"/>
                    </a:lnTo>
                    <a:lnTo>
                      <a:pt x="251" y="76"/>
                    </a:lnTo>
                    <a:lnTo>
                      <a:pt x="251" y="50"/>
                    </a:lnTo>
                    <a:lnTo>
                      <a:pt x="164" y="50"/>
                    </a:lnTo>
                    <a:lnTo>
                      <a:pt x="164"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6" name="Freeform 35"/>
              <p:cNvSpPr>
                <a:spLocks/>
              </p:cNvSpPr>
              <p:nvPr userDrawn="1"/>
            </p:nvSpPr>
            <p:spPr bwMode="auto">
              <a:xfrm>
                <a:off x="1343" y="-1078"/>
                <a:ext cx="2168" cy="131"/>
              </a:xfrm>
              <a:custGeom>
                <a:avLst/>
                <a:gdLst>
                  <a:gd name="T0" fmla="+- 0 1594 1343"/>
                  <a:gd name="T1" fmla="*/ T0 w 2168"/>
                  <a:gd name="T2" fmla="+- 0 -1002 -1078"/>
                  <a:gd name="T3" fmla="*/ -1002 h 131"/>
                  <a:gd name="T4" fmla="+- 0 1566 1343"/>
                  <a:gd name="T5" fmla="*/ T4 w 2168"/>
                  <a:gd name="T6" fmla="+- 0 -1002 -1078"/>
                  <a:gd name="T7" fmla="*/ -1002 h 131"/>
                  <a:gd name="T8" fmla="+- 0 1566 1343"/>
                  <a:gd name="T9" fmla="*/ T8 w 2168"/>
                  <a:gd name="T10" fmla="+- 0 -949 -1078"/>
                  <a:gd name="T11" fmla="*/ -949 h 131"/>
                  <a:gd name="T12" fmla="+- 0 1594 1343"/>
                  <a:gd name="T13" fmla="*/ T12 w 2168"/>
                  <a:gd name="T14" fmla="+- 0 -949 -1078"/>
                  <a:gd name="T15" fmla="*/ -949 h 131"/>
                  <a:gd name="T16" fmla="+- 0 1594 1343"/>
                  <a:gd name="T17" fmla="*/ T16 w 2168"/>
                  <a:gd name="T18" fmla="+- 0 -1002 -1078"/>
                  <a:gd name="T19" fmla="*/ -1002 h 131"/>
                </a:gdLst>
                <a:ahLst/>
                <a:cxnLst>
                  <a:cxn ang="0">
                    <a:pos x="T1" y="T3"/>
                  </a:cxn>
                  <a:cxn ang="0">
                    <a:pos x="T5" y="T7"/>
                  </a:cxn>
                  <a:cxn ang="0">
                    <a:pos x="T9" y="T11"/>
                  </a:cxn>
                  <a:cxn ang="0">
                    <a:pos x="T13" y="T15"/>
                  </a:cxn>
                  <a:cxn ang="0">
                    <a:pos x="T17" y="T19"/>
                  </a:cxn>
                </a:cxnLst>
                <a:rect l="0" t="0" r="r" b="b"/>
                <a:pathLst>
                  <a:path w="2168" h="131">
                    <a:moveTo>
                      <a:pt x="251" y="76"/>
                    </a:moveTo>
                    <a:lnTo>
                      <a:pt x="223" y="76"/>
                    </a:lnTo>
                    <a:lnTo>
                      <a:pt x="223" y="129"/>
                    </a:lnTo>
                    <a:lnTo>
                      <a:pt x="251" y="129"/>
                    </a:lnTo>
                    <a:lnTo>
                      <a:pt x="251" y="7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7" name="Freeform 36"/>
              <p:cNvSpPr>
                <a:spLocks/>
              </p:cNvSpPr>
              <p:nvPr userDrawn="1"/>
            </p:nvSpPr>
            <p:spPr bwMode="auto">
              <a:xfrm>
                <a:off x="1343" y="-1078"/>
                <a:ext cx="2168" cy="131"/>
              </a:xfrm>
              <a:custGeom>
                <a:avLst/>
                <a:gdLst>
                  <a:gd name="T0" fmla="+- 0 1594 1343"/>
                  <a:gd name="T1" fmla="*/ T0 w 2168"/>
                  <a:gd name="T2" fmla="+- 0 -1077 -1078"/>
                  <a:gd name="T3" fmla="*/ -1077 h 131"/>
                  <a:gd name="T4" fmla="+- 0 1566 1343"/>
                  <a:gd name="T5" fmla="*/ T4 w 2168"/>
                  <a:gd name="T6" fmla="+- 0 -1077 -1078"/>
                  <a:gd name="T7" fmla="*/ -1077 h 131"/>
                  <a:gd name="T8" fmla="+- 0 1566 1343"/>
                  <a:gd name="T9" fmla="*/ T8 w 2168"/>
                  <a:gd name="T10" fmla="+- 0 -1028 -1078"/>
                  <a:gd name="T11" fmla="*/ -1028 h 131"/>
                  <a:gd name="T12" fmla="+- 0 1594 1343"/>
                  <a:gd name="T13" fmla="*/ T12 w 2168"/>
                  <a:gd name="T14" fmla="+- 0 -1028 -1078"/>
                  <a:gd name="T15" fmla="*/ -1028 h 131"/>
                  <a:gd name="T16" fmla="+- 0 1594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251" y="1"/>
                    </a:moveTo>
                    <a:lnTo>
                      <a:pt x="223" y="1"/>
                    </a:lnTo>
                    <a:lnTo>
                      <a:pt x="223" y="50"/>
                    </a:lnTo>
                    <a:lnTo>
                      <a:pt x="251" y="50"/>
                    </a:lnTo>
                    <a:lnTo>
                      <a:pt x="251"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8" name="Freeform 37"/>
              <p:cNvSpPr>
                <a:spLocks/>
              </p:cNvSpPr>
              <p:nvPr userDrawn="1"/>
            </p:nvSpPr>
            <p:spPr bwMode="auto">
              <a:xfrm>
                <a:off x="1343" y="-1078"/>
                <a:ext cx="2168" cy="131"/>
              </a:xfrm>
              <a:custGeom>
                <a:avLst/>
                <a:gdLst>
                  <a:gd name="T0" fmla="+- 0 1694 1343"/>
                  <a:gd name="T1" fmla="*/ T0 w 2168"/>
                  <a:gd name="T2" fmla="+- 0 -1078 -1078"/>
                  <a:gd name="T3" fmla="*/ -1078 h 131"/>
                  <a:gd name="T4" fmla="+- 0 1665 1343"/>
                  <a:gd name="T5" fmla="*/ T4 w 2168"/>
                  <a:gd name="T6" fmla="+- 0 -1078 -1078"/>
                  <a:gd name="T7" fmla="*/ -1078 h 131"/>
                  <a:gd name="T8" fmla="+- 0 1614 1343"/>
                  <a:gd name="T9" fmla="*/ T8 w 2168"/>
                  <a:gd name="T10" fmla="+- 0 -949 -1078"/>
                  <a:gd name="T11" fmla="*/ -949 h 131"/>
                  <a:gd name="T12" fmla="+- 0 1642 1343"/>
                  <a:gd name="T13" fmla="*/ T12 w 2168"/>
                  <a:gd name="T14" fmla="+- 0 -949 -1078"/>
                  <a:gd name="T15" fmla="*/ -949 h 131"/>
                  <a:gd name="T16" fmla="+- 0 1650 1343"/>
                  <a:gd name="T17" fmla="*/ T16 w 2168"/>
                  <a:gd name="T18" fmla="+- 0 -970 -1078"/>
                  <a:gd name="T19" fmla="*/ -970 h 131"/>
                  <a:gd name="T20" fmla="+- 0 1737 1343"/>
                  <a:gd name="T21" fmla="*/ T20 w 2168"/>
                  <a:gd name="T22" fmla="+- 0 -970 -1078"/>
                  <a:gd name="T23" fmla="*/ -970 h 131"/>
                  <a:gd name="T24" fmla="+- 0 1727 1343"/>
                  <a:gd name="T25" fmla="*/ T24 w 2168"/>
                  <a:gd name="T26" fmla="+- 0 -994 -1078"/>
                  <a:gd name="T27" fmla="*/ -994 h 131"/>
                  <a:gd name="T28" fmla="+- 0 1659 1343"/>
                  <a:gd name="T29" fmla="*/ T28 w 2168"/>
                  <a:gd name="T30" fmla="+- 0 -994 -1078"/>
                  <a:gd name="T31" fmla="*/ -994 h 131"/>
                  <a:gd name="T32" fmla="+- 0 1679 1343"/>
                  <a:gd name="T33" fmla="*/ T32 w 2168"/>
                  <a:gd name="T34" fmla="+- 0 -1044 -1078"/>
                  <a:gd name="T35" fmla="*/ -1044 h 131"/>
                  <a:gd name="T36" fmla="+- 0 1707 1343"/>
                  <a:gd name="T37" fmla="*/ T36 w 2168"/>
                  <a:gd name="T38" fmla="+- 0 -1044 -1078"/>
                  <a:gd name="T39" fmla="*/ -1044 h 131"/>
                  <a:gd name="T40" fmla="+- 0 1694 1343"/>
                  <a:gd name="T41" fmla="*/ T40 w 2168"/>
                  <a:gd name="T42" fmla="+- 0 -1078 -1078"/>
                  <a:gd name="T4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351" y="0"/>
                    </a:moveTo>
                    <a:lnTo>
                      <a:pt x="322" y="0"/>
                    </a:lnTo>
                    <a:lnTo>
                      <a:pt x="271" y="129"/>
                    </a:lnTo>
                    <a:lnTo>
                      <a:pt x="299" y="129"/>
                    </a:lnTo>
                    <a:lnTo>
                      <a:pt x="307" y="108"/>
                    </a:lnTo>
                    <a:lnTo>
                      <a:pt x="394" y="108"/>
                    </a:lnTo>
                    <a:lnTo>
                      <a:pt x="384" y="84"/>
                    </a:lnTo>
                    <a:lnTo>
                      <a:pt x="316" y="84"/>
                    </a:lnTo>
                    <a:lnTo>
                      <a:pt x="336" y="34"/>
                    </a:lnTo>
                    <a:lnTo>
                      <a:pt x="364" y="34"/>
                    </a:lnTo>
                    <a:lnTo>
                      <a:pt x="35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9" name="Freeform 38"/>
              <p:cNvSpPr>
                <a:spLocks/>
              </p:cNvSpPr>
              <p:nvPr userDrawn="1"/>
            </p:nvSpPr>
            <p:spPr bwMode="auto">
              <a:xfrm>
                <a:off x="1343" y="-1078"/>
                <a:ext cx="2168" cy="131"/>
              </a:xfrm>
              <a:custGeom>
                <a:avLst/>
                <a:gdLst>
                  <a:gd name="T0" fmla="+- 0 1737 1343"/>
                  <a:gd name="T1" fmla="*/ T0 w 2168"/>
                  <a:gd name="T2" fmla="+- 0 -970 -1078"/>
                  <a:gd name="T3" fmla="*/ -970 h 131"/>
                  <a:gd name="T4" fmla="+- 0 1708 1343"/>
                  <a:gd name="T5" fmla="*/ T4 w 2168"/>
                  <a:gd name="T6" fmla="+- 0 -970 -1078"/>
                  <a:gd name="T7" fmla="*/ -970 h 131"/>
                  <a:gd name="T8" fmla="+- 0 1716 1343"/>
                  <a:gd name="T9" fmla="*/ T8 w 2168"/>
                  <a:gd name="T10" fmla="+- 0 -949 -1078"/>
                  <a:gd name="T11" fmla="*/ -949 h 131"/>
                  <a:gd name="T12" fmla="+- 0 1745 1343"/>
                  <a:gd name="T13" fmla="*/ T12 w 2168"/>
                  <a:gd name="T14" fmla="+- 0 -949 -1078"/>
                  <a:gd name="T15" fmla="*/ -949 h 131"/>
                  <a:gd name="T16" fmla="+- 0 1737 1343"/>
                  <a:gd name="T17" fmla="*/ T16 w 2168"/>
                  <a:gd name="T18" fmla="+- 0 -970 -1078"/>
                  <a:gd name="T19" fmla="*/ -970 h 131"/>
                </a:gdLst>
                <a:ahLst/>
                <a:cxnLst>
                  <a:cxn ang="0">
                    <a:pos x="T1" y="T3"/>
                  </a:cxn>
                  <a:cxn ang="0">
                    <a:pos x="T5" y="T7"/>
                  </a:cxn>
                  <a:cxn ang="0">
                    <a:pos x="T9" y="T11"/>
                  </a:cxn>
                  <a:cxn ang="0">
                    <a:pos x="T13" y="T15"/>
                  </a:cxn>
                  <a:cxn ang="0">
                    <a:pos x="T17" y="T19"/>
                  </a:cxn>
                </a:cxnLst>
                <a:rect l="0" t="0" r="r" b="b"/>
                <a:pathLst>
                  <a:path w="2168" h="131">
                    <a:moveTo>
                      <a:pt x="394" y="108"/>
                    </a:moveTo>
                    <a:lnTo>
                      <a:pt x="365" y="108"/>
                    </a:lnTo>
                    <a:lnTo>
                      <a:pt x="373" y="129"/>
                    </a:lnTo>
                    <a:lnTo>
                      <a:pt x="402" y="129"/>
                    </a:lnTo>
                    <a:lnTo>
                      <a:pt x="394" y="10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0" name="Freeform 39"/>
              <p:cNvSpPr>
                <a:spLocks/>
              </p:cNvSpPr>
              <p:nvPr userDrawn="1"/>
            </p:nvSpPr>
            <p:spPr bwMode="auto">
              <a:xfrm>
                <a:off x="1343" y="-1078"/>
                <a:ext cx="2168" cy="131"/>
              </a:xfrm>
              <a:custGeom>
                <a:avLst/>
                <a:gdLst>
                  <a:gd name="T0" fmla="+- 0 1707 1343"/>
                  <a:gd name="T1" fmla="*/ T0 w 2168"/>
                  <a:gd name="T2" fmla="+- 0 -1044 -1078"/>
                  <a:gd name="T3" fmla="*/ -1044 h 131"/>
                  <a:gd name="T4" fmla="+- 0 1679 1343"/>
                  <a:gd name="T5" fmla="*/ T4 w 2168"/>
                  <a:gd name="T6" fmla="+- 0 -1044 -1078"/>
                  <a:gd name="T7" fmla="*/ -1044 h 131"/>
                  <a:gd name="T8" fmla="+- 0 1699 1343"/>
                  <a:gd name="T9" fmla="*/ T8 w 2168"/>
                  <a:gd name="T10" fmla="+- 0 -994 -1078"/>
                  <a:gd name="T11" fmla="*/ -994 h 131"/>
                  <a:gd name="T12" fmla="+- 0 1727 1343"/>
                  <a:gd name="T13" fmla="*/ T12 w 2168"/>
                  <a:gd name="T14" fmla="+- 0 -994 -1078"/>
                  <a:gd name="T15" fmla="*/ -994 h 131"/>
                  <a:gd name="T16" fmla="+- 0 1707 1343"/>
                  <a:gd name="T17" fmla="*/ T16 w 2168"/>
                  <a:gd name="T18" fmla="+- 0 -1044 -1078"/>
                  <a:gd name="T19" fmla="*/ -1044 h 131"/>
                </a:gdLst>
                <a:ahLst/>
                <a:cxnLst>
                  <a:cxn ang="0">
                    <a:pos x="T1" y="T3"/>
                  </a:cxn>
                  <a:cxn ang="0">
                    <a:pos x="T5" y="T7"/>
                  </a:cxn>
                  <a:cxn ang="0">
                    <a:pos x="T9" y="T11"/>
                  </a:cxn>
                  <a:cxn ang="0">
                    <a:pos x="T13" y="T15"/>
                  </a:cxn>
                  <a:cxn ang="0">
                    <a:pos x="T17" y="T19"/>
                  </a:cxn>
                </a:cxnLst>
                <a:rect l="0" t="0" r="r" b="b"/>
                <a:pathLst>
                  <a:path w="2168" h="131">
                    <a:moveTo>
                      <a:pt x="364" y="34"/>
                    </a:moveTo>
                    <a:lnTo>
                      <a:pt x="336" y="34"/>
                    </a:lnTo>
                    <a:lnTo>
                      <a:pt x="356" y="84"/>
                    </a:lnTo>
                    <a:lnTo>
                      <a:pt x="384" y="84"/>
                    </a:lnTo>
                    <a:lnTo>
                      <a:pt x="364" y="3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1" name="Freeform 40"/>
              <p:cNvSpPr>
                <a:spLocks/>
              </p:cNvSpPr>
              <p:nvPr userDrawn="1"/>
            </p:nvSpPr>
            <p:spPr bwMode="auto">
              <a:xfrm>
                <a:off x="1343" y="-1078"/>
                <a:ext cx="2168" cy="131"/>
              </a:xfrm>
              <a:custGeom>
                <a:avLst/>
                <a:gdLst>
                  <a:gd name="T0" fmla="+- 0 1766 1343"/>
                  <a:gd name="T1" fmla="*/ T0 w 2168"/>
                  <a:gd name="T2" fmla="+- 0 -1077 -1078"/>
                  <a:gd name="T3" fmla="*/ -1077 h 131"/>
                  <a:gd name="T4" fmla="+- 0 1766 1343"/>
                  <a:gd name="T5" fmla="*/ T4 w 2168"/>
                  <a:gd name="T6" fmla="+- 0 -949 -1078"/>
                  <a:gd name="T7" fmla="*/ -949 h 131"/>
                  <a:gd name="T8" fmla="+- 0 1793 1343"/>
                  <a:gd name="T9" fmla="*/ T8 w 2168"/>
                  <a:gd name="T10" fmla="+- 0 -949 -1078"/>
                  <a:gd name="T11" fmla="*/ -949 h 131"/>
                  <a:gd name="T12" fmla="+- 0 1793 1343"/>
                  <a:gd name="T13" fmla="*/ T12 w 2168"/>
                  <a:gd name="T14" fmla="+- 0 -992 -1078"/>
                  <a:gd name="T15" fmla="*/ -992 h 131"/>
                  <a:gd name="T16" fmla="+- 0 1852 1343"/>
                  <a:gd name="T17" fmla="*/ T16 w 2168"/>
                  <a:gd name="T18" fmla="+- 0 -992 -1078"/>
                  <a:gd name="T19" fmla="*/ -992 h 131"/>
                  <a:gd name="T20" fmla="+- 0 1850 1343"/>
                  <a:gd name="T21" fmla="*/ T20 w 2168"/>
                  <a:gd name="T22" fmla="+- 0 -995 -1078"/>
                  <a:gd name="T23" fmla="*/ -995 h 131"/>
                  <a:gd name="T24" fmla="+- 0 1869 1343"/>
                  <a:gd name="T25" fmla="*/ T24 w 2168"/>
                  <a:gd name="T26" fmla="+- 0 -1007 -1078"/>
                  <a:gd name="T27" fmla="*/ -1007 h 131"/>
                  <a:gd name="T28" fmla="+- 0 1872 1343"/>
                  <a:gd name="T29" fmla="*/ T28 w 2168"/>
                  <a:gd name="T30" fmla="+- 0 -1016 -1078"/>
                  <a:gd name="T31" fmla="*/ -1016 h 131"/>
                  <a:gd name="T32" fmla="+- 0 1793 1343"/>
                  <a:gd name="T33" fmla="*/ T32 w 2168"/>
                  <a:gd name="T34" fmla="+- 0 -1016 -1078"/>
                  <a:gd name="T35" fmla="*/ -1016 h 131"/>
                  <a:gd name="T36" fmla="+- 0 1793 1343"/>
                  <a:gd name="T37" fmla="*/ T36 w 2168"/>
                  <a:gd name="T38" fmla="+- 0 -1053 -1078"/>
                  <a:gd name="T39" fmla="*/ -1053 h 131"/>
                  <a:gd name="T40" fmla="+- 0 1872 1343"/>
                  <a:gd name="T41" fmla="*/ T40 w 2168"/>
                  <a:gd name="T42" fmla="+- 0 -1053 -1078"/>
                  <a:gd name="T43" fmla="*/ -1053 h 131"/>
                  <a:gd name="T44" fmla="+- 0 1864 1343"/>
                  <a:gd name="T45" fmla="*/ T44 w 2168"/>
                  <a:gd name="T46" fmla="+- 0 -1067 -1078"/>
                  <a:gd name="T47" fmla="*/ -1067 h 131"/>
                  <a:gd name="T48" fmla="+- 0 1844 1343"/>
                  <a:gd name="T49" fmla="*/ T48 w 2168"/>
                  <a:gd name="T50" fmla="+- 0 -1075 -1078"/>
                  <a:gd name="T51" fmla="*/ -1075 h 131"/>
                  <a:gd name="T52" fmla="+- 0 1766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423" y="1"/>
                    </a:moveTo>
                    <a:lnTo>
                      <a:pt x="423" y="129"/>
                    </a:lnTo>
                    <a:lnTo>
                      <a:pt x="450" y="129"/>
                    </a:lnTo>
                    <a:lnTo>
                      <a:pt x="450" y="86"/>
                    </a:lnTo>
                    <a:lnTo>
                      <a:pt x="509" y="86"/>
                    </a:lnTo>
                    <a:lnTo>
                      <a:pt x="507" y="83"/>
                    </a:lnTo>
                    <a:lnTo>
                      <a:pt x="526" y="71"/>
                    </a:lnTo>
                    <a:lnTo>
                      <a:pt x="529" y="62"/>
                    </a:lnTo>
                    <a:lnTo>
                      <a:pt x="450" y="62"/>
                    </a:lnTo>
                    <a:lnTo>
                      <a:pt x="450" y="25"/>
                    </a:lnTo>
                    <a:lnTo>
                      <a:pt x="529" y="25"/>
                    </a:lnTo>
                    <a:lnTo>
                      <a:pt x="521" y="11"/>
                    </a:lnTo>
                    <a:lnTo>
                      <a:pt x="501" y="3"/>
                    </a:lnTo>
                    <a:lnTo>
                      <a:pt x="42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2" name="Freeform 41"/>
              <p:cNvSpPr>
                <a:spLocks/>
              </p:cNvSpPr>
              <p:nvPr userDrawn="1"/>
            </p:nvSpPr>
            <p:spPr bwMode="auto">
              <a:xfrm>
                <a:off x="1343" y="-1078"/>
                <a:ext cx="2168" cy="131"/>
              </a:xfrm>
              <a:custGeom>
                <a:avLst/>
                <a:gdLst>
                  <a:gd name="T0" fmla="+- 0 1852 1343"/>
                  <a:gd name="T1" fmla="*/ T0 w 2168"/>
                  <a:gd name="T2" fmla="+- 0 -992 -1078"/>
                  <a:gd name="T3" fmla="*/ -992 h 131"/>
                  <a:gd name="T4" fmla="+- 0 1822 1343"/>
                  <a:gd name="T5" fmla="*/ T4 w 2168"/>
                  <a:gd name="T6" fmla="+- 0 -992 -1078"/>
                  <a:gd name="T7" fmla="*/ -992 h 131"/>
                  <a:gd name="T8" fmla="+- 0 1845 1343"/>
                  <a:gd name="T9" fmla="*/ T8 w 2168"/>
                  <a:gd name="T10" fmla="+- 0 -949 -1078"/>
                  <a:gd name="T11" fmla="*/ -949 h 131"/>
                  <a:gd name="T12" fmla="+- 0 1875 1343"/>
                  <a:gd name="T13" fmla="*/ T12 w 2168"/>
                  <a:gd name="T14" fmla="+- 0 -949 -1078"/>
                  <a:gd name="T15" fmla="*/ -949 h 131"/>
                  <a:gd name="T16" fmla="+- 0 1852 1343"/>
                  <a:gd name="T17" fmla="*/ T16 w 2168"/>
                  <a:gd name="T18" fmla="+- 0 -992 -1078"/>
                  <a:gd name="T19" fmla="*/ -992 h 131"/>
                </a:gdLst>
                <a:ahLst/>
                <a:cxnLst>
                  <a:cxn ang="0">
                    <a:pos x="T1" y="T3"/>
                  </a:cxn>
                  <a:cxn ang="0">
                    <a:pos x="T5" y="T7"/>
                  </a:cxn>
                  <a:cxn ang="0">
                    <a:pos x="T9" y="T11"/>
                  </a:cxn>
                  <a:cxn ang="0">
                    <a:pos x="T13" y="T15"/>
                  </a:cxn>
                  <a:cxn ang="0">
                    <a:pos x="T17" y="T19"/>
                  </a:cxn>
                </a:cxnLst>
                <a:rect l="0" t="0" r="r" b="b"/>
                <a:pathLst>
                  <a:path w="2168" h="131">
                    <a:moveTo>
                      <a:pt x="509" y="86"/>
                    </a:moveTo>
                    <a:lnTo>
                      <a:pt x="479" y="86"/>
                    </a:lnTo>
                    <a:lnTo>
                      <a:pt x="502" y="129"/>
                    </a:lnTo>
                    <a:lnTo>
                      <a:pt x="532" y="129"/>
                    </a:lnTo>
                    <a:lnTo>
                      <a:pt x="509" y="8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3" name="Freeform 42"/>
              <p:cNvSpPr>
                <a:spLocks/>
              </p:cNvSpPr>
              <p:nvPr userDrawn="1"/>
            </p:nvSpPr>
            <p:spPr bwMode="auto">
              <a:xfrm>
                <a:off x="1343" y="-1078"/>
                <a:ext cx="2168" cy="131"/>
              </a:xfrm>
              <a:custGeom>
                <a:avLst/>
                <a:gdLst>
                  <a:gd name="T0" fmla="+- 0 1872 1343"/>
                  <a:gd name="T1" fmla="*/ T0 w 2168"/>
                  <a:gd name="T2" fmla="+- 0 -1053 -1078"/>
                  <a:gd name="T3" fmla="*/ -1053 h 131"/>
                  <a:gd name="T4" fmla="+- 0 1842 1343"/>
                  <a:gd name="T5" fmla="*/ T4 w 2168"/>
                  <a:gd name="T6" fmla="+- 0 -1053 -1078"/>
                  <a:gd name="T7" fmla="*/ -1053 h 131"/>
                  <a:gd name="T8" fmla="+- 0 1848 1343"/>
                  <a:gd name="T9" fmla="*/ T8 w 2168"/>
                  <a:gd name="T10" fmla="+- 0 -1049 -1078"/>
                  <a:gd name="T11" fmla="*/ -1049 h 131"/>
                  <a:gd name="T12" fmla="+- 0 1848 1343"/>
                  <a:gd name="T13" fmla="*/ T12 w 2168"/>
                  <a:gd name="T14" fmla="+- 0 -1020 -1078"/>
                  <a:gd name="T15" fmla="*/ -1020 h 131"/>
                  <a:gd name="T16" fmla="+- 0 1841 1343"/>
                  <a:gd name="T17" fmla="*/ T16 w 2168"/>
                  <a:gd name="T18" fmla="+- 0 -1016 -1078"/>
                  <a:gd name="T19" fmla="*/ -1016 h 131"/>
                  <a:gd name="T20" fmla="+- 0 1872 1343"/>
                  <a:gd name="T21" fmla="*/ T20 w 2168"/>
                  <a:gd name="T22" fmla="+- 0 -1016 -1078"/>
                  <a:gd name="T23" fmla="*/ -1016 h 131"/>
                  <a:gd name="T24" fmla="+- 0 1876 1343"/>
                  <a:gd name="T25" fmla="*/ T24 w 2168"/>
                  <a:gd name="T26" fmla="+- 0 -1026 -1078"/>
                  <a:gd name="T27" fmla="*/ -1026 h 131"/>
                  <a:gd name="T28" fmla="+- 0 1874 1343"/>
                  <a:gd name="T29" fmla="*/ T28 w 2168"/>
                  <a:gd name="T30" fmla="+- 0 -1050 -1078"/>
                  <a:gd name="T31" fmla="*/ -1050 h 131"/>
                  <a:gd name="T32" fmla="+- 0 1872 1343"/>
                  <a:gd name="T33" fmla="*/ T32 w 2168"/>
                  <a:gd name="T34" fmla="+- 0 -1053 -1078"/>
                  <a:gd name="T35" fmla="*/ -1053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529" y="25"/>
                    </a:moveTo>
                    <a:lnTo>
                      <a:pt x="499" y="25"/>
                    </a:lnTo>
                    <a:lnTo>
                      <a:pt x="505" y="29"/>
                    </a:lnTo>
                    <a:lnTo>
                      <a:pt x="505" y="58"/>
                    </a:lnTo>
                    <a:lnTo>
                      <a:pt x="498" y="62"/>
                    </a:lnTo>
                    <a:lnTo>
                      <a:pt x="529" y="62"/>
                    </a:lnTo>
                    <a:lnTo>
                      <a:pt x="533" y="52"/>
                    </a:lnTo>
                    <a:lnTo>
                      <a:pt x="531" y="28"/>
                    </a:lnTo>
                    <a:lnTo>
                      <a:pt x="529" y="25"/>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4" name="Freeform 43"/>
              <p:cNvSpPr>
                <a:spLocks/>
              </p:cNvSpPr>
              <p:nvPr userDrawn="1"/>
            </p:nvSpPr>
            <p:spPr bwMode="auto">
              <a:xfrm>
                <a:off x="1343" y="-1078"/>
                <a:ext cx="2168" cy="131"/>
              </a:xfrm>
              <a:custGeom>
                <a:avLst/>
                <a:gdLst>
                  <a:gd name="T0" fmla="+- 0 1940 1343"/>
                  <a:gd name="T1" fmla="*/ T0 w 2168"/>
                  <a:gd name="T2" fmla="+- 0 -1077 -1078"/>
                  <a:gd name="T3" fmla="*/ -1077 h 131"/>
                  <a:gd name="T4" fmla="+- 0 1904 1343"/>
                  <a:gd name="T5" fmla="*/ T4 w 2168"/>
                  <a:gd name="T6" fmla="+- 0 -1077 -1078"/>
                  <a:gd name="T7" fmla="*/ -1077 h 131"/>
                  <a:gd name="T8" fmla="+- 0 1904 1343"/>
                  <a:gd name="T9" fmla="*/ T8 w 2168"/>
                  <a:gd name="T10" fmla="+- 0 -949 -1078"/>
                  <a:gd name="T11" fmla="*/ -949 h 131"/>
                  <a:gd name="T12" fmla="+- 0 1929 1343"/>
                  <a:gd name="T13" fmla="*/ T12 w 2168"/>
                  <a:gd name="T14" fmla="+- 0 -949 -1078"/>
                  <a:gd name="T15" fmla="*/ -949 h 131"/>
                  <a:gd name="T16" fmla="+- 0 1929 1343"/>
                  <a:gd name="T17" fmla="*/ T16 w 2168"/>
                  <a:gd name="T18" fmla="+- 0 -1034 -1078"/>
                  <a:gd name="T19" fmla="*/ -1034 h 131"/>
                  <a:gd name="T20" fmla="+- 0 1957 1343"/>
                  <a:gd name="T21" fmla="*/ T20 w 2168"/>
                  <a:gd name="T22" fmla="+- 0 -1034 -1078"/>
                  <a:gd name="T23" fmla="*/ -1034 h 131"/>
                  <a:gd name="T24" fmla="+- 0 1940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597" y="1"/>
                    </a:moveTo>
                    <a:lnTo>
                      <a:pt x="561" y="1"/>
                    </a:lnTo>
                    <a:lnTo>
                      <a:pt x="561" y="129"/>
                    </a:lnTo>
                    <a:lnTo>
                      <a:pt x="586" y="129"/>
                    </a:lnTo>
                    <a:lnTo>
                      <a:pt x="586" y="44"/>
                    </a:lnTo>
                    <a:lnTo>
                      <a:pt x="614" y="44"/>
                    </a:lnTo>
                    <a:lnTo>
                      <a:pt x="597"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5" name="Freeform 44"/>
              <p:cNvSpPr>
                <a:spLocks/>
              </p:cNvSpPr>
              <p:nvPr userDrawn="1"/>
            </p:nvSpPr>
            <p:spPr bwMode="auto">
              <a:xfrm>
                <a:off x="1343" y="-1078"/>
                <a:ext cx="2168" cy="131"/>
              </a:xfrm>
              <a:custGeom>
                <a:avLst/>
                <a:gdLst>
                  <a:gd name="T0" fmla="+- 0 1957 1343"/>
                  <a:gd name="T1" fmla="*/ T0 w 2168"/>
                  <a:gd name="T2" fmla="+- 0 -1034 -1078"/>
                  <a:gd name="T3" fmla="*/ -1034 h 131"/>
                  <a:gd name="T4" fmla="+- 0 1929 1343"/>
                  <a:gd name="T5" fmla="*/ T4 w 2168"/>
                  <a:gd name="T6" fmla="+- 0 -1034 -1078"/>
                  <a:gd name="T7" fmla="*/ -1034 h 131"/>
                  <a:gd name="T8" fmla="+- 0 1963 1343"/>
                  <a:gd name="T9" fmla="*/ T8 w 2168"/>
                  <a:gd name="T10" fmla="+- 0 -949 -1078"/>
                  <a:gd name="T11" fmla="*/ -949 h 131"/>
                  <a:gd name="T12" fmla="+- 0 1984 1343"/>
                  <a:gd name="T13" fmla="*/ T12 w 2168"/>
                  <a:gd name="T14" fmla="+- 0 -949 -1078"/>
                  <a:gd name="T15" fmla="*/ -949 h 131"/>
                  <a:gd name="T16" fmla="+- 0 2000 1343"/>
                  <a:gd name="T17" fmla="*/ T16 w 2168"/>
                  <a:gd name="T18" fmla="+- 0 -990 -1078"/>
                  <a:gd name="T19" fmla="*/ -990 h 131"/>
                  <a:gd name="T20" fmla="+- 0 1975 1343"/>
                  <a:gd name="T21" fmla="*/ T20 w 2168"/>
                  <a:gd name="T22" fmla="+- 0 -990 -1078"/>
                  <a:gd name="T23" fmla="*/ -990 h 131"/>
                  <a:gd name="T24" fmla="+- 0 1957 1343"/>
                  <a:gd name="T25" fmla="*/ T24 w 2168"/>
                  <a:gd name="T26" fmla="+- 0 -1034 -1078"/>
                  <a:gd name="T27" fmla="*/ -1034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614" y="44"/>
                    </a:moveTo>
                    <a:lnTo>
                      <a:pt x="586" y="44"/>
                    </a:lnTo>
                    <a:lnTo>
                      <a:pt x="620" y="129"/>
                    </a:lnTo>
                    <a:lnTo>
                      <a:pt x="641" y="129"/>
                    </a:lnTo>
                    <a:lnTo>
                      <a:pt x="657" y="88"/>
                    </a:lnTo>
                    <a:lnTo>
                      <a:pt x="632" y="88"/>
                    </a:lnTo>
                    <a:lnTo>
                      <a:pt x="614" y="4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6" name="Freeform 45"/>
              <p:cNvSpPr>
                <a:spLocks/>
              </p:cNvSpPr>
              <p:nvPr userDrawn="1"/>
            </p:nvSpPr>
            <p:spPr bwMode="auto">
              <a:xfrm>
                <a:off x="1343" y="-1078"/>
                <a:ext cx="2168" cy="131"/>
              </a:xfrm>
              <a:custGeom>
                <a:avLst/>
                <a:gdLst>
                  <a:gd name="T0" fmla="+- 0 2046 1343"/>
                  <a:gd name="T1" fmla="*/ T0 w 2168"/>
                  <a:gd name="T2" fmla="+- 0 -1035 -1078"/>
                  <a:gd name="T3" fmla="*/ -1035 h 131"/>
                  <a:gd name="T4" fmla="+- 0 2018 1343"/>
                  <a:gd name="T5" fmla="*/ T4 w 2168"/>
                  <a:gd name="T6" fmla="+- 0 -1035 -1078"/>
                  <a:gd name="T7" fmla="*/ -1035 h 131"/>
                  <a:gd name="T8" fmla="+- 0 2018 1343"/>
                  <a:gd name="T9" fmla="*/ T8 w 2168"/>
                  <a:gd name="T10" fmla="+- 0 -949 -1078"/>
                  <a:gd name="T11" fmla="*/ -949 h 131"/>
                  <a:gd name="T12" fmla="+- 0 2046 1343"/>
                  <a:gd name="T13" fmla="*/ T12 w 2168"/>
                  <a:gd name="T14" fmla="+- 0 -949 -1078"/>
                  <a:gd name="T15" fmla="*/ -949 h 131"/>
                  <a:gd name="T16" fmla="+- 0 2046 1343"/>
                  <a:gd name="T17" fmla="*/ T16 w 2168"/>
                  <a:gd name="T18" fmla="+- 0 -1035 -1078"/>
                  <a:gd name="T19" fmla="*/ -1035 h 131"/>
                </a:gdLst>
                <a:ahLst/>
                <a:cxnLst>
                  <a:cxn ang="0">
                    <a:pos x="T1" y="T3"/>
                  </a:cxn>
                  <a:cxn ang="0">
                    <a:pos x="T5" y="T7"/>
                  </a:cxn>
                  <a:cxn ang="0">
                    <a:pos x="T9" y="T11"/>
                  </a:cxn>
                  <a:cxn ang="0">
                    <a:pos x="T13" y="T15"/>
                  </a:cxn>
                  <a:cxn ang="0">
                    <a:pos x="T17" y="T19"/>
                  </a:cxn>
                </a:cxnLst>
                <a:rect l="0" t="0" r="r" b="b"/>
                <a:pathLst>
                  <a:path w="2168" h="131">
                    <a:moveTo>
                      <a:pt x="703" y="43"/>
                    </a:moveTo>
                    <a:lnTo>
                      <a:pt x="675" y="43"/>
                    </a:lnTo>
                    <a:lnTo>
                      <a:pt x="675" y="129"/>
                    </a:lnTo>
                    <a:lnTo>
                      <a:pt x="703" y="129"/>
                    </a:lnTo>
                    <a:lnTo>
                      <a:pt x="703"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7" name="Freeform 46"/>
              <p:cNvSpPr>
                <a:spLocks/>
              </p:cNvSpPr>
              <p:nvPr userDrawn="1"/>
            </p:nvSpPr>
            <p:spPr bwMode="auto">
              <a:xfrm>
                <a:off x="1343" y="-1078"/>
                <a:ext cx="2168" cy="131"/>
              </a:xfrm>
              <a:custGeom>
                <a:avLst/>
                <a:gdLst>
                  <a:gd name="T0" fmla="+- 0 2046 1343"/>
                  <a:gd name="T1" fmla="*/ T0 w 2168"/>
                  <a:gd name="T2" fmla="+- 0 -1077 -1078"/>
                  <a:gd name="T3" fmla="*/ -1077 h 131"/>
                  <a:gd name="T4" fmla="+- 0 2009 1343"/>
                  <a:gd name="T5" fmla="*/ T4 w 2168"/>
                  <a:gd name="T6" fmla="+- 0 -1077 -1078"/>
                  <a:gd name="T7" fmla="*/ -1077 h 131"/>
                  <a:gd name="T8" fmla="+- 0 1975 1343"/>
                  <a:gd name="T9" fmla="*/ T8 w 2168"/>
                  <a:gd name="T10" fmla="+- 0 -990 -1078"/>
                  <a:gd name="T11" fmla="*/ -990 h 131"/>
                  <a:gd name="T12" fmla="+- 0 2000 1343"/>
                  <a:gd name="T13" fmla="*/ T12 w 2168"/>
                  <a:gd name="T14" fmla="+- 0 -990 -1078"/>
                  <a:gd name="T15" fmla="*/ -990 h 131"/>
                  <a:gd name="T16" fmla="+- 0 2018 1343"/>
                  <a:gd name="T17" fmla="*/ T16 w 2168"/>
                  <a:gd name="T18" fmla="+- 0 -1035 -1078"/>
                  <a:gd name="T19" fmla="*/ -1035 h 131"/>
                  <a:gd name="T20" fmla="+- 0 2046 1343"/>
                  <a:gd name="T21" fmla="*/ T20 w 2168"/>
                  <a:gd name="T22" fmla="+- 0 -1035 -1078"/>
                  <a:gd name="T23" fmla="*/ -1035 h 131"/>
                  <a:gd name="T24" fmla="+- 0 2046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703" y="1"/>
                    </a:moveTo>
                    <a:lnTo>
                      <a:pt x="666" y="1"/>
                    </a:lnTo>
                    <a:lnTo>
                      <a:pt x="632" y="88"/>
                    </a:lnTo>
                    <a:lnTo>
                      <a:pt x="657" y="88"/>
                    </a:lnTo>
                    <a:lnTo>
                      <a:pt x="675" y="43"/>
                    </a:lnTo>
                    <a:lnTo>
                      <a:pt x="703" y="43"/>
                    </a:lnTo>
                    <a:lnTo>
                      <a:pt x="70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8" name="Freeform 47"/>
              <p:cNvSpPr>
                <a:spLocks/>
              </p:cNvSpPr>
              <p:nvPr userDrawn="1"/>
            </p:nvSpPr>
            <p:spPr bwMode="auto">
              <a:xfrm>
                <a:off x="1343" y="-1078"/>
                <a:ext cx="2168" cy="131"/>
              </a:xfrm>
              <a:custGeom>
                <a:avLst/>
                <a:gdLst>
                  <a:gd name="T0" fmla="+- 0 2146 1343"/>
                  <a:gd name="T1" fmla="*/ T0 w 2168"/>
                  <a:gd name="T2" fmla="+- 0 -1078 -1078"/>
                  <a:gd name="T3" fmla="*/ -1078 h 131"/>
                  <a:gd name="T4" fmla="+- 0 2118 1343"/>
                  <a:gd name="T5" fmla="*/ T4 w 2168"/>
                  <a:gd name="T6" fmla="+- 0 -1078 -1078"/>
                  <a:gd name="T7" fmla="*/ -1078 h 131"/>
                  <a:gd name="T8" fmla="+- 0 2067 1343"/>
                  <a:gd name="T9" fmla="*/ T8 w 2168"/>
                  <a:gd name="T10" fmla="+- 0 -949 -1078"/>
                  <a:gd name="T11" fmla="*/ -949 h 131"/>
                  <a:gd name="T12" fmla="+- 0 2094 1343"/>
                  <a:gd name="T13" fmla="*/ T12 w 2168"/>
                  <a:gd name="T14" fmla="+- 0 -949 -1078"/>
                  <a:gd name="T15" fmla="*/ -949 h 131"/>
                  <a:gd name="T16" fmla="+- 0 2102 1343"/>
                  <a:gd name="T17" fmla="*/ T16 w 2168"/>
                  <a:gd name="T18" fmla="+- 0 -970 -1078"/>
                  <a:gd name="T19" fmla="*/ -970 h 131"/>
                  <a:gd name="T20" fmla="+- 0 2189 1343"/>
                  <a:gd name="T21" fmla="*/ T20 w 2168"/>
                  <a:gd name="T22" fmla="+- 0 -970 -1078"/>
                  <a:gd name="T23" fmla="*/ -970 h 131"/>
                  <a:gd name="T24" fmla="+- 0 2180 1343"/>
                  <a:gd name="T25" fmla="*/ T24 w 2168"/>
                  <a:gd name="T26" fmla="+- 0 -994 -1078"/>
                  <a:gd name="T27" fmla="*/ -994 h 131"/>
                  <a:gd name="T28" fmla="+- 0 2111 1343"/>
                  <a:gd name="T29" fmla="*/ T28 w 2168"/>
                  <a:gd name="T30" fmla="+- 0 -994 -1078"/>
                  <a:gd name="T31" fmla="*/ -994 h 131"/>
                  <a:gd name="T32" fmla="+- 0 2131 1343"/>
                  <a:gd name="T33" fmla="*/ T32 w 2168"/>
                  <a:gd name="T34" fmla="+- 0 -1044 -1078"/>
                  <a:gd name="T35" fmla="*/ -1044 h 131"/>
                  <a:gd name="T36" fmla="+- 0 2159 1343"/>
                  <a:gd name="T37" fmla="*/ T36 w 2168"/>
                  <a:gd name="T38" fmla="+- 0 -1044 -1078"/>
                  <a:gd name="T39" fmla="*/ -1044 h 131"/>
                  <a:gd name="T40" fmla="+- 0 2146 1343"/>
                  <a:gd name="T41" fmla="*/ T40 w 2168"/>
                  <a:gd name="T42" fmla="+- 0 -1078 -1078"/>
                  <a:gd name="T4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803" y="0"/>
                    </a:moveTo>
                    <a:lnTo>
                      <a:pt x="775" y="0"/>
                    </a:lnTo>
                    <a:lnTo>
                      <a:pt x="724" y="129"/>
                    </a:lnTo>
                    <a:lnTo>
                      <a:pt x="751" y="129"/>
                    </a:lnTo>
                    <a:lnTo>
                      <a:pt x="759" y="108"/>
                    </a:lnTo>
                    <a:lnTo>
                      <a:pt x="846" y="108"/>
                    </a:lnTo>
                    <a:lnTo>
                      <a:pt x="837" y="84"/>
                    </a:lnTo>
                    <a:lnTo>
                      <a:pt x="768" y="84"/>
                    </a:lnTo>
                    <a:lnTo>
                      <a:pt x="788" y="34"/>
                    </a:lnTo>
                    <a:lnTo>
                      <a:pt x="816" y="34"/>
                    </a:lnTo>
                    <a:lnTo>
                      <a:pt x="803"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9" name="Freeform 48"/>
              <p:cNvSpPr>
                <a:spLocks/>
              </p:cNvSpPr>
              <p:nvPr userDrawn="1"/>
            </p:nvSpPr>
            <p:spPr bwMode="auto">
              <a:xfrm>
                <a:off x="1343" y="-1078"/>
                <a:ext cx="2168" cy="131"/>
              </a:xfrm>
              <a:custGeom>
                <a:avLst/>
                <a:gdLst>
                  <a:gd name="T0" fmla="+- 0 2189 1343"/>
                  <a:gd name="T1" fmla="*/ T0 w 2168"/>
                  <a:gd name="T2" fmla="+- 0 -970 -1078"/>
                  <a:gd name="T3" fmla="*/ -970 h 131"/>
                  <a:gd name="T4" fmla="+- 0 2160 1343"/>
                  <a:gd name="T5" fmla="*/ T4 w 2168"/>
                  <a:gd name="T6" fmla="+- 0 -970 -1078"/>
                  <a:gd name="T7" fmla="*/ -970 h 131"/>
                  <a:gd name="T8" fmla="+- 0 2168 1343"/>
                  <a:gd name="T9" fmla="*/ T8 w 2168"/>
                  <a:gd name="T10" fmla="+- 0 -949 -1078"/>
                  <a:gd name="T11" fmla="*/ -949 h 131"/>
                  <a:gd name="T12" fmla="+- 0 2197 1343"/>
                  <a:gd name="T13" fmla="*/ T12 w 2168"/>
                  <a:gd name="T14" fmla="+- 0 -949 -1078"/>
                  <a:gd name="T15" fmla="*/ -949 h 131"/>
                  <a:gd name="T16" fmla="+- 0 2189 1343"/>
                  <a:gd name="T17" fmla="*/ T16 w 2168"/>
                  <a:gd name="T18" fmla="+- 0 -970 -1078"/>
                  <a:gd name="T19" fmla="*/ -970 h 131"/>
                </a:gdLst>
                <a:ahLst/>
                <a:cxnLst>
                  <a:cxn ang="0">
                    <a:pos x="T1" y="T3"/>
                  </a:cxn>
                  <a:cxn ang="0">
                    <a:pos x="T5" y="T7"/>
                  </a:cxn>
                  <a:cxn ang="0">
                    <a:pos x="T9" y="T11"/>
                  </a:cxn>
                  <a:cxn ang="0">
                    <a:pos x="T13" y="T15"/>
                  </a:cxn>
                  <a:cxn ang="0">
                    <a:pos x="T17" y="T19"/>
                  </a:cxn>
                </a:cxnLst>
                <a:rect l="0" t="0" r="r" b="b"/>
                <a:pathLst>
                  <a:path w="2168" h="131">
                    <a:moveTo>
                      <a:pt x="846" y="108"/>
                    </a:moveTo>
                    <a:lnTo>
                      <a:pt x="817" y="108"/>
                    </a:lnTo>
                    <a:lnTo>
                      <a:pt x="825" y="129"/>
                    </a:lnTo>
                    <a:lnTo>
                      <a:pt x="854" y="129"/>
                    </a:lnTo>
                    <a:lnTo>
                      <a:pt x="846" y="10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0" name="Freeform 49"/>
              <p:cNvSpPr>
                <a:spLocks/>
              </p:cNvSpPr>
              <p:nvPr userDrawn="1"/>
            </p:nvSpPr>
            <p:spPr bwMode="auto">
              <a:xfrm>
                <a:off x="1343" y="-1078"/>
                <a:ext cx="2168" cy="131"/>
              </a:xfrm>
              <a:custGeom>
                <a:avLst/>
                <a:gdLst>
                  <a:gd name="T0" fmla="+- 0 2159 1343"/>
                  <a:gd name="T1" fmla="*/ T0 w 2168"/>
                  <a:gd name="T2" fmla="+- 0 -1044 -1078"/>
                  <a:gd name="T3" fmla="*/ -1044 h 131"/>
                  <a:gd name="T4" fmla="+- 0 2131 1343"/>
                  <a:gd name="T5" fmla="*/ T4 w 2168"/>
                  <a:gd name="T6" fmla="+- 0 -1044 -1078"/>
                  <a:gd name="T7" fmla="*/ -1044 h 131"/>
                  <a:gd name="T8" fmla="+- 0 2151 1343"/>
                  <a:gd name="T9" fmla="*/ T8 w 2168"/>
                  <a:gd name="T10" fmla="+- 0 -994 -1078"/>
                  <a:gd name="T11" fmla="*/ -994 h 131"/>
                  <a:gd name="T12" fmla="+- 0 2180 1343"/>
                  <a:gd name="T13" fmla="*/ T12 w 2168"/>
                  <a:gd name="T14" fmla="+- 0 -994 -1078"/>
                  <a:gd name="T15" fmla="*/ -994 h 131"/>
                  <a:gd name="T16" fmla="+- 0 2159 1343"/>
                  <a:gd name="T17" fmla="*/ T16 w 2168"/>
                  <a:gd name="T18" fmla="+- 0 -1044 -1078"/>
                  <a:gd name="T19" fmla="*/ -1044 h 131"/>
                </a:gdLst>
                <a:ahLst/>
                <a:cxnLst>
                  <a:cxn ang="0">
                    <a:pos x="T1" y="T3"/>
                  </a:cxn>
                  <a:cxn ang="0">
                    <a:pos x="T5" y="T7"/>
                  </a:cxn>
                  <a:cxn ang="0">
                    <a:pos x="T9" y="T11"/>
                  </a:cxn>
                  <a:cxn ang="0">
                    <a:pos x="T13" y="T15"/>
                  </a:cxn>
                  <a:cxn ang="0">
                    <a:pos x="T17" y="T19"/>
                  </a:cxn>
                </a:cxnLst>
                <a:rect l="0" t="0" r="r" b="b"/>
                <a:pathLst>
                  <a:path w="2168" h="131">
                    <a:moveTo>
                      <a:pt x="816" y="34"/>
                    </a:moveTo>
                    <a:lnTo>
                      <a:pt x="788" y="34"/>
                    </a:lnTo>
                    <a:lnTo>
                      <a:pt x="808" y="84"/>
                    </a:lnTo>
                    <a:lnTo>
                      <a:pt x="837" y="84"/>
                    </a:lnTo>
                    <a:lnTo>
                      <a:pt x="816" y="3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1" name="Freeform 50"/>
              <p:cNvSpPr>
                <a:spLocks/>
              </p:cNvSpPr>
              <p:nvPr userDrawn="1"/>
            </p:nvSpPr>
            <p:spPr bwMode="auto">
              <a:xfrm>
                <a:off x="1343" y="-1078"/>
                <a:ext cx="2168" cy="131"/>
              </a:xfrm>
              <a:custGeom>
                <a:avLst/>
                <a:gdLst>
                  <a:gd name="T0" fmla="+- 0 2331 1343"/>
                  <a:gd name="T1" fmla="*/ T0 w 2168"/>
                  <a:gd name="T2" fmla="+- 0 -1078 -1078"/>
                  <a:gd name="T3" fmla="*/ -1078 h 131"/>
                  <a:gd name="T4" fmla="+- 0 2263 1343"/>
                  <a:gd name="T5" fmla="*/ T4 w 2168"/>
                  <a:gd name="T6" fmla="+- 0 -1059 -1078"/>
                  <a:gd name="T7" fmla="*/ -1059 h 131"/>
                  <a:gd name="T8" fmla="+- 0 2248 1343"/>
                  <a:gd name="T9" fmla="*/ T8 w 2168"/>
                  <a:gd name="T10" fmla="+- 0 -1021 -1078"/>
                  <a:gd name="T11" fmla="*/ -1021 h 131"/>
                  <a:gd name="T12" fmla="+- 0 2250 1343"/>
                  <a:gd name="T13" fmla="*/ T12 w 2168"/>
                  <a:gd name="T14" fmla="+- 0 -994 -1078"/>
                  <a:gd name="T15" fmla="*/ -994 h 131"/>
                  <a:gd name="T16" fmla="+- 0 2258 1343"/>
                  <a:gd name="T17" fmla="*/ T16 w 2168"/>
                  <a:gd name="T18" fmla="+- 0 -973 -1078"/>
                  <a:gd name="T19" fmla="*/ -973 h 131"/>
                  <a:gd name="T20" fmla="+- 0 2270 1343"/>
                  <a:gd name="T21" fmla="*/ T20 w 2168"/>
                  <a:gd name="T22" fmla="+- 0 -959 -1078"/>
                  <a:gd name="T23" fmla="*/ -959 h 131"/>
                  <a:gd name="T24" fmla="+- 0 2289 1343"/>
                  <a:gd name="T25" fmla="*/ T24 w 2168"/>
                  <a:gd name="T26" fmla="+- 0 -950 -1078"/>
                  <a:gd name="T27" fmla="*/ -950 h 131"/>
                  <a:gd name="T28" fmla="+- 0 2313 1343"/>
                  <a:gd name="T29" fmla="*/ T28 w 2168"/>
                  <a:gd name="T30" fmla="+- 0 -948 -1078"/>
                  <a:gd name="T31" fmla="*/ -948 h 131"/>
                  <a:gd name="T32" fmla="+- 0 2339 1343"/>
                  <a:gd name="T33" fmla="*/ T32 w 2168"/>
                  <a:gd name="T34" fmla="+- 0 -951 -1078"/>
                  <a:gd name="T35" fmla="*/ -951 h 131"/>
                  <a:gd name="T36" fmla="+- 0 2356 1343"/>
                  <a:gd name="T37" fmla="*/ T36 w 2168"/>
                  <a:gd name="T38" fmla="+- 0 -959 -1078"/>
                  <a:gd name="T39" fmla="*/ -959 h 131"/>
                  <a:gd name="T40" fmla="+- 0 2352 1343"/>
                  <a:gd name="T41" fmla="*/ T40 w 2168"/>
                  <a:gd name="T42" fmla="+- 0 -973 -1078"/>
                  <a:gd name="T43" fmla="*/ -973 h 131"/>
                  <a:gd name="T44" fmla="+- 0 2315 1343"/>
                  <a:gd name="T45" fmla="*/ T44 w 2168"/>
                  <a:gd name="T46" fmla="+- 0 -973 -1078"/>
                  <a:gd name="T47" fmla="*/ -973 h 131"/>
                  <a:gd name="T48" fmla="+- 0 2291 1343"/>
                  <a:gd name="T49" fmla="*/ T48 w 2168"/>
                  <a:gd name="T50" fmla="+- 0 -978 -1078"/>
                  <a:gd name="T51" fmla="*/ -978 h 131"/>
                  <a:gd name="T52" fmla="+- 0 2279 1343"/>
                  <a:gd name="T53" fmla="*/ T52 w 2168"/>
                  <a:gd name="T54" fmla="+- 0 -994 -1078"/>
                  <a:gd name="T55" fmla="*/ -994 h 131"/>
                  <a:gd name="T56" fmla="+- 0 2280 1343"/>
                  <a:gd name="T57" fmla="*/ T56 w 2168"/>
                  <a:gd name="T58" fmla="+- 0 -1025 -1078"/>
                  <a:gd name="T59" fmla="*/ -1025 h 131"/>
                  <a:gd name="T60" fmla="+- 0 2288 1343"/>
                  <a:gd name="T61" fmla="*/ T60 w 2168"/>
                  <a:gd name="T62" fmla="+- 0 -1043 -1078"/>
                  <a:gd name="T63" fmla="*/ -1043 h 131"/>
                  <a:gd name="T64" fmla="+- 0 2303 1343"/>
                  <a:gd name="T65" fmla="*/ T64 w 2168"/>
                  <a:gd name="T66" fmla="+- 0 -1052 -1078"/>
                  <a:gd name="T67" fmla="*/ -1052 h 131"/>
                  <a:gd name="T68" fmla="+- 0 2354 1343"/>
                  <a:gd name="T69" fmla="*/ T68 w 2168"/>
                  <a:gd name="T70" fmla="+- 0 -1052 -1078"/>
                  <a:gd name="T71" fmla="*/ -1052 h 131"/>
                  <a:gd name="T72" fmla="+- 0 2365 1343"/>
                  <a:gd name="T73" fmla="*/ T72 w 2168"/>
                  <a:gd name="T74" fmla="+- 0 -1060 -1078"/>
                  <a:gd name="T75" fmla="*/ -1060 h 131"/>
                  <a:gd name="T76" fmla="+- 0 2350 1343"/>
                  <a:gd name="T77" fmla="*/ T76 w 2168"/>
                  <a:gd name="T78" fmla="+- 0 -1072 -1078"/>
                  <a:gd name="T79" fmla="*/ -1072 h 131"/>
                  <a:gd name="T80" fmla="+- 0 2331 1343"/>
                  <a:gd name="T81" fmla="*/ T80 w 2168"/>
                  <a:gd name="T82" fmla="+- 0 -1078 -1078"/>
                  <a:gd name="T8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68" h="131">
                    <a:moveTo>
                      <a:pt x="988" y="0"/>
                    </a:moveTo>
                    <a:lnTo>
                      <a:pt x="920" y="19"/>
                    </a:lnTo>
                    <a:lnTo>
                      <a:pt x="905" y="57"/>
                    </a:lnTo>
                    <a:lnTo>
                      <a:pt x="907" y="84"/>
                    </a:lnTo>
                    <a:lnTo>
                      <a:pt x="915" y="105"/>
                    </a:lnTo>
                    <a:lnTo>
                      <a:pt x="927" y="119"/>
                    </a:lnTo>
                    <a:lnTo>
                      <a:pt x="946" y="128"/>
                    </a:lnTo>
                    <a:lnTo>
                      <a:pt x="970" y="130"/>
                    </a:lnTo>
                    <a:lnTo>
                      <a:pt x="996" y="127"/>
                    </a:lnTo>
                    <a:lnTo>
                      <a:pt x="1013" y="119"/>
                    </a:lnTo>
                    <a:lnTo>
                      <a:pt x="1009" y="105"/>
                    </a:lnTo>
                    <a:lnTo>
                      <a:pt x="972" y="105"/>
                    </a:lnTo>
                    <a:lnTo>
                      <a:pt x="948" y="100"/>
                    </a:lnTo>
                    <a:lnTo>
                      <a:pt x="936" y="84"/>
                    </a:lnTo>
                    <a:lnTo>
                      <a:pt x="937" y="53"/>
                    </a:lnTo>
                    <a:lnTo>
                      <a:pt x="945" y="35"/>
                    </a:lnTo>
                    <a:lnTo>
                      <a:pt x="960" y="26"/>
                    </a:lnTo>
                    <a:lnTo>
                      <a:pt x="1011" y="26"/>
                    </a:lnTo>
                    <a:lnTo>
                      <a:pt x="1022" y="18"/>
                    </a:lnTo>
                    <a:lnTo>
                      <a:pt x="1007" y="6"/>
                    </a:lnTo>
                    <a:lnTo>
                      <a:pt x="988"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2" name="Freeform 51"/>
              <p:cNvSpPr>
                <a:spLocks/>
              </p:cNvSpPr>
              <p:nvPr userDrawn="1"/>
            </p:nvSpPr>
            <p:spPr bwMode="auto">
              <a:xfrm>
                <a:off x="1343" y="-1078"/>
                <a:ext cx="2168" cy="131"/>
              </a:xfrm>
              <a:custGeom>
                <a:avLst/>
                <a:gdLst>
                  <a:gd name="T0" fmla="+- 0 2347 1343"/>
                  <a:gd name="T1" fmla="*/ T0 w 2168"/>
                  <a:gd name="T2" fmla="+- 0 -986 -1078"/>
                  <a:gd name="T3" fmla="*/ -986 h 131"/>
                  <a:gd name="T4" fmla="+- 0 2339 1343"/>
                  <a:gd name="T5" fmla="*/ T4 w 2168"/>
                  <a:gd name="T6" fmla="+- 0 -978 -1078"/>
                  <a:gd name="T7" fmla="*/ -978 h 131"/>
                  <a:gd name="T8" fmla="+- 0 2332 1343"/>
                  <a:gd name="T9" fmla="*/ T8 w 2168"/>
                  <a:gd name="T10" fmla="+- 0 -973 -1078"/>
                  <a:gd name="T11" fmla="*/ -973 h 131"/>
                  <a:gd name="T12" fmla="+- 0 2352 1343"/>
                  <a:gd name="T13" fmla="*/ T12 w 2168"/>
                  <a:gd name="T14" fmla="+- 0 -973 -1078"/>
                  <a:gd name="T15" fmla="*/ -973 h 131"/>
                  <a:gd name="T16" fmla="+- 0 2347 1343"/>
                  <a:gd name="T17" fmla="*/ T16 w 2168"/>
                  <a:gd name="T18" fmla="+- 0 -986 -1078"/>
                  <a:gd name="T19" fmla="*/ -986 h 131"/>
                </a:gdLst>
                <a:ahLst/>
                <a:cxnLst>
                  <a:cxn ang="0">
                    <a:pos x="T1" y="T3"/>
                  </a:cxn>
                  <a:cxn ang="0">
                    <a:pos x="T5" y="T7"/>
                  </a:cxn>
                  <a:cxn ang="0">
                    <a:pos x="T9" y="T11"/>
                  </a:cxn>
                  <a:cxn ang="0">
                    <a:pos x="T13" y="T15"/>
                  </a:cxn>
                  <a:cxn ang="0">
                    <a:pos x="T17" y="T19"/>
                  </a:cxn>
                </a:cxnLst>
                <a:rect l="0" t="0" r="r" b="b"/>
                <a:pathLst>
                  <a:path w="2168" h="131">
                    <a:moveTo>
                      <a:pt x="1004" y="92"/>
                    </a:moveTo>
                    <a:lnTo>
                      <a:pt x="996" y="100"/>
                    </a:lnTo>
                    <a:lnTo>
                      <a:pt x="989" y="105"/>
                    </a:lnTo>
                    <a:lnTo>
                      <a:pt x="1009" y="105"/>
                    </a:lnTo>
                    <a:lnTo>
                      <a:pt x="1004" y="92"/>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3" name="Freeform 52"/>
              <p:cNvSpPr>
                <a:spLocks/>
              </p:cNvSpPr>
              <p:nvPr userDrawn="1"/>
            </p:nvSpPr>
            <p:spPr bwMode="auto">
              <a:xfrm>
                <a:off x="1343" y="-1078"/>
                <a:ext cx="2168" cy="131"/>
              </a:xfrm>
              <a:custGeom>
                <a:avLst/>
                <a:gdLst>
                  <a:gd name="T0" fmla="+- 0 2354 1343"/>
                  <a:gd name="T1" fmla="*/ T0 w 2168"/>
                  <a:gd name="T2" fmla="+- 0 -1052 -1078"/>
                  <a:gd name="T3" fmla="*/ -1052 h 131"/>
                  <a:gd name="T4" fmla="+- 0 2303 1343"/>
                  <a:gd name="T5" fmla="*/ T4 w 2168"/>
                  <a:gd name="T6" fmla="+- 0 -1052 -1078"/>
                  <a:gd name="T7" fmla="*/ -1052 h 131"/>
                  <a:gd name="T8" fmla="+- 0 2329 1343"/>
                  <a:gd name="T9" fmla="*/ T8 w 2168"/>
                  <a:gd name="T10" fmla="+- 0 -1050 -1078"/>
                  <a:gd name="T11" fmla="*/ -1050 h 131"/>
                  <a:gd name="T12" fmla="+- 0 2343 1343"/>
                  <a:gd name="T13" fmla="*/ T12 w 2168"/>
                  <a:gd name="T14" fmla="+- 0 -1044 -1078"/>
                  <a:gd name="T15" fmla="*/ -1044 h 131"/>
                  <a:gd name="T16" fmla="+- 0 2354 1343"/>
                  <a:gd name="T17" fmla="*/ T16 w 2168"/>
                  <a:gd name="T18" fmla="+- 0 -1052 -1078"/>
                  <a:gd name="T19" fmla="*/ -1052 h 131"/>
                </a:gdLst>
                <a:ahLst/>
                <a:cxnLst>
                  <a:cxn ang="0">
                    <a:pos x="T1" y="T3"/>
                  </a:cxn>
                  <a:cxn ang="0">
                    <a:pos x="T5" y="T7"/>
                  </a:cxn>
                  <a:cxn ang="0">
                    <a:pos x="T9" y="T11"/>
                  </a:cxn>
                  <a:cxn ang="0">
                    <a:pos x="T13" y="T15"/>
                  </a:cxn>
                  <a:cxn ang="0">
                    <a:pos x="T17" y="T19"/>
                  </a:cxn>
                </a:cxnLst>
                <a:rect l="0" t="0" r="r" b="b"/>
                <a:pathLst>
                  <a:path w="2168" h="131">
                    <a:moveTo>
                      <a:pt x="1011" y="26"/>
                    </a:moveTo>
                    <a:lnTo>
                      <a:pt x="960" y="26"/>
                    </a:lnTo>
                    <a:lnTo>
                      <a:pt x="986" y="28"/>
                    </a:lnTo>
                    <a:lnTo>
                      <a:pt x="1000" y="34"/>
                    </a:lnTo>
                    <a:lnTo>
                      <a:pt x="1011" y="2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4" name="Freeform 53"/>
              <p:cNvSpPr>
                <a:spLocks/>
              </p:cNvSpPr>
              <p:nvPr userDrawn="1"/>
            </p:nvSpPr>
            <p:spPr bwMode="auto">
              <a:xfrm>
                <a:off x="1343" y="-1078"/>
                <a:ext cx="2168" cy="131"/>
              </a:xfrm>
              <a:custGeom>
                <a:avLst/>
                <a:gdLst>
                  <a:gd name="T0" fmla="+- 0 2458 1343"/>
                  <a:gd name="T1" fmla="*/ T0 w 2168"/>
                  <a:gd name="T2" fmla="+- 0 -1078 -1078"/>
                  <a:gd name="T3" fmla="*/ -1078 h 131"/>
                  <a:gd name="T4" fmla="+- 0 2393 1343"/>
                  <a:gd name="T5" fmla="*/ T4 w 2168"/>
                  <a:gd name="T6" fmla="+- 0 -1058 -1078"/>
                  <a:gd name="T7" fmla="*/ -1058 h 131"/>
                  <a:gd name="T8" fmla="+- 0 2380 1343"/>
                  <a:gd name="T9" fmla="*/ T8 w 2168"/>
                  <a:gd name="T10" fmla="+- 0 -1016 -1078"/>
                  <a:gd name="T11" fmla="*/ -1016 h 131"/>
                  <a:gd name="T12" fmla="+- 0 2383 1343"/>
                  <a:gd name="T13" fmla="*/ T12 w 2168"/>
                  <a:gd name="T14" fmla="+- 0 -989 -1078"/>
                  <a:gd name="T15" fmla="*/ -989 h 131"/>
                  <a:gd name="T16" fmla="+- 0 2393 1343"/>
                  <a:gd name="T17" fmla="*/ T16 w 2168"/>
                  <a:gd name="T18" fmla="+- 0 -969 -1078"/>
                  <a:gd name="T19" fmla="*/ -969 h 131"/>
                  <a:gd name="T20" fmla="+- 0 2408 1343"/>
                  <a:gd name="T21" fmla="*/ T20 w 2168"/>
                  <a:gd name="T22" fmla="+- 0 -956 -1078"/>
                  <a:gd name="T23" fmla="*/ -956 h 131"/>
                  <a:gd name="T24" fmla="+- 0 2427 1343"/>
                  <a:gd name="T25" fmla="*/ T24 w 2168"/>
                  <a:gd name="T26" fmla="+- 0 -949 -1078"/>
                  <a:gd name="T27" fmla="*/ -949 h 131"/>
                  <a:gd name="T28" fmla="+- 0 2447 1343"/>
                  <a:gd name="T29" fmla="*/ T28 w 2168"/>
                  <a:gd name="T30" fmla="+- 0 -947 -1078"/>
                  <a:gd name="T31" fmla="*/ -947 h 131"/>
                  <a:gd name="T32" fmla="+- 0 2471 1343"/>
                  <a:gd name="T33" fmla="*/ T32 w 2168"/>
                  <a:gd name="T34" fmla="+- 0 -950 -1078"/>
                  <a:gd name="T35" fmla="*/ -950 h 131"/>
                  <a:gd name="T36" fmla="+- 0 2490 1343"/>
                  <a:gd name="T37" fmla="*/ T36 w 2168"/>
                  <a:gd name="T38" fmla="+- 0 -958 -1078"/>
                  <a:gd name="T39" fmla="*/ -958 h 131"/>
                  <a:gd name="T40" fmla="+- 0 2504 1343"/>
                  <a:gd name="T41" fmla="*/ T40 w 2168"/>
                  <a:gd name="T42" fmla="+- 0 -972 -1078"/>
                  <a:gd name="T43" fmla="*/ -972 h 131"/>
                  <a:gd name="T44" fmla="+- 0 2447 1343"/>
                  <a:gd name="T45" fmla="*/ T44 w 2168"/>
                  <a:gd name="T46" fmla="+- 0 -972 -1078"/>
                  <a:gd name="T47" fmla="*/ -972 h 131"/>
                  <a:gd name="T48" fmla="+- 0 2423 1343"/>
                  <a:gd name="T49" fmla="*/ T48 w 2168"/>
                  <a:gd name="T50" fmla="+- 0 -978 -1078"/>
                  <a:gd name="T51" fmla="*/ -978 h 131"/>
                  <a:gd name="T52" fmla="+- 0 2411 1343"/>
                  <a:gd name="T53" fmla="*/ T52 w 2168"/>
                  <a:gd name="T54" fmla="+- 0 -993 -1078"/>
                  <a:gd name="T55" fmla="*/ -993 h 131"/>
                  <a:gd name="T56" fmla="+- 0 2411 1343"/>
                  <a:gd name="T57" fmla="*/ T56 w 2168"/>
                  <a:gd name="T58" fmla="+- 0 -994 -1078"/>
                  <a:gd name="T59" fmla="*/ -994 h 131"/>
                  <a:gd name="T60" fmla="+- 0 2411 1343"/>
                  <a:gd name="T61" fmla="*/ T60 w 2168"/>
                  <a:gd name="T62" fmla="+- 0 -1024 -1078"/>
                  <a:gd name="T63" fmla="*/ -1024 h 131"/>
                  <a:gd name="T64" fmla="+- 0 2419 1343"/>
                  <a:gd name="T65" fmla="*/ T64 w 2168"/>
                  <a:gd name="T66" fmla="+- 0 -1043 -1078"/>
                  <a:gd name="T67" fmla="*/ -1043 h 131"/>
                  <a:gd name="T68" fmla="+- 0 2433 1343"/>
                  <a:gd name="T69" fmla="*/ T68 w 2168"/>
                  <a:gd name="T70" fmla="+- 0 -1052 -1078"/>
                  <a:gd name="T71" fmla="*/ -1052 h 131"/>
                  <a:gd name="T72" fmla="+- 0 2502 1343"/>
                  <a:gd name="T73" fmla="*/ T72 w 2168"/>
                  <a:gd name="T74" fmla="+- 0 -1052 -1078"/>
                  <a:gd name="T75" fmla="*/ -1052 h 131"/>
                  <a:gd name="T76" fmla="+- 0 2492 1343"/>
                  <a:gd name="T77" fmla="*/ T76 w 2168"/>
                  <a:gd name="T78" fmla="+- 0 -1065 -1078"/>
                  <a:gd name="T79" fmla="*/ -1065 h 131"/>
                  <a:gd name="T80" fmla="+- 0 2477 1343"/>
                  <a:gd name="T81" fmla="*/ T80 w 2168"/>
                  <a:gd name="T82" fmla="+- 0 -1074 -1078"/>
                  <a:gd name="T83" fmla="*/ -1074 h 131"/>
                  <a:gd name="T84" fmla="+- 0 2458 1343"/>
                  <a:gd name="T85" fmla="*/ T84 w 2168"/>
                  <a:gd name="T86" fmla="+- 0 -1078 -1078"/>
                  <a:gd name="T87"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1115" y="0"/>
                    </a:moveTo>
                    <a:lnTo>
                      <a:pt x="1050" y="20"/>
                    </a:lnTo>
                    <a:lnTo>
                      <a:pt x="1037" y="62"/>
                    </a:lnTo>
                    <a:lnTo>
                      <a:pt x="1040" y="89"/>
                    </a:lnTo>
                    <a:lnTo>
                      <a:pt x="1050" y="109"/>
                    </a:lnTo>
                    <a:lnTo>
                      <a:pt x="1065" y="122"/>
                    </a:lnTo>
                    <a:lnTo>
                      <a:pt x="1084" y="129"/>
                    </a:lnTo>
                    <a:lnTo>
                      <a:pt x="1104" y="131"/>
                    </a:lnTo>
                    <a:lnTo>
                      <a:pt x="1128" y="128"/>
                    </a:lnTo>
                    <a:lnTo>
                      <a:pt x="1147" y="120"/>
                    </a:lnTo>
                    <a:lnTo>
                      <a:pt x="1161" y="106"/>
                    </a:lnTo>
                    <a:lnTo>
                      <a:pt x="1104" y="106"/>
                    </a:lnTo>
                    <a:lnTo>
                      <a:pt x="1080" y="100"/>
                    </a:lnTo>
                    <a:lnTo>
                      <a:pt x="1068" y="85"/>
                    </a:lnTo>
                    <a:lnTo>
                      <a:pt x="1068" y="84"/>
                    </a:lnTo>
                    <a:lnTo>
                      <a:pt x="1068" y="54"/>
                    </a:lnTo>
                    <a:lnTo>
                      <a:pt x="1076" y="35"/>
                    </a:lnTo>
                    <a:lnTo>
                      <a:pt x="1090" y="26"/>
                    </a:lnTo>
                    <a:lnTo>
                      <a:pt x="1159" y="26"/>
                    </a:lnTo>
                    <a:lnTo>
                      <a:pt x="1149" y="13"/>
                    </a:lnTo>
                    <a:lnTo>
                      <a:pt x="1134" y="4"/>
                    </a:lnTo>
                    <a:lnTo>
                      <a:pt x="1115"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5" name="Freeform 54"/>
              <p:cNvSpPr>
                <a:spLocks/>
              </p:cNvSpPr>
              <p:nvPr userDrawn="1"/>
            </p:nvSpPr>
            <p:spPr bwMode="auto">
              <a:xfrm>
                <a:off x="1343" y="-1078"/>
                <a:ext cx="2168" cy="131"/>
              </a:xfrm>
              <a:custGeom>
                <a:avLst/>
                <a:gdLst>
                  <a:gd name="T0" fmla="+- 0 2502 1343"/>
                  <a:gd name="T1" fmla="*/ T0 w 2168"/>
                  <a:gd name="T2" fmla="+- 0 -1052 -1078"/>
                  <a:gd name="T3" fmla="*/ -1052 h 131"/>
                  <a:gd name="T4" fmla="+- 0 2433 1343"/>
                  <a:gd name="T5" fmla="*/ T4 w 2168"/>
                  <a:gd name="T6" fmla="+- 0 -1052 -1078"/>
                  <a:gd name="T7" fmla="*/ -1052 h 131"/>
                  <a:gd name="T8" fmla="+- 0 2463 1343"/>
                  <a:gd name="T9" fmla="*/ T8 w 2168"/>
                  <a:gd name="T10" fmla="+- 0 -1049 -1078"/>
                  <a:gd name="T11" fmla="*/ -1049 h 131"/>
                  <a:gd name="T12" fmla="+- 0 2480 1343"/>
                  <a:gd name="T13" fmla="*/ T12 w 2168"/>
                  <a:gd name="T14" fmla="+- 0 -1038 -1078"/>
                  <a:gd name="T15" fmla="*/ -1038 h 131"/>
                  <a:gd name="T16" fmla="+- 0 2486 1343"/>
                  <a:gd name="T17" fmla="*/ T16 w 2168"/>
                  <a:gd name="T18" fmla="+- 0 -1020 -1078"/>
                  <a:gd name="T19" fmla="*/ -1020 h 131"/>
                  <a:gd name="T20" fmla="+- 0 2482 1343"/>
                  <a:gd name="T21" fmla="*/ T20 w 2168"/>
                  <a:gd name="T22" fmla="+- 0 -994 -1078"/>
                  <a:gd name="T23" fmla="*/ -994 h 131"/>
                  <a:gd name="T24" fmla="+- 0 2471 1343"/>
                  <a:gd name="T25" fmla="*/ T24 w 2168"/>
                  <a:gd name="T26" fmla="+- 0 -978 -1078"/>
                  <a:gd name="T27" fmla="*/ -978 h 131"/>
                  <a:gd name="T28" fmla="+- 0 2450 1343"/>
                  <a:gd name="T29" fmla="*/ T28 w 2168"/>
                  <a:gd name="T30" fmla="+- 0 -972 -1078"/>
                  <a:gd name="T31" fmla="*/ -972 h 131"/>
                  <a:gd name="T32" fmla="+- 0 2447 1343"/>
                  <a:gd name="T33" fmla="*/ T32 w 2168"/>
                  <a:gd name="T34" fmla="+- 0 -972 -1078"/>
                  <a:gd name="T35" fmla="*/ -972 h 131"/>
                  <a:gd name="T36" fmla="+- 0 2504 1343"/>
                  <a:gd name="T37" fmla="*/ T36 w 2168"/>
                  <a:gd name="T38" fmla="+- 0 -972 -1078"/>
                  <a:gd name="T39" fmla="*/ -972 h 131"/>
                  <a:gd name="T40" fmla="+- 0 2513 1343"/>
                  <a:gd name="T41" fmla="*/ T40 w 2168"/>
                  <a:gd name="T42" fmla="+- 0 -993 -1078"/>
                  <a:gd name="T43" fmla="*/ -993 h 131"/>
                  <a:gd name="T44" fmla="+- 0 2511 1343"/>
                  <a:gd name="T45" fmla="*/ T44 w 2168"/>
                  <a:gd name="T46" fmla="+- 0 -1026 -1078"/>
                  <a:gd name="T47" fmla="*/ -1026 h 131"/>
                  <a:gd name="T48" fmla="+- 0 2504 1343"/>
                  <a:gd name="T49" fmla="*/ T48 w 2168"/>
                  <a:gd name="T50" fmla="+- 0 -1049 -1078"/>
                  <a:gd name="T51" fmla="*/ -1049 h 131"/>
                  <a:gd name="T52" fmla="+- 0 2502 1343"/>
                  <a:gd name="T53" fmla="*/ T52 w 2168"/>
                  <a:gd name="T54" fmla="+- 0 -1052 -1078"/>
                  <a:gd name="T55" fmla="*/ -1052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1159" y="26"/>
                    </a:moveTo>
                    <a:lnTo>
                      <a:pt x="1090" y="26"/>
                    </a:lnTo>
                    <a:lnTo>
                      <a:pt x="1120" y="29"/>
                    </a:lnTo>
                    <a:lnTo>
                      <a:pt x="1137" y="40"/>
                    </a:lnTo>
                    <a:lnTo>
                      <a:pt x="1143" y="58"/>
                    </a:lnTo>
                    <a:lnTo>
                      <a:pt x="1139" y="84"/>
                    </a:lnTo>
                    <a:lnTo>
                      <a:pt x="1128" y="100"/>
                    </a:lnTo>
                    <a:lnTo>
                      <a:pt x="1107" y="106"/>
                    </a:lnTo>
                    <a:lnTo>
                      <a:pt x="1104" y="106"/>
                    </a:lnTo>
                    <a:lnTo>
                      <a:pt x="1161" y="106"/>
                    </a:lnTo>
                    <a:lnTo>
                      <a:pt x="1170" y="85"/>
                    </a:lnTo>
                    <a:lnTo>
                      <a:pt x="1168" y="52"/>
                    </a:lnTo>
                    <a:lnTo>
                      <a:pt x="1161" y="29"/>
                    </a:lnTo>
                    <a:lnTo>
                      <a:pt x="1159" y="2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6" name="Freeform 55"/>
              <p:cNvSpPr>
                <a:spLocks/>
              </p:cNvSpPr>
              <p:nvPr userDrawn="1"/>
            </p:nvSpPr>
            <p:spPr bwMode="auto">
              <a:xfrm>
                <a:off x="1343" y="-1078"/>
                <a:ext cx="2168" cy="131"/>
              </a:xfrm>
              <a:custGeom>
                <a:avLst/>
                <a:gdLst>
                  <a:gd name="T0" fmla="+- 0 2569 1343"/>
                  <a:gd name="T1" fmla="*/ T0 w 2168"/>
                  <a:gd name="T2" fmla="+- 0 -1077 -1078"/>
                  <a:gd name="T3" fmla="*/ -1077 h 131"/>
                  <a:gd name="T4" fmla="+- 0 2538 1343"/>
                  <a:gd name="T5" fmla="*/ T4 w 2168"/>
                  <a:gd name="T6" fmla="+- 0 -1077 -1078"/>
                  <a:gd name="T7" fmla="*/ -1077 h 131"/>
                  <a:gd name="T8" fmla="+- 0 2538 1343"/>
                  <a:gd name="T9" fmla="*/ T8 w 2168"/>
                  <a:gd name="T10" fmla="+- 0 -949 -1078"/>
                  <a:gd name="T11" fmla="*/ -949 h 131"/>
                  <a:gd name="T12" fmla="+- 0 2565 1343"/>
                  <a:gd name="T13" fmla="*/ T12 w 2168"/>
                  <a:gd name="T14" fmla="+- 0 -949 -1078"/>
                  <a:gd name="T15" fmla="*/ -949 h 131"/>
                  <a:gd name="T16" fmla="+- 0 2565 1343"/>
                  <a:gd name="T17" fmla="*/ T16 w 2168"/>
                  <a:gd name="T18" fmla="+- 0 -1035 -1078"/>
                  <a:gd name="T19" fmla="*/ -1035 h 131"/>
                  <a:gd name="T20" fmla="+- 0 2599 1343"/>
                  <a:gd name="T21" fmla="*/ T20 w 2168"/>
                  <a:gd name="T22" fmla="+- 0 -1035 -1078"/>
                  <a:gd name="T23" fmla="*/ -1035 h 131"/>
                  <a:gd name="T24" fmla="+- 0 2569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226" y="1"/>
                    </a:moveTo>
                    <a:lnTo>
                      <a:pt x="1195" y="1"/>
                    </a:lnTo>
                    <a:lnTo>
                      <a:pt x="1195" y="129"/>
                    </a:lnTo>
                    <a:lnTo>
                      <a:pt x="1222" y="129"/>
                    </a:lnTo>
                    <a:lnTo>
                      <a:pt x="1222" y="43"/>
                    </a:lnTo>
                    <a:lnTo>
                      <a:pt x="1256" y="43"/>
                    </a:lnTo>
                    <a:lnTo>
                      <a:pt x="1226"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7" name="Freeform 56"/>
              <p:cNvSpPr>
                <a:spLocks/>
              </p:cNvSpPr>
              <p:nvPr userDrawn="1"/>
            </p:nvSpPr>
            <p:spPr bwMode="auto">
              <a:xfrm>
                <a:off x="1343" y="-1078"/>
                <a:ext cx="2168" cy="131"/>
              </a:xfrm>
              <a:custGeom>
                <a:avLst/>
                <a:gdLst>
                  <a:gd name="T0" fmla="+- 0 2599 1343"/>
                  <a:gd name="T1" fmla="*/ T0 w 2168"/>
                  <a:gd name="T2" fmla="+- 0 -1035 -1078"/>
                  <a:gd name="T3" fmla="*/ -1035 h 131"/>
                  <a:gd name="T4" fmla="+- 0 2565 1343"/>
                  <a:gd name="T5" fmla="*/ T4 w 2168"/>
                  <a:gd name="T6" fmla="+- 0 -1035 -1078"/>
                  <a:gd name="T7" fmla="*/ -1035 h 131"/>
                  <a:gd name="T8" fmla="+- 0 2628 1343"/>
                  <a:gd name="T9" fmla="*/ T8 w 2168"/>
                  <a:gd name="T10" fmla="+- 0 -949 -1078"/>
                  <a:gd name="T11" fmla="*/ -949 h 131"/>
                  <a:gd name="T12" fmla="+- 0 2654 1343"/>
                  <a:gd name="T13" fmla="*/ T12 w 2168"/>
                  <a:gd name="T14" fmla="+- 0 -949 -1078"/>
                  <a:gd name="T15" fmla="*/ -949 h 131"/>
                  <a:gd name="T16" fmla="+- 0 2654 1343"/>
                  <a:gd name="T17" fmla="*/ T16 w 2168"/>
                  <a:gd name="T18" fmla="+- 0 -997 -1078"/>
                  <a:gd name="T19" fmla="*/ -997 h 131"/>
                  <a:gd name="T20" fmla="+- 0 2627 1343"/>
                  <a:gd name="T21" fmla="*/ T20 w 2168"/>
                  <a:gd name="T22" fmla="+- 0 -997 -1078"/>
                  <a:gd name="T23" fmla="*/ -997 h 131"/>
                  <a:gd name="T24" fmla="+- 0 2599 1343"/>
                  <a:gd name="T25" fmla="*/ T24 w 2168"/>
                  <a:gd name="T26" fmla="+- 0 -1035 -1078"/>
                  <a:gd name="T27" fmla="*/ -1035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256" y="43"/>
                    </a:moveTo>
                    <a:lnTo>
                      <a:pt x="1222" y="43"/>
                    </a:lnTo>
                    <a:lnTo>
                      <a:pt x="1285" y="129"/>
                    </a:lnTo>
                    <a:lnTo>
                      <a:pt x="1311" y="129"/>
                    </a:lnTo>
                    <a:lnTo>
                      <a:pt x="1311" y="81"/>
                    </a:lnTo>
                    <a:lnTo>
                      <a:pt x="1284" y="81"/>
                    </a:lnTo>
                    <a:lnTo>
                      <a:pt x="1256"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8" name="Freeform 57"/>
              <p:cNvSpPr>
                <a:spLocks/>
              </p:cNvSpPr>
              <p:nvPr userDrawn="1"/>
            </p:nvSpPr>
            <p:spPr bwMode="auto">
              <a:xfrm>
                <a:off x="1343" y="-1078"/>
                <a:ext cx="2168" cy="131"/>
              </a:xfrm>
              <a:custGeom>
                <a:avLst/>
                <a:gdLst>
                  <a:gd name="T0" fmla="+- 0 2654 1343"/>
                  <a:gd name="T1" fmla="*/ T0 w 2168"/>
                  <a:gd name="T2" fmla="+- 0 -1077 -1078"/>
                  <a:gd name="T3" fmla="*/ -1077 h 131"/>
                  <a:gd name="T4" fmla="+- 0 2627 1343"/>
                  <a:gd name="T5" fmla="*/ T4 w 2168"/>
                  <a:gd name="T6" fmla="+- 0 -1077 -1078"/>
                  <a:gd name="T7" fmla="*/ -1077 h 131"/>
                  <a:gd name="T8" fmla="+- 0 2627 1343"/>
                  <a:gd name="T9" fmla="*/ T8 w 2168"/>
                  <a:gd name="T10" fmla="+- 0 -997 -1078"/>
                  <a:gd name="T11" fmla="*/ -997 h 131"/>
                  <a:gd name="T12" fmla="+- 0 2654 1343"/>
                  <a:gd name="T13" fmla="*/ T12 w 2168"/>
                  <a:gd name="T14" fmla="+- 0 -997 -1078"/>
                  <a:gd name="T15" fmla="*/ -997 h 131"/>
                  <a:gd name="T16" fmla="+- 0 2654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311" y="1"/>
                    </a:moveTo>
                    <a:lnTo>
                      <a:pt x="1284" y="1"/>
                    </a:lnTo>
                    <a:lnTo>
                      <a:pt x="1284" y="81"/>
                    </a:lnTo>
                    <a:lnTo>
                      <a:pt x="1311" y="81"/>
                    </a:lnTo>
                    <a:lnTo>
                      <a:pt x="1311"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9" name="Freeform 58"/>
              <p:cNvSpPr>
                <a:spLocks/>
              </p:cNvSpPr>
              <p:nvPr userDrawn="1"/>
            </p:nvSpPr>
            <p:spPr bwMode="auto">
              <a:xfrm>
                <a:off x="1343" y="-1078"/>
                <a:ext cx="2168" cy="131"/>
              </a:xfrm>
              <a:custGeom>
                <a:avLst/>
                <a:gdLst>
                  <a:gd name="T0" fmla="+- 0 2697 1343"/>
                  <a:gd name="T1" fmla="*/ T0 w 2168"/>
                  <a:gd name="T2" fmla="+- 0 -980 -1078"/>
                  <a:gd name="T3" fmla="*/ -980 h 131"/>
                  <a:gd name="T4" fmla="+- 0 2676 1343"/>
                  <a:gd name="T5" fmla="*/ T4 w 2168"/>
                  <a:gd name="T6" fmla="+- 0 -964 -1078"/>
                  <a:gd name="T7" fmla="*/ -964 h 131"/>
                  <a:gd name="T8" fmla="+- 0 2692 1343"/>
                  <a:gd name="T9" fmla="*/ T8 w 2168"/>
                  <a:gd name="T10" fmla="+- 0 -956 -1078"/>
                  <a:gd name="T11" fmla="*/ -956 h 131"/>
                  <a:gd name="T12" fmla="+- 0 2711 1343"/>
                  <a:gd name="T13" fmla="*/ T12 w 2168"/>
                  <a:gd name="T14" fmla="+- 0 -950 -1078"/>
                  <a:gd name="T15" fmla="*/ -950 h 131"/>
                  <a:gd name="T16" fmla="+- 0 2733 1343"/>
                  <a:gd name="T17" fmla="*/ T16 w 2168"/>
                  <a:gd name="T18" fmla="+- 0 -948 -1078"/>
                  <a:gd name="T19" fmla="*/ -948 h 131"/>
                  <a:gd name="T20" fmla="+- 0 2737 1343"/>
                  <a:gd name="T21" fmla="*/ T20 w 2168"/>
                  <a:gd name="T22" fmla="+- 0 -948 -1078"/>
                  <a:gd name="T23" fmla="*/ -948 h 131"/>
                  <a:gd name="T24" fmla="+- 0 2767 1343"/>
                  <a:gd name="T25" fmla="*/ T24 w 2168"/>
                  <a:gd name="T26" fmla="+- 0 -951 -1078"/>
                  <a:gd name="T27" fmla="*/ -951 h 131"/>
                  <a:gd name="T28" fmla="+- 0 2785 1343"/>
                  <a:gd name="T29" fmla="*/ T28 w 2168"/>
                  <a:gd name="T30" fmla="+- 0 -961 -1078"/>
                  <a:gd name="T31" fmla="*/ -961 h 131"/>
                  <a:gd name="T32" fmla="+- 0 2789 1343"/>
                  <a:gd name="T33" fmla="*/ T32 w 2168"/>
                  <a:gd name="T34" fmla="+- 0 -971 -1078"/>
                  <a:gd name="T35" fmla="*/ -971 h 131"/>
                  <a:gd name="T36" fmla="+- 0 2736 1343"/>
                  <a:gd name="T37" fmla="*/ T36 w 2168"/>
                  <a:gd name="T38" fmla="+- 0 -971 -1078"/>
                  <a:gd name="T39" fmla="*/ -971 h 131"/>
                  <a:gd name="T40" fmla="+- 0 2716 1343"/>
                  <a:gd name="T41" fmla="*/ T40 w 2168"/>
                  <a:gd name="T42" fmla="+- 0 -973 -1078"/>
                  <a:gd name="T43" fmla="*/ -973 h 131"/>
                  <a:gd name="T44" fmla="+- 0 2697 1343"/>
                  <a:gd name="T45" fmla="*/ T44 w 2168"/>
                  <a:gd name="T46" fmla="+- 0 -980 -1078"/>
                  <a:gd name="T47" fmla="*/ -980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168" h="131">
                    <a:moveTo>
                      <a:pt x="1354" y="98"/>
                    </a:moveTo>
                    <a:lnTo>
                      <a:pt x="1333" y="114"/>
                    </a:lnTo>
                    <a:lnTo>
                      <a:pt x="1349" y="122"/>
                    </a:lnTo>
                    <a:lnTo>
                      <a:pt x="1368" y="128"/>
                    </a:lnTo>
                    <a:lnTo>
                      <a:pt x="1390" y="130"/>
                    </a:lnTo>
                    <a:lnTo>
                      <a:pt x="1394" y="130"/>
                    </a:lnTo>
                    <a:lnTo>
                      <a:pt x="1424" y="127"/>
                    </a:lnTo>
                    <a:lnTo>
                      <a:pt x="1442" y="117"/>
                    </a:lnTo>
                    <a:lnTo>
                      <a:pt x="1446" y="107"/>
                    </a:lnTo>
                    <a:lnTo>
                      <a:pt x="1393" y="107"/>
                    </a:lnTo>
                    <a:lnTo>
                      <a:pt x="1373" y="105"/>
                    </a:lnTo>
                    <a:lnTo>
                      <a:pt x="1354" y="9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0" name="Freeform 59"/>
              <p:cNvSpPr>
                <a:spLocks/>
              </p:cNvSpPr>
              <p:nvPr userDrawn="1"/>
            </p:nvSpPr>
            <p:spPr bwMode="auto">
              <a:xfrm>
                <a:off x="1343" y="-1078"/>
                <a:ext cx="2168" cy="131"/>
              </a:xfrm>
              <a:custGeom>
                <a:avLst/>
                <a:gdLst>
                  <a:gd name="T0" fmla="+- 0 2754 1343"/>
                  <a:gd name="T1" fmla="*/ T0 w 2168"/>
                  <a:gd name="T2" fmla="+- 0 -1078 -1078"/>
                  <a:gd name="T3" fmla="*/ -1078 h 131"/>
                  <a:gd name="T4" fmla="+- 0 2721 1343"/>
                  <a:gd name="T5" fmla="*/ T4 w 2168"/>
                  <a:gd name="T6" fmla="+- 0 -1076 -1078"/>
                  <a:gd name="T7" fmla="*/ -1076 h 131"/>
                  <a:gd name="T8" fmla="+- 0 2699 1343"/>
                  <a:gd name="T9" fmla="*/ T8 w 2168"/>
                  <a:gd name="T10" fmla="+- 0 -1070 -1078"/>
                  <a:gd name="T11" fmla="*/ -1070 h 131"/>
                  <a:gd name="T12" fmla="+- 0 2687 1343"/>
                  <a:gd name="T13" fmla="*/ T12 w 2168"/>
                  <a:gd name="T14" fmla="+- 0 -1059 -1078"/>
                  <a:gd name="T15" fmla="*/ -1059 h 131"/>
                  <a:gd name="T16" fmla="+- 0 2684 1343"/>
                  <a:gd name="T17" fmla="*/ T16 w 2168"/>
                  <a:gd name="T18" fmla="+- 0 -1041 -1078"/>
                  <a:gd name="T19" fmla="*/ -1041 h 131"/>
                  <a:gd name="T20" fmla="+- 0 2688 1343"/>
                  <a:gd name="T21" fmla="*/ T20 w 2168"/>
                  <a:gd name="T22" fmla="+- 0 -1021 -1078"/>
                  <a:gd name="T23" fmla="*/ -1021 h 131"/>
                  <a:gd name="T24" fmla="+- 0 2703 1343"/>
                  <a:gd name="T25" fmla="*/ T24 w 2168"/>
                  <a:gd name="T26" fmla="+- 0 -1009 -1078"/>
                  <a:gd name="T27" fmla="*/ -1009 h 131"/>
                  <a:gd name="T28" fmla="+- 0 2728 1343"/>
                  <a:gd name="T29" fmla="*/ T28 w 2168"/>
                  <a:gd name="T30" fmla="+- 0 -1003 -1078"/>
                  <a:gd name="T31" fmla="*/ -1003 h 131"/>
                  <a:gd name="T32" fmla="+- 0 2756 1343"/>
                  <a:gd name="T33" fmla="*/ T32 w 2168"/>
                  <a:gd name="T34" fmla="+- 0 -997 -1078"/>
                  <a:gd name="T35" fmla="*/ -997 h 131"/>
                  <a:gd name="T36" fmla="+- 0 2765 1343"/>
                  <a:gd name="T37" fmla="*/ T36 w 2168"/>
                  <a:gd name="T38" fmla="+- 0 -987 -1078"/>
                  <a:gd name="T39" fmla="*/ -987 h 131"/>
                  <a:gd name="T40" fmla="+- 0 2765 1343"/>
                  <a:gd name="T41" fmla="*/ T40 w 2168"/>
                  <a:gd name="T42" fmla="+- 0 -976 -1078"/>
                  <a:gd name="T43" fmla="*/ -976 h 131"/>
                  <a:gd name="T44" fmla="+- 0 2761 1343"/>
                  <a:gd name="T45" fmla="*/ T44 w 2168"/>
                  <a:gd name="T46" fmla="+- 0 -971 -1078"/>
                  <a:gd name="T47" fmla="*/ -971 h 131"/>
                  <a:gd name="T48" fmla="+- 0 2789 1343"/>
                  <a:gd name="T49" fmla="*/ T48 w 2168"/>
                  <a:gd name="T50" fmla="+- 0 -971 -1078"/>
                  <a:gd name="T51" fmla="*/ -971 h 131"/>
                  <a:gd name="T52" fmla="+- 0 2755 1343"/>
                  <a:gd name="T53" fmla="*/ T52 w 2168"/>
                  <a:gd name="T54" fmla="+- 0 -1024 -1078"/>
                  <a:gd name="T55" fmla="*/ -1024 h 131"/>
                  <a:gd name="T56" fmla="+- 0 2724 1343"/>
                  <a:gd name="T57" fmla="*/ T56 w 2168"/>
                  <a:gd name="T58" fmla="+- 0 -1029 -1078"/>
                  <a:gd name="T59" fmla="*/ -1029 h 131"/>
                  <a:gd name="T60" fmla="+- 0 2712 1343"/>
                  <a:gd name="T61" fmla="*/ T60 w 2168"/>
                  <a:gd name="T62" fmla="+- 0 -1037 -1078"/>
                  <a:gd name="T63" fmla="*/ -1037 h 131"/>
                  <a:gd name="T64" fmla="+- 0 2712 1343"/>
                  <a:gd name="T65" fmla="*/ T64 w 2168"/>
                  <a:gd name="T66" fmla="+- 0 -1050 -1078"/>
                  <a:gd name="T67" fmla="*/ -1050 h 131"/>
                  <a:gd name="T68" fmla="+- 0 2716 1343"/>
                  <a:gd name="T69" fmla="*/ T68 w 2168"/>
                  <a:gd name="T70" fmla="+- 0 -1054 -1078"/>
                  <a:gd name="T71" fmla="*/ -1054 h 131"/>
                  <a:gd name="T72" fmla="+- 0 2780 1343"/>
                  <a:gd name="T73" fmla="*/ T72 w 2168"/>
                  <a:gd name="T74" fmla="+- 0 -1054 -1078"/>
                  <a:gd name="T75" fmla="*/ -1054 h 131"/>
                  <a:gd name="T76" fmla="+- 0 2788 1343"/>
                  <a:gd name="T77" fmla="*/ T76 w 2168"/>
                  <a:gd name="T78" fmla="+- 0 -1066 -1078"/>
                  <a:gd name="T79" fmla="*/ -1066 h 131"/>
                  <a:gd name="T80" fmla="+- 0 2774 1343"/>
                  <a:gd name="T81" fmla="*/ T80 w 2168"/>
                  <a:gd name="T82" fmla="+- 0 -1073 -1078"/>
                  <a:gd name="T83" fmla="*/ -1073 h 131"/>
                  <a:gd name="T84" fmla="+- 0 2754 1343"/>
                  <a:gd name="T85" fmla="*/ T84 w 2168"/>
                  <a:gd name="T86" fmla="+- 0 -1078 -1078"/>
                  <a:gd name="T87"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1411" y="0"/>
                    </a:moveTo>
                    <a:lnTo>
                      <a:pt x="1378" y="2"/>
                    </a:lnTo>
                    <a:lnTo>
                      <a:pt x="1356" y="8"/>
                    </a:lnTo>
                    <a:lnTo>
                      <a:pt x="1344" y="19"/>
                    </a:lnTo>
                    <a:lnTo>
                      <a:pt x="1341" y="37"/>
                    </a:lnTo>
                    <a:lnTo>
                      <a:pt x="1345" y="57"/>
                    </a:lnTo>
                    <a:lnTo>
                      <a:pt x="1360" y="69"/>
                    </a:lnTo>
                    <a:lnTo>
                      <a:pt x="1385" y="75"/>
                    </a:lnTo>
                    <a:lnTo>
                      <a:pt x="1413" y="81"/>
                    </a:lnTo>
                    <a:lnTo>
                      <a:pt x="1422" y="91"/>
                    </a:lnTo>
                    <a:lnTo>
                      <a:pt x="1422" y="102"/>
                    </a:lnTo>
                    <a:lnTo>
                      <a:pt x="1418" y="107"/>
                    </a:lnTo>
                    <a:lnTo>
                      <a:pt x="1446" y="107"/>
                    </a:lnTo>
                    <a:lnTo>
                      <a:pt x="1412" y="54"/>
                    </a:lnTo>
                    <a:lnTo>
                      <a:pt x="1381" y="49"/>
                    </a:lnTo>
                    <a:lnTo>
                      <a:pt x="1369" y="41"/>
                    </a:lnTo>
                    <a:lnTo>
                      <a:pt x="1369" y="28"/>
                    </a:lnTo>
                    <a:lnTo>
                      <a:pt x="1373" y="24"/>
                    </a:lnTo>
                    <a:lnTo>
                      <a:pt x="1437" y="24"/>
                    </a:lnTo>
                    <a:lnTo>
                      <a:pt x="1445" y="12"/>
                    </a:lnTo>
                    <a:lnTo>
                      <a:pt x="1431" y="5"/>
                    </a:lnTo>
                    <a:lnTo>
                      <a:pt x="141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1" name="Freeform 60"/>
              <p:cNvSpPr>
                <a:spLocks/>
              </p:cNvSpPr>
              <p:nvPr userDrawn="1"/>
            </p:nvSpPr>
            <p:spPr bwMode="auto">
              <a:xfrm>
                <a:off x="1343" y="-1078"/>
                <a:ext cx="2168" cy="131"/>
              </a:xfrm>
              <a:custGeom>
                <a:avLst/>
                <a:gdLst>
                  <a:gd name="T0" fmla="+- 0 2780 1343"/>
                  <a:gd name="T1" fmla="*/ T0 w 2168"/>
                  <a:gd name="T2" fmla="+- 0 -1054 -1078"/>
                  <a:gd name="T3" fmla="*/ -1054 h 131"/>
                  <a:gd name="T4" fmla="+- 0 2750 1343"/>
                  <a:gd name="T5" fmla="*/ T4 w 2168"/>
                  <a:gd name="T6" fmla="+- 0 -1054 -1078"/>
                  <a:gd name="T7" fmla="*/ -1054 h 131"/>
                  <a:gd name="T8" fmla="+- 0 2765 1343"/>
                  <a:gd name="T9" fmla="*/ T8 w 2168"/>
                  <a:gd name="T10" fmla="+- 0 -1050 -1078"/>
                  <a:gd name="T11" fmla="*/ -1050 h 131"/>
                  <a:gd name="T12" fmla="+- 0 2773 1343"/>
                  <a:gd name="T13" fmla="*/ T12 w 2168"/>
                  <a:gd name="T14" fmla="+- 0 -1044 -1078"/>
                  <a:gd name="T15" fmla="*/ -1044 h 131"/>
                  <a:gd name="T16" fmla="+- 0 2780 1343"/>
                  <a:gd name="T17" fmla="*/ T16 w 2168"/>
                  <a:gd name="T18" fmla="+- 0 -1054 -1078"/>
                  <a:gd name="T19" fmla="*/ -1054 h 131"/>
                </a:gdLst>
                <a:ahLst/>
                <a:cxnLst>
                  <a:cxn ang="0">
                    <a:pos x="T1" y="T3"/>
                  </a:cxn>
                  <a:cxn ang="0">
                    <a:pos x="T5" y="T7"/>
                  </a:cxn>
                  <a:cxn ang="0">
                    <a:pos x="T9" y="T11"/>
                  </a:cxn>
                  <a:cxn ang="0">
                    <a:pos x="T13" y="T15"/>
                  </a:cxn>
                  <a:cxn ang="0">
                    <a:pos x="T17" y="T19"/>
                  </a:cxn>
                </a:cxnLst>
                <a:rect l="0" t="0" r="r" b="b"/>
                <a:pathLst>
                  <a:path w="2168" h="131">
                    <a:moveTo>
                      <a:pt x="1437" y="24"/>
                    </a:moveTo>
                    <a:lnTo>
                      <a:pt x="1407" y="24"/>
                    </a:lnTo>
                    <a:lnTo>
                      <a:pt x="1422" y="28"/>
                    </a:lnTo>
                    <a:lnTo>
                      <a:pt x="1430" y="34"/>
                    </a:lnTo>
                    <a:lnTo>
                      <a:pt x="1437" y="2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2" name="Freeform 61"/>
              <p:cNvSpPr>
                <a:spLocks/>
              </p:cNvSpPr>
              <p:nvPr userDrawn="1"/>
            </p:nvSpPr>
            <p:spPr bwMode="auto">
              <a:xfrm>
                <a:off x="1343" y="-1078"/>
                <a:ext cx="2168" cy="131"/>
              </a:xfrm>
              <a:custGeom>
                <a:avLst/>
                <a:gdLst>
                  <a:gd name="T0" fmla="+- 0 2843 1343"/>
                  <a:gd name="T1" fmla="*/ T0 w 2168"/>
                  <a:gd name="T2" fmla="+- 0 -1077 -1078"/>
                  <a:gd name="T3" fmla="*/ -1077 h 131"/>
                  <a:gd name="T4" fmla="+- 0 2815 1343"/>
                  <a:gd name="T5" fmla="*/ T4 w 2168"/>
                  <a:gd name="T6" fmla="+- 0 -1077 -1078"/>
                  <a:gd name="T7" fmla="*/ -1077 h 131"/>
                  <a:gd name="T8" fmla="+- 0 2815 1343"/>
                  <a:gd name="T9" fmla="*/ T8 w 2168"/>
                  <a:gd name="T10" fmla="+- 0 -998 -1078"/>
                  <a:gd name="T11" fmla="*/ -998 h 131"/>
                  <a:gd name="T12" fmla="+- 0 2817 1343"/>
                  <a:gd name="T13" fmla="*/ T12 w 2168"/>
                  <a:gd name="T14" fmla="+- 0 -979 -1078"/>
                  <a:gd name="T15" fmla="*/ -979 h 131"/>
                  <a:gd name="T16" fmla="+- 0 2825 1343"/>
                  <a:gd name="T17" fmla="*/ T16 w 2168"/>
                  <a:gd name="T18" fmla="+- 0 -962 -1078"/>
                  <a:gd name="T19" fmla="*/ -962 h 131"/>
                  <a:gd name="T20" fmla="+- 0 2844 1343"/>
                  <a:gd name="T21" fmla="*/ T20 w 2168"/>
                  <a:gd name="T22" fmla="+- 0 -951 -1078"/>
                  <a:gd name="T23" fmla="*/ -951 h 131"/>
                  <a:gd name="T24" fmla="+- 0 2873 1343"/>
                  <a:gd name="T25" fmla="*/ T24 w 2168"/>
                  <a:gd name="T26" fmla="+- 0 -947 -1078"/>
                  <a:gd name="T27" fmla="*/ -947 h 131"/>
                  <a:gd name="T28" fmla="+- 0 2906 1343"/>
                  <a:gd name="T29" fmla="*/ T28 w 2168"/>
                  <a:gd name="T30" fmla="+- 0 -952 -1078"/>
                  <a:gd name="T31" fmla="*/ -952 h 131"/>
                  <a:gd name="T32" fmla="+- 0 2923 1343"/>
                  <a:gd name="T33" fmla="*/ T32 w 2168"/>
                  <a:gd name="T34" fmla="+- 0 -964 -1078"/>
                  <a:gd name="T35" fmla="*/ -964 h 131"/>
                  <a:gd name="T36" fmla="+- 0 2926 1343"/>
                  <a:gd name="T37" fmla="*/ T36 w 2168"/>
                  <a:gd name="T38" fmla="+- 0 -972 -1078"/>
                  <a:gd name="T39" fmla="*/ -972 h 131"/>
                  <a:gd name="T40" fmla="+- 0 2878 1343"/>
                  <a:gd name="T41" fmla="*/ T40 w 2168"/>
                  <a:gd name="T42" fmla="+- 0 -972 -1078"/>
                  <a:gd name="T43" fmla="*/ -972 h 131"/>
                  <a:gd name="T44" fmla="+- 0 2852 1343"/>
                  <a:gd name="T45" fmla="*/ T44 w 2168"/>
                  <a:gd name="T46" fmla="+- 0 -978 -1078"/>
                  <a:gd name="T47" fmla="*/ -978 h 131"/>
                  <a:gd name="T48" fmla="+- 0 2844 1343"/>
                  <a:gd name="T49" fmla="*/ T48 w 2168"/>
                  <a:gd name="T50" fmla="+- 0 -995 -1078"/>
                  <a:gd name="T51" fmla="*/ -995 h 131"/>
                  <a:gd name="T52" fmla="+- 0 2843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1500" y="1"/>
                    </a:moveTo>
                    <a:lnTo>
                      <a:pt x="1472" y="1"/>
                    </a:lnTo>
                    <a:lnTo>
                      <a:pt x="1472" y="80"/>
                    </a:lnTo>
                    <a:lnTo>
                      <a:pt x="1474" y="99"/>
                    </a:lnTo>
                    <a:lnTo>
                      <a:pt x="1482" y="116"/>
                    </a:lnTo>
                    <a:lnTo>
                      <a:pt x="1501" y="127"/>
                    </a:lnTo>
                    <a:lnTo>
                      <a:pt x="1530" y="131"/>
                    </a:lnTo>
                    <a:lnTo>
                      <a:pt x="1563" y="126"/>
                    </a:lnTo>
                    <a:lnTo>
                      <a:pt x="1580" y="114"/>
                    </a:lnTo>
                    <a:lnTo>
                      <a:pt x="1583" y="106"/>
                    </a:lnTo>
                    <a:lnTo>
                      <a:pt x="1535" y="106"/>
                    </a:lnTo>
                    <a:lnTo>
                      <a:pt x="1509" y="100"/>
                    </a:lnTo>
                    <a:lnTo>
                      <a:pt x="1501" y="83"/>
                    </a:lnTo>
                    <a:lnTo>
                      <a:pt x="150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3" name="Freeform 62"/>
              <p:cNvSpPr>
                <a:spLocks/>
              </p:cNvSpPr>
              <p:nvPr userDrawn="1"/>
            </p:nvSpPr>
            <p:spPr bwMode="auto">
              <a:xfrm>
                <a:off x="1343" y="-1078"/>
                <a:ext cx="2168" cy="131"/>
              </a:xfrm>
              <a:custGeom>
                <a:avLst/>
                <a:gdLst>
                  <a:gd name="T0" fmla="+- 0 2932 1343"/>
                  <a:gd name="T1" fmla="*/ T0 w 2168"/>
                  <a:gd name="T2" fmla="+- 0 -1077 -1078"/>
                  <a:gd name="T3" fmla="*/ -1077 h 131"/>
                  <a:gd name="T4" fmla="+- 0 2904 1343"/>
                  <a:gd name="T5" fmla="*/ T4 w 2168"/>
                  <a:gd name="T6" fmla="+- 0 -1077 -1078"/>
                  <a:gd name="T7" fmla="*/ -1077 h 131"/>
                  <a:gd name="T8" fmla="+- 0 2904 1343"/>
                  <a:gd name="T9" fmla="*/ T8 w 2168"/>
                  <a:gd name="T10" fmla="+- 0 -1002 -1078"/>
                  <a:gd name="T11" fmla="*/ -1002 h 131"/>
                  <a:gd name="T12" fmla="+- 0 2899 1343"/>
                  <a:gd name="T13" fmla="*/ T12 w 2168"/>
                  <a:gd name="T14" fmla="+- 0 -980 -1078"/>
                  <a:gd name="T15" fmla="*/ -980 h 131"/>
                  <a:gd name="T16" fmla="+- 0 2878 1343"/>
                  <a:gd name="T17" fmla="*/ T16 w 2168"/>
                  <a:gd name="T18" fmla="+- 0 -972 -1078"/>
                  <a:gd name="T19" fmla="*/ -972 h 131"/>
                  <a:gd name="T20" fmla="+- 0 2926 1343"/>
                  <a:gd name="T21" fmla="*/ T20 w 2168"/>
                  <a:gd name="T22" fmla="+- 0 -972 -1078"/>
                  <a:gd name="T23" fmla="*/ -972 h 131"/>
                  <a:gd name="T24" fmla="+- 0 2930 1343"/>
                  <a:gd name="T25" fmla="*/ T24 w 2168"/>
                  <a:gd name="T26" fmla="+- 0 -982 -1078"/>
                  <a:gd name="T27" fmla="*/ -982 h 131"/>
                  <a:gd name="T28" fmla="+- 0 2932 1343"/>
                  <a:gd name="T29" fmla="*/ T28 w 2168"/>
                  <a:gd name="T30" fmla="+- 0 -1077 -1078"/>
                  <a:gd name="T31" fmla="*/ -1077 h 13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68" h="131">
                    <a:moveTo>
                      <a:pt x="1589" y="1"/>
                    </a:moveTo>
                    <a:lnTo>
                      <a:pt x="1561" y="1"/>
                    </a:lnTo>
                    <a:lnTo>
                      <a:pt x="1561" y="76"/>
                    </a:lnTo>
                    <a:lnTo>
                      <a:pt x="1556" y="98"/>
                    </a:lnTo>
                    <a:lnTo>
                      <a:pt x="1535" y="106"/>
                    </a:lnTo>
                    <a:lnTo>
                      <a:pt x="1583" y="106"/>
                    </a:lnTo>
                    <a:lnTo>
                      <a:pt x="1587" y="96"/>
                    </a:lnTo>
                    <a:lnTo>
                      <a:pt x="1589"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4" name="Freeform 63"/>
              <p:cNvSpPr>
                <a:spLocks/>
              </p:cNvSpPr>
              <p:nvPr userDrawn="1"/>
            </p:nvSpPr>
            <p:spPr bwMode="auto">
              <a:xfrm>
                <a:off x="1343" y="-1078"/>
                <a:ext cx="2168" cy="131"/>
              </a:xfrm>
              <a:custGeom>
                <a:avLst/>
                <a:gdLst>
                  <a:gd name="T0" fmla="+- 0 2990 1343"/>
                  <a:gd name="T1" fmla="*/ T0 w 2168"/>
                  <a:gd name="T2" fmla="+- 0 -1077 -1078"/>
                  <a:gd name="T3" fmla="*/ -1077 h 131"/>
                  <a:gd name="T4" fmla="+- 0 2961 1343"/>
                  <a:gd name="T5" fmla="*/ T4 w 2168"/>
                  <a:gd name="T6" fmla="+- 0 -1077 -1078"/>
                  <a:gd name="T7" fmla="*/ -1077 h 131"/>
                  <a:gd name="T8" fmla="+- 0 2961 1343"/>
                  <a:gd name="T9" fmla="*/ T8 w 2168"/>
                  <a:gd name="T10" fmla="+- 0 -949 -1078"/>
                  <a:gd name="T11" fmla="*/ -949 h 131"/>
                  <a:gd name="T12" fmla="+- 0 3052 1343"/>
                  <a:gd name="T13" fmla="*/ T12 w 2168"/>
                  <a:gd name="T14" fmla="+- 0 -949 -1078"/>
                  <a:gd name="T15" fmla="*/ -949 h 131"/>
                  <a:gd name="T16" fmla="+- 0 3052 1343"/>
                  <a:gd name="T17" fmla="*/ T16 w 2168"/>
                  <a:gd name="T18" fmla="+- 0 -974 -1078"/>
                  <a:gd name="T19" fmla="*/ -974 h 131"/>
                  <a:gd name="T20" fmla="+- 0 2990 1343"/>
                  <a:gd name="T21" fmla="*/ T20 w 2168"/>
                  <a:gd name="T22" fmla="+- 0 -974 -1078"/>
                  <a:gd name="T23" fmla="*/ -974 h 131"/>
                  <a:gd name="T24" fmla="+- 0 2990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647" y="1"/>
                    </a:moveTo>
                    <a:lnTo>
                      <a:pt x="1618" y="1"/>
                    </a:lnTo>
                    <a:lnTo>
                      <a:pt x="1618" y="129"/>
                    </a:lnTo>
                    <a:lnTo>
                      <a:pt x="1709" y="129"/>
                    </a:lnTo>
                    <a:lnTo>
                      <a:pt x="1709" y="104"/>
                    </a:lnTo>
                    <a:lnTo>
                      <a:pt x="1647" y="104"/>
                    </a:lnTo>
                    <a:lnTo>
                      <a:pt x="1647"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5" name="Freeform 64"/>
              <p:cNvSpPr>
                <a:spLocks/>
              </p:cNvSpPr>
              <p:nvPr userDrawn="1"/>
            </p:nvSpPr>
            <p:spPr bwMode="auto">
              <a:xfrm>
                <a:off x="1343" y="-1078"/>
                <a:ext cx="2168" cy="131"/>
              </a:xfrm>
              <a:custGeom>
                <a:avLst/>
                <a:gdLst>
                  <a:gd name="T0" fmla="+- 0 3118 1343"/>
                  <a:gd name="T1" fmla="*/ T0 w 2168"/>
                  <a:gd name="T2" fmla="+- 0 -1051 -1078"/>
                  <a:gd name="T3" fmla="*/ -1051 h 131"/>
                  <a:gd name="T4" fmla="+- 0 3090 1343"/>
                  <a:gd name="T5" fmla="*/ T4 w 2168"/>
                  <a:gd name="T6" fmla="+- 0 -1051 -1078"/>
                  <a:gd name="T7" fmla="*/ -1051 h 131"/>
                  <a:gd name="T8" fmla="+- 0 3090 1343"/>
                  <a:gd name="T9" fmla="*/ T8 w 2168"/>
                  <a:gd name="T10" fmla="+- 0 -949 -1078"/>
                  <a:gd name="T11" fmla="*/ -949 h 131"/>
                  <a:gd name="T12" fmla="+- 0 3118 1343"/>
                  <a:gd name="T13" fmla="*/ T12 w 2168"/>
                  <a:gd name="T14" fmla="+- 0 -949 -1078"/>
                  <a:gd name="T15" fmla="*/ -949 h 131"/>
                  <a:gd name="T16" fmla="+- 0 3118 1343"/>
                  <a:gd name="T17" fmla="*/ T16 w 2168"/>
                  <a:gd name="T18" fmla="+- 0 -1051 -1078"/>
                  <a:gd name="T19" fmla="*/ -1051 h 131"/>
                </a:gdLst>
                <a:ahLst/>
                <a:cxnLst>
                  <a:cxn ang="0">
                    <a:pos x="T1" y="T3"/>
                  </a:cxn>
                  <a:cxn ang="0">
                    <a:pos x="T5" y="T7"/>
                  </a:cxn>
                  <a:cxn ang="0">
                    <a:pos x="T9" y="T11"/>
                  </a:cxn>
                  <a:cxn ang="0">
                    <a:pos x="T13" y="T15"/>
                  </a:cxn>
                  <a:cxn ang="0">
                    <a:pos x="T17" y="T19"/>
                  </a:cxn>
                </a:cxnLst>
                <a:rect l="0" t="0" r="r" b="b"/>
                <a:pathLst>
                  <a:path w="2168" h="131">
                    <a:moveTo>
                      <a:pt x="1775" y="27"/>
                    </a:moveTo>
                    <a:lnTo>
                      <a:pt x="1747" y="27"/>
                    </a:lnTo>
                    <a:lnTo>
                      <a:pt x="1747" y="129"/>
                    </a:lnTo>
                    <a:lnTo>
                      <a:pt x="1775" y="129"/>
                    </a:lnTo>
                    <a:lnTo>
                      <a:pt x="1775" y="27"/>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6" name="Freeform 65"/>
              <p:cNvSpPr>
                <a:spLocks/>
              </p:cNvSpPr>
              <p:nvPr userDrawn="1"/>
            </p:nvSpPr>
            <p:spPr bwMode="auto">
              <a:xfrm>
                <a:off x="1343" y="-1078"/>
                <a:ext cx="2168" cy="131"/>
              </a:xfrm>
              <a:custGeom>
                <a:avLst/>
                <a:gdLst>
                  <a:gd name="T0" fmla="+- 0 3162 1343"/>
                  <a:gd name="T1" fmla="*/ T0 w 2168"/>
                  <a:gd name="T2" fmla="+- 0 -1077 -1078"/>
                  <a:gd name="T3" fmla="*/ -1077 h 131"/>
                  <a:gd name="T4" fmla="+- 0 3046 1343"/>
                  <a:gd name="T5" fmla="*/ T4 w 2168"/>
                  <a:gd name="T6" fmla="+- 0 -1077 -1078"/>
                  <a:gd name="T7" fmla="*/ -1077 h 131"/>
                  <a:gd name="T8" fmla="+- 0 3046 1343"/>
                  <a:gd name="T9" fmla="*/ T8 w 2168"/>
                  <a:gd name="T10" fmla="+- 0 -1051 -1078"/>
                  <a:gd name="T11" fmla="*/ -1051 h 131"/>
                  <a:gd name="T12" fmla="+- 0 3162 1343"/>
                  <a:gd name="T13" fmla="*/ T12 w 2168"/>
                  <a:gd name="T14" fmla="+- 0 -1051 -1078"/>
                  <a:gd name="T15" fmla="*/ -1051 h 131"/>
                  <a:gd name="T16" fmla="+- 0 3162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819" y="1"/>
                    </a:moveTo>
                    <a:lnTo>
                      <a:pt x="1703" y="1"/>
                    </a:lnTo>
                    <a:lnTo>
                      <a:pt x="1703" y="27"/>
                    </a:lnTo>
                    <a:lnTo>
                      <a:pt x="1819" y="27"/>
                    </a:lnTo>
                    <a:lnTo>
                      <a:pt x="1819"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7" name="Freeform 66"/>
              <p:cNvSpPr>
                <a:spLocks/>
              </p:cNvSpPr>
              <p:nvPr userDrawn="1"/>
            </p:nvSpPr>
            <p:spPr bwMode="auto">
              <a:xfrm>
                <a:off x="1343" y="-1078"/>
                <a:ext cx="2168" cy="131"/>
              </a:xfrm>
              <a:custGeom>
                <a:avLst/>
                <a:gdLst>
                  <a:gd name="T0" fmla="+- 0 3213 1343"/>
                  <a:gd name="T1" fmla="*/ T0 w 2168"/>
                  <a:gd name="T2" fmla="+- 0 -1077 -1078"/>
                  <a:gd name="T3" fmla="*/ -1077 h 131"/>
                  <a:gd name="T4" fmla="+- 0 3185 1343"/>
                  <a:gd name="T5" fmla="*/ T4 w 2168"/>
                  <a:gd name="T6" fmla="+- 0 -1077 -1078"/>
                  <a:gd name="T7" fmla="*/ -1077 h 131"/>
                  <a:gd name="T8" fmla="+- 0 3185 1343"/>
                  <a:gd name="T9" fmla="*/ T8 w 2168"/>
                  <a:gd name="T10" fmla="+- 0 -949 -1078"/>
                  <a:gd name="T11" fmla="*/ -949 h 131"/>
                  <a:gd name="T12" fmla="+- 0 3213 1343"/>
                  <a:gd name="T13" fmla="*/ T12 w 2168"/>
                  <a:gd name="T14" fmla="+- 0 -949 -1078"/>
                  <a:gd name="T15" fmla="*/ -949 h 131"/>
                  <a:gd name="T16" fmla="+- 0 3213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870" y="1"/>
                    </a:moveTo>
                    <a:lnTo>
                      <a:pt x="1842" y="1"/>
                    </a:lnTo>
                    <a:lnTo>
                      <a:pt x="1842" y="129"/>
                    </a:lnTo>
                    <a:lnTo>
                      <a:pt x="1870" y="129"/>
                    </a:lnTo>
                    <a:lnTo>
                      <a:pt x="187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8" name="Freeform 67"/>
              <p:cNvSpPr>
                <a:spLocks/>
              </p:cNvSpPr>
              <p:nvPr userDrawn="1"/>
            </p:nvSpPr>
            <p:spPr bwMode="auto">
              <a:xfrm>
                <a:off x="1343" y="-1078"/>
                <a:ext cx="2168" cy="131"/>
              </a:xfrm>
              <a:custGeom>
                <a:avLst/>
                <a:gdLst>
                  <a:gd name="T0" fmla="+- 0 3276 1343"/>
                  <a:gd name="T1" fmla="*/ T0 w 2168"/>
                  <a:gd name="T2" fmla="+- 0 -1077 -1078"/>
                  <a:gd name="T3" fmla="*/ -1077 h 131"/>
                  <a:gd name="T4" fmla="+- 0 3245 1343"/>
                  <a:gd name="T5" fmla="*/ T4 w 2168"/>
                  <a:gd name="T6" fmla="+- 0 -1077 -1078"/>
                  <a:gd name="T7" fmla="*/ -1077 h 131"/>
                  <a:gd name="T8" fmla="+- 0 3245 1343"/>
                  <a:gd name="T9" fmla="*/ T8 w 2168"/>
                  <a:gd name="T10" fmla="+- 0 -949 -1078"/>
                  <a:gd name="T11" fmla="*/ -949 h 131"/>
                  <a:gd name="T12" fmla="+- 0 3272 1343"/>
                  <a:gd name="T13" fmla="*/ T12 w 2168"/>
                  <a:gd name="T14" fmla="+- 0 -949 -1078"/>
                  <a:gd name="T15" fmla="*/ -949 h 131"/>
                  <a:gd name="T16" fmla="+- 0 3272 1343"/>
                  <a:gd name="T17" fmla="*/ T16 w 2168"/>
                  <a:gd name="T18" fmla="+- 0 -1035 -1078"/>
                  <a:gd name="T19" fmla="*/ -1035 h 131"/>
                  <a:gd name="T20" fmla="+- 0 3306 1343"/>
                  <a:gd name="T21" fmla="*/ T20 w 2168"/>
                  <a:gd name="T22" fmla="+- 0 -1035 -1078"/>
                  <a:gd name="T23" fmla="*/ -1035 h 131"/>
                  <a:gd name="T24" fmla="+- 0 3276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933" y="1"/>
                    </a:moveTo>
                    <a:lnTo>
                      <a:pt x="1902" y="1"/>
                    </a:lnTo>
                    <a:lnTo>
                      <a:pt x="1902" y="129"/>
                    </a:lnTo>
                    <a:lnTo>
                      <a:pt x="1929" y="129"/>
                    </a:lnTo>
                    <a:lnTo>
                      <a:pt x="1929" y="43"/>
                    </a:lnTo>
                    <a:lnTo>
                      <a:pt x="1963" y="43"/>
                    </a:lnTo>
                    <a:lnTo>
                      <a:pt x="193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9" name="Freeform 68"/>
              <p:cNvSpPr>
                <a:spLocks/>
              </p:cNvSpPr>
              <p:nvPr userDrawn="1"/>
            </p:nvSpPr>
            <p:spPr bwMode="auto">
              <a:xfrm>
                <a:off x="1343" y="-1078"/>
                <a:ext cx="2168" cy="131"/>
              </a:xfrm>
              <a:custGeom>
                <a:avLst/>
                <a:gdLst>
                  <a:gd name="T0" fmla="+- 0 3306 1343"/>
                  <a:gd name="T1" fmla="*/ T0 w 2168"/>
                  <a:gd name="T2" fmla="+- 0 -1035 -1078"/>
                  <a:gd name="T3" fmla="*/ -1035 h 131"/>
                  <a:gd name="T4" fmla="+- 0 3272 1343"/>
                  <a:gd name="T5" fmla="*/ T4 w 2168"/>
                  <a:gd name="T6" fmla="+- 0 -1035 -1078"/>
                  <a:gd name="T7" fmla="*/ -1035 h 131"/>
                  <a:gd name="T8" fmla="+- 0 3335 1343"/>
                  <a:gd name="T9" fmla="*/ T8 w 2168"/>
                  <a:gd name="T10" fmla="+- 0 -949 -1078"/>
                  <a:gd name="T11" fmla="*/ -949 h 131"/>
                  <a:gd name="T12" fmla="+- 0 3361 1343"/>
                  <a:gd name="T13" fmla="*/ T12 w 2168"/>
                  <a:gd name="T14" fmla="+- 0 -949 -1078"/>
                  <a:gd name="T15" fmla="*/ -949 h 131"/>
                  <a:gd name="T16" fmla="+- 0 3361 1343"/>
                  <a:gd name="T17" fmla="*/ T16 w 2168"/>
                  <a:gd name="T18" fmla="+- 0 -997 -1078"/>
                  <a:gd name="T19" fmla="*/ -997 h 131"/>
                  <a:gd name="T20" fmla="+- 0 3334 1343"/>
                  <a:gd name="T21" fmla="*/ T20 w 2168"/>
                  <a:gd name="T22" fmla="+- 0 -997 -1078"/>
                  <a:gd name="T23" fmla="*/ -997 h 131"/>
                  <a:gd name="T24" fmla="+- 0 3306 1343"/>
                  <a:gd name="T25" fmla="*/ T24 w 2168"/>
                  <a:gd name="T26" fmla="+- 0 -1035 -1078"/>
                  <a:gd name="T27" fmla="*/ -1035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963" y="43"/>
                    </a:moveTo>
                    <a:lnTo>
                      <a:pt x="1929" y="43"/>
                    </a:lnTo>
                    <a:lnTo>
                      <a:pt x="1992" y="129"/>
                    </a:lnTo>
                    <a:lnTo>
                      <a:pt x="2018" y="129"/>
                    </a:lnTo>
                    <a:lnTo>
                      <a:pt x="2018" y="81"/>
                    </a:lnTo>
                    <a:lnTo>
                      <a:pt x="1991" y="81"/>
                    </a:lnTo>
                    <a:lnTo>
                      <a:pt x="1963"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0" name="Freeform 69"/>
              <p:cNvSpPr>
                <a:spLocks/>
              </p:cNvSpPr>
              <p:nvPr userDrawn="1"/>
            </p:nvSpPr>
            <p:spPr bwMode="auto">
              <a:xfrm>
                <a:off x="1343" y="-1078"/>
                <a:ext cx="2168" cy="131"/>
              </a:xfrm>
              <a:custGeom>
                <a:avLst/>
                <a:gdLst>
                  <a:gd name="T0" fmla="+- 0 3361 1343"/>
                  <a:gd name="T1" fmla="*/ T0 w 2168"/>
                  <a:gd name="T2" fmla="+- 0 -1077 -1078"/>
                  <a:gd name="T3" fmla="*/ -1077 h 131"/>
                  <a:gd name="T4" fmla="+- 0 3334 1343"/>
                  <a:gd name="T5" fmla="*/ T4 w 2168"/>
                  <a:gd name="T6" fmla="+- 0 -1077 -1078"/>
                  <a:gd name="T7" fmla="*/ -1077 h 131"/>
                  <a:gd name="T8" fmla="+- 0 3334 1343"/>
                  <a:gd name="T9" fmla="*/ T8 w 2168"/>
                  <a:gd name="T10" fmla="+- 0 -997 -1078"/>
                  <a:gd name="T11" fmla="*/ -997 h 131"/>
                  <a:gd name="T12" fmla="+- 0 3361 1343"/>
                  <a:gd name="T13" fmla="*/ T12 w 2168"/>
                  <a:gd name="T14" fmla="+- 0 -997 -1078"/>
                  <a:gd name="T15" fmla="*/ -997 h 131"/>
                  <a:gd name="T16" fmla="+- 0 3361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2018" y="1"/>
                    </a:moveTo>
                    <a:lnTo>
                      <a:pt x="1991" y="1"/>
                    </a:lnTo>
                    <a:lnTo>
                      <a:pt x="1991" y="81"/>
                    </a:lnTo>
                    <a:lnTo>
                      <a:pt x="2018" y="81"/>
                    </a:lnTo>
                    <a:lnTo>
                      <a:pt x="2018"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1" name="Freeform 70"/>
              <p:cNvSpPr>
                <a:spLocks/>
              </p:cNvSpPr>
              <p:nvPr userDrawn="1"/>
            </p:nvSpPr>
            <p:spPr bwMode="auto">
              <a:xfrm>
                <a:off x="1343" y="-1078"/>
                <a:ext cx="2168" cy="131"/>
              </a:xfrm>
              <a:custGeom>
                <a:avLst/>
                <a:gdLst>
                  <a:gd name="T0" fmla="+- 0 3471 1343"/>
                  <a:gd name="T1" fmla="*/ T0 w 2168"/>
                  <a:gd name="T2" fmla="+- 0 -1077 -1078"/>
                  <a:gd name="T3" fmla="*/ -1077 h 131"/>
                  <a:gd name="T4" fmla="+- 0 3401 1343"/>
                  <a:gd name="T5" fmla="*/ T4 w 2168"/>
                  <a:gd name="T6" fmla="+- 0 -1060 -1078"/>
                  <a:gd name="T7" fmla="*/ -1060 h 131"/>
                  <a:gd name="T8" fmla="+- 0 3386 1343"/>
                  <a:gd name="T9" fmla="*/ T8 w 2168"/>
                  <a:gd name="T10" fmla="+- 0 -1024 -1078"/>
                  <a:gd name="T11" fmla="*/ -1024 h 131"/>
                  <a:gd name="T12" fmla="+- 0 3387 1343"/>
                  <a:gd name="T13" fmla="*/ T12 w 2168"/>
                  <a:gd name="T14" fmla="+- 0 -996 -1078"/>
                  <a:gd name="T15" fmla="*/ -996 h 131"/>
                  <a:gd name="T16" fmla="+- 0 3393 1343"/>
                  <a:gd name="T17" fmla="*/ T16 w 2168"/>
                  <a:gd name="T18" fmla="+- 0 -974 -1078"/>
                  <a:gd name="T19" fmla="*/ -974 h 131"/>
                  <a:gd name="T20" fmla="+- 0 3405 1343"/>
                  <a:gd name="T21" fmla="*/ T20 w 2168"/>
                  <a:gd name="T22" fmla="+- 0 -959 -1078"/>
                  <a:gd name="T23" fmla="*/ -959 h 131"/>
                  <a:gd name="T24" fmla="+- 0 3423 1343"/>
                  <a:gd name="T25" fmla="*/ T24 w 2168"/>
                  <a:gd name="T26" fmla="+- 0 -951 -1078"/>
                  <a:gd name="T27" fmla="*/ -951 h 131"/>
                  <a:gd name="T28" fmla="+- 0 3449 1343"/>
                  <a:gd name="T29" fmla="*/ T28 w 2168"/>
                  <a:gd name="T30" fmla="+- 0 -948 -1078"/>
                  <a:gd name="T31" fmla="*/ -948 h 131"/>
                  <a:gd name="T32" fmla="+- 0 3450 1343"/>
                  <a:gd name="T33" fmla="*/ T32 w 2168"/>
                  <a:gd name="T34" fmla="+- 0 -948 -1078"/>
                  <a:gd name="T35" fmla="*/ -948 h 131"/>
                  <a:gd name="T36" fmla="+- 0 3479 1343"/>
                  <a:gd name="T37" fmla="*/ T36 w 2168"/>
                  <a:gd name="T38" fmla="+- 0 -951 -1078"/>
                  <a:gd name="T39" fmla="*/ -951 h 131"/>
                  <a:gd name="T40" fmla="+- 0 3498 1343"/>
                  <a:gd name="T41" fmla="*/ T40 w 2168"/>
                  <a:gd name="T42" fmla="+- 0 -961 -1078"/>
                  <a:gd name="T43" fmla="*/ -961 h 131"/>
                  <a:gd name="T44" fmla="+- 0 3504 1343"/>
                  <a:gd name="T45" fmla="*/ T44 w 2168"/>
                  <a:gd name="T46" fmla="+- 0 -971 -1078"/>
                  <a:gd name="T47" fmla="*/ -971 h 131"/>
                  <a:gd name="T48" fmla="+- 0 3454 1343"/>
                  <a:gd name="T49" fmla="*/ T48 w 2168"/>
                  <a:gd name="T50" fmla="+- 0 -971 -1078"/>
                  <a:gd name="T51" fmla="*/ -971 h 131"/>
                  <a:gd name="T52" fmla="+- 0 3428 1343"/>
                  <a:gd name="T53" fmla="*/ T52 w 2168"/>
                  <a:gd name="T54" fmla="+- 0 -976 -1078"/>
                  <a:gd name="T55" fmla="*/ -976 h 131"/>
                  <a:gd name="T56" fmla="+- 0 3416 1343"/>
                  <a:gd name="T57" fmla="*/ T56 w 2168"/>
                  <a:gd name="T58" fmla="+- 0 -991 -1078"/>
                  <a:gd name="T59" fmla="*/ -991 h 131"/>
                  <a:gd name="T60" fmla="+- 0 3417 1343"/>
                  <a:gd name="T61" fmla="*/ T60 w 2168"/>
                  <a:gd name="T62" fmla="+- 0 -1023 -1078"/>
                  <a:gd name="T63" fmla="*/ -1023 h 131"/>
                  <a:gd name="T64" fmla="+- 0 3424 1343"/>
                  <a:gd name="T65" fmla="*/ T64 w 2168"/>
                  <a:gd name="T66" fmla="+- 0 -1042 -1078"/>
                  <a:gd name="T67" fmla="*/ -1042 h 131"/>
                  <a:gd name="T68" fmla="+- 0 3438 1343"/>
                  <a:gd name="T69" fmla="*/ T68 w 2168"/>
                  <a:gd name="T70" fmla="+- 0 -1051 -1078"/>
                  <a:gd name="T71" fmla="*/ -1051 h 131"/>
                  <a:gd name="T72" fmla="+- 0 3490 1343"/>
                  <a:gd name="T73" fmla="*/ T72 w 2168"/>
                  <a:gd name="T74" fmla="+- 0 -1051 -1078"/>
                  <a:gd name="T75" fmla="*/ -1051 h 131"/>
                  <a:gd name="T76" fmla="+- 0 3504 1343"/>
                  <a:gd name="T77" fmla="*/ T76 w 2168"/>
                  <a:gd name="T78" fmla="+- 0 -1061 -1078"/>
                  <a:gd name="T79" fmla="*/ -1061 h 131"/>
                  <a:gd name="T80" fmla="+- 0 3490 1343"/>
                  <a:gd name="T81" fmla="*/ T80 w 2168"/>
                  <a:gd name="T82" fmla="+- 0 -1071 -1078"/>
                  <a:gd name="T83" fmla="*/ -1071 h 131"/>
                  <a:gd name="T84" fmla="+- 0 3471 1343"/>
                  <a:gd name="T85" fmla="*/ T84 w 2168"/>
                  <a:gd name="T86" fmla="+- 0 -1077 -1078"/>
                  <a:gd name="T87"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2128" y="1"/>
                    </a:moveTo>
                    <a:lnTo>
                      <a:pt x="2058" y="18"/>
                    </a:lnTo>
                    <a:lnTo>
                      <a:pt x="2043" y="54"/>
                    </a:lnTo>
                    <a:lnTo>
                      <a:pt x="2044" y="82"/>
                    </a:lnTo>
                    <a:lnTo>
                      <a:pt x="2050" y="104"/>
                    </a:lnTo>
                    <a:lnTo>
                      <a:pt x="2062" y="119"/>
                    </a:lnTo>
                    <a:lnTo>
                      <a:pt x="2080" y="127"/>
                    </a:lnTo>
                    <a:lnTo>
                      <a:pt x="2106" y="130"/>
                    </a:lnTo>
                    <a:lnTo>
                      <a:pt x="2107" y="130"/>
                    </a:lnTo>
                    <a:lnTo>
                      <a:pt x="2136" y="127"/>
                    </a:lnTo>
                    <a:lnTo>
                      <a:pt x="2155" y="117"/>
                    </a:lnTo>
                    <a:lnTo>
                      <a:pt x="2161" y="107"/>
                    </a:lnTo>
                    <a:lnTo>
                      <a:pt x="2111" y="107"/>
                    </a:lnTo>
                    <a:lnTo>
                      <a:pt x="2085" y="102"/>
                    </a:lnTo>
                    <a:lnTo>
                      <a:pt x="2073" y="87"/>
                    </a:lnTo>
                    <a:lnTo>
                      <a:pt x="2074" y="55"/>
                    </a:lnTo>
                    <a:lnTo>
                      <a:pt x="2081" y="36"/>
                    </a:lnTo>
                    <a:lnTo>
                      <a:pt x="2095" y="27"/>
                    </a:lnTo>
                    <a:lnTo>
                      <a:pt x="2147" y="27"/>
                    </a:lnTo>
                    <a:lnTo>
                      <a:pt x="2161" y="17"/>
                    </a:lnTo>
                    <a:lnTo>
                      <a:pt x="2147" y="7"/>
                    </a:lnTo>
                    <a:lnTo>
                      <a:pt x="2128"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2" name="Freeform 71"/>
              <p:cNvSpPr>
                <a:spLocks/>
              </p:cNvSpPr>
              <p:nvPr userDrawn="1"/>
            </p:nvSpPr>
            <p:spPr bwMode="auto">
              <a:xfrm>
                <a:off x="1343" y="-1078"/>
                <a:ext cx="2168" cy="131"/>
              </a:xfrm>
              <a:custGeom>
                <a:avLst/>
                <a:gdLst>
                  <a:gd name="T0" fmla="+- 0 3511 1343"/>
                  <a:gd name="T1" fmla="*/ T0 w 2168"/>
                  <a:gd name="T2" fmla="+- 0 -1024 -1078"/>
                  <a:gd name="T3" fmla="*/ -1024 h 131"/>
                  <a:gd name="T4" fmla="+- 0 3448 1343"/>
                  <a:gd name="T5" fmla="*/ T4 w 2168"/>
                  <a:gd name="T6" fmla="+- 0 -1024 -1078"/>
                  <a:gd name="T7" fmla="*/ -1024 h 131"/>
                  <a:gd name="T8" fmla="+- 0 3448 1343"/>
                  <a:gd name="T9" fmla="*/ T8 w 2168"/>
                  <a:gd name="T10" fmla="+- 0 -1000 -1078"/>
                  <a:gd name="T11" fmla="*/ -1000 h 131"/>
                  <a:gd name="T12" fmla="+- 0 3484 1343"/>
                  <a:gd name="T13" fmla="*/ T12 w 2168"/>
                  <a:gd name="T14" fmla="+- 0 -1000 -1078"/>
                  <a:gd name="T15" fmla="*/ -1000 h 131"/>
                  <a:gd name="T16" fmla="+- 0 3484 1343"/>
                  <a:gd name="T17" fmla="*/ T16 w 2168"/>
                  <a:gd name="T18" fmla="+- 0 -997 -1078"/>
                  <a:gd name="T19" fmla="*/ -997 h 131"/>
                  <a:gd name="T20" fmla="+- 0 3477 1343"/>
                  <a:gd name="T21" fmla="*/ T20 w 2168"/>
                  <a:gd name="T22" fmla="+- 0 -978 -1078"/>
                  <a:gd name="T23" fmla="*/ -978 h 131"/>
                  <a:gd name="T24" fmla="+- 0 3454 1343"/>
                  <a:gd name="T25" fmla="*/ T24 w 2168"/>
                  <a:gd name="T26" fmla="+- 0 -971 -1078"/>
                  <a:gd name="T27" fmla="*/ -971 h 131"/>
                  <a:gd name="T28" fmla="+- 0 3504 1343"/>
                  <a:gd name="T29" fmla="*/ T28 w 2168"/>
                  <a:gd name="T30" fmla="+- 0 -971 -1078"/>
                  <a:gd name="T31" fmla="*/ -971 h 131"/>
                  <a:gd name="T32" fmla="+- 0 3508 1343"/>
                  <a:gd name="T33" fmla="*/ T32 w 2168"/>
                  <a:gd name="T34" fmla="+- 0 -977 -1078"/>
                  <a:gd name="T35" fmla="*/ -977 h 131"/>
                  <a:gd name="T36" fmla="+- 0 3511 1343"/>
                  <a:gd name="T37" fmla="*/ T36 w 2168"/>
                  <a:gd name="T38" fmla="+- 0 -1000 -1078"/>
                  <a:gd name="T39" fmla="*/ -1000 h 131"/>
                  <a:gd name="T40" fmla="+- 0 3511 1343"/>
                  <a:gd name="T41" fmla="*/ T40 w 2168"/>
                  <a:gd name="T42" fmla="+- 0 -1024 -1078"/>
                  <a:gd name="T43" fmla="*/ -1024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2168" y="54"/>
                    </a:moveTo>
                    <a:lnTo>
                      <a:pt x="2105" y="54"/>
                    </a:lnTo>
                    <a:lnTo>
                      <a:pt x="2105" y="78"/>
                    </a:lnTo>
                    <a:lnTo>
                      <a:pt x="2141" y="78"/>
                    </a:lnTo>
                    <a:lnTo>
                      <a:pt x="2141" y="81"/>
                    </a:lnTo>
                    <a:lnTo>
                      <a:pt x="2134" y="100"/>
                    </a:lnTo>
                    <a:lnTo>
                      <a:pt x="2111" y="107"/>
                    </a:lnTo>
                    <a:lnTo>
                      <a:pt x="2161" y="107"/>
                    </a:lnTo>
                    <a:lnTo>
                      <a:pt x="2165" y="101"/>
                    </a:lnTo>
                    <a:lnTo>
                      <a:pt x="2168" y="78"/>
                    </a:lnTo>
                    <a:lnTo>
                      <a:pt x="2168" y="5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3" name="Freeform 72"/>
              <p:cNvSpPr>
                <a:spLocks/>
              </p:cNvSpPr>
              <p:nvPr userDrawn="1"/>
            </p:nvSpPr>
            <p:spPr bwMode="auto">
              <a:xfrm>
                <a:off x="1343" y="-1078"/>
                <a:ext cx="2168" cy="131"/>
              </a:xfrm>
              <a:custGeom>
                <a:avLst/>
                <a:gdLst>
                  <a:gd name="T0" fmla="+- 0 3490 1343"/>
                  <a:gd name="T1" fmla="*/ T0 w 2168"/>
                  <a:gd name="T2" fmla="+- 0 -1051 -1078"/>
                  <a:gd name="T3" fmla="*/ -1051 h 131"/>
                  <a:gd name="T4" fmla="+- 0 3438 1343"/>
                  <a:gd name="T5" fmla="*/ T4 w 2168"/>
                  <a:gd name="T6" fmla="+- 0 -1051 -1078"/>
                  <a:gd name="T7" fmla="*/ -1051 h 131"/>
                  <a:gd name="T8" fmla="+- 0 3466 1343"/>
                  <a:gd name="T9" fmla="*/ T8 w 2168"/>
                  <a:gd name="T10" fmla="+- 0 -1050 -1078"/>
                  <a:gd name="T11" fmla="*/ -1050 h 131"/>
                  <a:gd name="T12" fmla="+- 0 3481 1343"/>
                  <a:gd name="T13" fmla="*/ T12 w 2168"/>
                  <a:gd name="T14" fmla="+- 0 -1045 -1078"/>
                  <a:gd name="T15" fmla="*/ -1045 h 131"/>
                  <a:gd name="T16" fmla="+- 0 3490 1343"/>
                  <a:gd name="T17" fmla="*/ T16 w 2168"/>
                  <a:gd name="T18" fmla="+- 0 -1051 -1078"/>
                  <a:gd name="T19" fmla="*/ -1051 h 131"/>
                </a:gdLst>
                <a:ahLst/>
                <a:cxnLst>
                  <a:cxn ang="0">
                    <a:pos x="T1" y="T3"/>
                  </a:cxn>
                  <a:cxn ang="0">
                    <a:pos x="T5" y="T7"/>
                  </a:cxn>
                  <a:cxn ang="0">
                    <a:pos x="T9" y="T11"/>
                  </a:cxn>
                  <a:cxn ang="0">
                    <a:pos x="T13" y="T15"/>
                  </a:cxn>
                  <a:cxn ang="0">
                    <a:pos x="T17" y="T19"/>
                  </a:cxn>
                </a:cxnLst>
                <a:rect l="0" t="0" r="r" b="b"/>
                <a:pathLst>
                  <a:path w="2168" h="131">
                    <a:moveTo>
                      <a:pt x="2147" y="27"/>
                    </a:moveTo>
                    <a:lnTo>
                      <a:pt x="2095" y="27"/>
                    </a:lnTo>
                    <a:lnTo>
                      <a:pt x="2123" y="28"/>
                    </a:lnTo>
                    <a:lnTo>
                      <a:pt x="2138" y="33"/>
                    </a:lnTo>
                    <a:lnTo>
                      <a:pt x="2147" y="27"/>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10" name="Group 9"/>
            <p:cNvGrpSpPr>
              <a:grpSpLocks/>
            </p:cNvGrpSpPr>
            <p:nvPr userDrawn="1"/>
          </p:nvGrpSpPr>
          <p:grpSpPr bwMode="auto">
            <a:xfrm>
              <a:off x="5156200" y="6404027"/>
              <a:ext cx="1150048" cy="133021"/>
              <a:chOff x="1143" y="-1636"/>
              <a:chExt cx="2369" cy="427"/>
            </a:xfrm>
          </p:grpSpPr>
          <p:sp>
            <p:nvSpPr>
              <p:cNvPr id="11" name="Freeform 10"/>
              <p:cNvSpPr>
                <a:spLocks/>
              </p:cNvSpPr>
              <p:nvPr userDrawn="1"/>
            </p:nvSpPr>
            <p:spPr bwMode="auto">
              <a:xfrm>
                <a:off x="1143" y="-1636"/>
                <a:ext cx="2369" cy="427"/>
              </a:xfrm>
              <a:custGeom>
                <a:avLst/>
                <a:gdLst>
                  <a:gd name="T0" fmla="+- 0 1293 1143"/>
                  <a:gd name="T1" fmla="*/ T0 w 2369"/>
                  <a:gd name="T2" fmla="+- 0 -1524 -1636"/>
                  <a:gd name="T3" fmla="*/ -1524 h 427"/>
                  <a:gd name="T4" fmla="+- 0 1233 1143"/>
                  <a:gd name="T5" fmla="*/ T4 w 2369"/>
                  <a:gd name="T6" fmla="+- 0 -1514 -1636"/>
                  <a:gd name="T7" fmla="*/ -1514 h 427"/>
                  <a:gd name="T8" fmla="+- 0 1184 1143"/>
                  <a:gd name="T9" fmla="*/ T8 w 2369"/>
                  <a:gd name="T10" fmla="+- 0 -1479 -1636"/>
                  <a:gd name="T11" fmla="*/ -1479 h 427"/>
                  <a:gd name="T12" fmla="+- 0 1153 1143"/>
                  <a:gd name="T13" fmla="*/ T12 w 2369"/>
                  <a:gd name="T14" fmla="+- 0 -1421 -1636"/>
                  <a:gd name="T15" fmla="*/ -1421 h 427"/>
                  <a:gd name="T16" fmla="+- 0 1143 1143"/>
                  <a:gd name="T17" fmla="*/ T16 w 2369"/>
                  <a:gd name="T18" fmla="+- 0 -1302 -1636"/>
                  <a:gd name="T19" fmla="*/ -1302 h 427"/>
                  <a:gd name="T20" fmla="+- 0 1143 1143"/>
                  <a:gd name="T21" fmla="*/ T20 w 2369"/>
                  <a:gd name="T22" fmla="+- 0 -1274 -1636"/>
                  <a:gd name="T23" fmla="*/ -1274 h 427"/>
                  <a:gd name="T24" fmla="+- 0 1143 1143"/>
                  <a:gd name="T25" fmla="*/ T24 w 2369"/>
                  <a:gd name="T26" fmla="+- 0 -1209 -1636"/>
                  <a:gd name="T27" fmla="*/ -1209 h 427"/>
                  <a:gd name="T28" fmla="+- 0 1221 1143"/>
                  <a:gd name="T29" fmla="*/ T28 w 2369"/>
                  <a:gd name="T30" fmla="+- 0 -1209 -1636"/>
                  <a:gd name="T31" fmla="*/ -1209 h 427"/>
                  <a:gd name="T32" fmla="+- 0 1221 1143"/>
                  <a:gd name="T33" fmla="*/ T32 w 2369"/>
                  <a:gd name="T34" fmla="+- 0 -1410 -1636"/>
                  <a:gd name="T35" fmla="*/ -1410 h 427"/>
                  <a:gd name="T36" fmla="+- 0 1224 1143"/>
                  <a:gd name="T37" fmla="*/ T36 w 2369"/>
                  <a:gd name="T38" fmla="+- 0 -1431 -1636"/>
                  <a:gd name="T39" fmla="*/ -1431 h 427"/>
                  <a:gd name="T40" fmla="+- 0 1234 1143"/>
                  <a:gd name="T41" fmla="*/ T40 w 2369"/>
                  <a:gd name="T42" fmla="+- 0 -1448 -1636"/>
                  <a:gd name="T43" fmla="*/ -1448 h 427"/>
                  <a:gd name="T44" fmla="+- 0 1252 1143"/>
                  <a:gd name="T45" fmla="*/ T44 w 2369"/>
                  <a:gd name="T46" fmla="+- 0 -1463 -1636"/>
                  <a:gd name="T47" fmla="*/ -1463 h 427"/>
                  <a:gd name="T48" fmla="+- 0 1270 1143"/>
                  <a:gd name="T49" fmla="*/ T48 w 2369"/>
                  <a:gd name="T50" fmla="+- 0 -1471 -1636"/>
                  <a:gd name="T51" fmla="*/ -1471 h 427"/>
                  <a:gd name="T52" fmla="+- 0 1585 1143"/>
                  <a:gd name="T53" fmla="*/ T52 w 2369"/>
                  <a:gd name="T54" fmla="+- 0 -1471 -1636"/>
                  <a:gd name="T55" fmla="*/ -1471 h 427"/>
                  <a:gd name="T56" fmla="+- 0 1581 1143"/>
                  <a:gd name="T57" fmla="*/ T56 w 2369"/>
                  <a:gd name="T58" fmla="+- 0 -1475 -1636"/>
                  <a:gd name="T59" fmla="*/ -1475 h 427"/>
                  <a:gd name="T60" fmla="+- 0 1383 1143"/>
                  <a:gd name="T61" fmla="*/ T60 w 2369"/>
                  <a:gd name="T62" fmla="+- 0 -1475 -1636"/>
                  <a:gd name="T63" fmla="*/ -1475 h 427"/>
                  <a:gd name="T64" fmla="+- 0 1368 1143"/>
                  <a:gd name="T65" fmla="*/ T64 w 2369"/>
                  <a:gd name="T66" fmla="+- 0 -1489 -1636"/>
                  <a:gd name="T67" fmla="*/ -1489 h 427"/>
                  <a:gd name="T68" fmla="+- 0 1353 1143"/>
                  <a:gd name="T69" fmla="*/ T68 w 2369"/>
                  <a:gd name="T70" fmla="+- 0 -1501 -1636"/>
                  <a:gd name="T71" fmla="*/ -1501 h 427"/>
                  <a:gd name="T72" fmla="+- 0 1329 1143"/>
                  <a:gd name="T73" fmla="*/ T72 w 2369"/>
                  <a:gd name="T74" fmla="+- 0 -1513 -1636"/>
                  <a:gd name="T75" fmla="*/ -1513 h 427"/>
                  <a:gd name="T76" fmla="+- 0 1310 1143"/>
                  <a:gd name="T77" fmla="*/ T76 w 2369"/>
                  <a:gd name="T78" fmla="+- 0 -1520 -1636"/>
                  <a:gd name="T79" fmla="*/ -1520 h 427"/>
                  <a:gd name="T80" fmla="+- 0 1293 1143"/>
                  <a:gd name="T81" fmla="*/ T80 w 2369"/>
                  <a:gd name="T82" fmla="+- 0 -1524 -1636"/>
                  <a:gd name="T83" fmla="*/ -1524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50" y="112"/>
                    </a:moveTo>
                    <a:lnTo>
                      <a:pt x="90" y="122"/>
                    </a:lnTo>
                    <a:lnTo>
                      <a:pt x="41" y="157"/>
                    </a:lnTo>
                    <a:lnTo>
                      <a:pt x="10" y="215"/>
                    </a:lnTo>
                    <a:lnTo>
                      <a:pt x="0" y="334"/>
                    </a:lnTo>
                    <a:lnTo>
                      <a:pt x="0" y="362"/>
                    </a:lnTo>
                    <a:lnTo>
                      <a:pt x="0" y="427"/>
                    </a:lnTo>
                    <a:lnTo>
                      <a:pt x="78" y="427"/>
                    </a:lnTo>
                    <a:lnTo>
                      <a:pt x="78" y="226"/>
                    </a:lnTo>
                    <a:lnTo>
                      <a:pt x="81" y="205"/>
                    </a:lnTo>
                    <a:lnTo>
                      <a:pt x="91" y="188"/>
                    </a:lnTo>
                    <a:lnTo>
                      <a:pt x="109" y="173"/>
                    </a:lnTo>
                    <a:lnTo>
                      <a:pt x="127" y="165"/>
                    </a:lnTo>
                    <a:lnTo>
                      <a:pt x="442" y="165"/>
                    </a:lnTo>
                    <a:lnTo>
                      <a:pt x="438" y="161"/>
                    </a:lnTo>
                    <a:lnTo>
                      <a:pt x="240" y="161"/>
                    </a:lnTo>
                    <a:lnTo>
                      <a:pt x="225" y="147"/>
                    </a:lnTo>
                    <a:lnTo>
                      <a:pt x="210" y="135"/>
                    </a:lnTo>
                    <a:lnTo>
                      <a:pt x="186" y="123"/>
                    </a:lnTo>
                    <a:lnTo>
                      <a:pt x="167" y="116"/>
                    </a:lnTo>
                    <a:lnTo>
                      <a:pt x="150" y="11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2" name="Freeform 11"/>
              <p:cNvSpPr>
                <a:spLocks/>
              </p:cNvSpPr>
              <p:nvPr userDrawn="1"/>
            </p:nvSpPr>
            <p:spPr bwMode="auto">
              <a:xfrm>
                <a:off x="1143" y="-1636"/>
                <a:ext cx="2369" cy="427"/>
              </a:xfrm>
              <a:custGeom>
                <a:avLst/>
                <a:gdLst>
                  <a:gd name="T0" fmla="+- 0 1585 1143"/>
                  <a:gd name="T1" fmla="*/ T0 w 2369"/>
                  <a:gd name="T2" fmla="+- 0 -1471 -1636"/>
                  <a:gd name="T3" fmla="*/ -1471 h 427"/>
                  <a:gd name="T4" fmla="+- 0 1270 1143"/>
                  <a:gd name="T5" fmla="*/ T4 w 2369"/>
                  <a:gd name="T6" fmla="+- 0 -1471 -1636"/>
                  <a:gd name="T7" fmla="*/ -1471 h 427"/>
                  <a:gd name="T8" fmla="+- 0 1295 1143"/>
                  <a:gd name="T9" fmla="*/ T8 w 2369"/>
                  <a:gd name="T10" fmla="+- 0 -1469 -1636"/>
                  <a:gd name="T11" fmla="*/ -1469 h 427"/>
                  <a:gd name="T12" fmla="+- 0 1313 1143"/>
                  <a:gd name="T13" fmla="*/ T12 w 2369"/>
                  <a:gd name="T14" fmla="+- 0 -1463 -1636"/>
                  <a:gd name="T15" fmla="*/ -1463 h 427"/>
                  <a:gd name="T16" fmla="+- 0 1330 1143"/>
                  <a:gd name="T17" fmla="*/ T16 w 2369"/>
                  <a:gd name="T18" fmla="+- 0 -1444 -1636"/>
                  <a:gd name="T19" fmla="*/ -1444 h 427"/>
                  <a:gd name="T20" fmla="+- 0 1339 1143"/>
                  <a:gd name="T21" fmla="*/ T20 w 2369"/>
                  <a:gd name="T22" fmla="+- 0 -1427 -1636"/>
                  <a:gd name="T23" fmla="*/ -1427 h 427"/>
                  <a:gd name="T24" fmla="+- 0 1341 1143"/>
                  <a:gd name="T25" fmla="*/ T24 w 2369"/>
                  <a:gd name="T26" fmla="+- 0 -1410 -1636"/>
                  <a:gd name="T27" fmla="*/ -1410 h 427"/>
                  <a:gd name="T28" fmla="+- 0 1341 1143"/>
                  <a:gd name="T29" fmla="*/ T28 w 2369"/>
                  <a:gd name="T30" fmla="+- 0 -1407 -1636"/>
                  <a:gd name="T31" fmla="*/ -1407 h 427"/>
                  <a:gd name="T32" fmla="+- 0 1342 1143"/>
                  <a:gd name="T33" fmla="*/ T32 w 2369"/>
                  <a:gd name="T34" fmla="+- 0 -1406 -1636"/>
                  <a:gd name="T35" fmla="*/ -1406 h 427"/>
                  <a:gd name="T36" fmla="+- 0 1342 1143"/>
                  <a:gd name="T37" fmla="*/ T36 w 2369"/>
                  <a:gd name="T38" fmla="+- 0 -1404 -1636"/>
                  <a:gd name="T39" fmla="*/ -1404 h 427"/>
                  <a:gd name="T40" fmla="+- 0 1341 1143"/>
                  <a:gd name="T41" fmla="*/ T40 w 2369"/>
                  <a:gd name="T42" fmla="+- 0 -1401 -1636"/>
                  <a:gd name="T43" fmla="*/ -1401 h 427"/>
                  <a:gd name="T44" fmla="+- 0 1342 1143"/>
                  <a:gd name="T45" fmla="*/ T44 w 2369"/>
                  <a:gd name="T46" fmla="+- 0 -1384 -1636"/>
                  <a:gd name="T47" fmla="*/ -1384 h 427"/>
                  <a:gd name="T48" fmla="+- 0 1342 1143"/>
                  <a:gd name="T49" fmla="*/ T48 w 2369"/>
                  <a:gd name="T50" fmla="+- 0 -1333 -1636"/>
                  <a:gd name="T51" fmla="*/ -1333 h 427"/>
                  <a:gd name="T52" fmla="+- 0 1342 1143"/>
                  <a:gd name="T53" fmla="*/ T52 w 2369"/>
                  <a:gd name="T54" fmla="+- 0 -1288 -1636"/>
                  <a:gd name="T55" fmla="*/ -1288 h 427"/>
                  <a:gd name="T56" fmla="+- 0 1342 1143"/>
                  <a:gd name="T57" fmla="*/ T56 w 2369"/>
                  <a:gd name="T58" fmla="+- 0 -1274 -1636"/>
                  <a:gd name="T59" fmla="*/ -1274 h 427"/>
                  <a:gd name="T60" fmla="+- 0 1341 1143"/>
                  <a:gd name="T61" fmla="*/ T60 w 2369"/>
                  <a:gd name="T62" fmla="+- 0 -1260 -1636"/>
                  <a:gd name="T63" fmla="*/ -1260 h 427"/>
                  <a:gd name="T64" fmla="+- 0 1341 1143"/>
                  <a:gd name="T65" fmla="*/ T64 w 2369"/>
                  <a:gd name="T66" fmla="+- 0 -1210 -1636"/>
                  <a:gd name="T67" fmla="*/ -1210 h 427"/>
                  <a:gd name="T68" fmla="+- 0 1343 1143"/>
                  <a:gd name="T69" fmla="*/ T68 w 2369"/>
                  <a:gd name="T70" fmla="+- 0 -1210 -1636"/>
                  <a:gd name="T71" fmla="*/ -1210 h 427"/>
                  <a:gd name="T72" fmla="+- 0 1343 1143"/>
                  <a:gd name="T73" fmla="*/ T72 w 2369"/>
                  <a:gd name="T74" fmla="+- 0 -1209 -1636"/>
                  <a:gd name="T75" fmla="*/ -1209 h 427"/>
                  <a:gd name="T76" fmla="+- 0 1378 1143"/>
                  <a:gd name="T77" fmla="*/ T76 w 2369"/>
                  <a:gd name="T78" fmla="+- 0 -1209 -1636"/>
                  <a:gd name="T79" fmla="*/ -1209 h 427"/>
                  <a:gd name="T80" fmla="+- 0 1382 1143"/>
                  <a:gd name="T81" fmla="*/ T80 w 2369"/>
                  <a:gd name="T82" fmla="+- 0 -1210 -1636"/>
                  <a:gd name="T83" fmla="*/ -1210 h 427"/>
                  <a:gd name="T84" fmla="+- 0 1422 1143"/>
                  <a:gd name="T85" fmla="*/ T84 w 2369"/>
                  <a:gd name="T86" fmla="+- 0 -1210 -1636"/>
                  <a:gd name="T87" fmla="*/ -1210 h 427"/>
                  <a:gd name="T88" fmla="+- 0 1422 1143"/>
                  <a:gd name="T89" fmla="*/ T88 w 2369"/>
                  <a:gd name="T90" fmla="+- 0 -1410 -1636"/>
                  <a:gd name="T91" fmla="*/ -1410 h 427"/>
                  <a:gd name="T92" fmla="+- 0 1425 1143"/>
                  <a:gd name="T93" fmla="*/ T92 w 2369"/>
                  <a:gd name="T94" fmla="+- 0 -1429 -1636"/>
                  <a:gd name="T95" fmla="*/ -1429 h 427"/>
                  <a:gd name="T96" fmla="+- 0 1435 1143"/>
                  <a:gd name="T97" fmla="*/ T96 w 2369"/>
                  <a:gd name="T98" fmla="+- 0 -1447 -1636"/>
                  <a:gd name="T99" fmla="*/ -1447 h 427"/>
                  <a:gd name="T100" fmla="+- 0 1453 1143"/>
                  <a:gd name="T101" fmla="*/ T100 w 2369"/>
                  <a:gd name="T102" fmla="+- 0 -1462 -1636"/>
                  <a:gd name="T103" fmla="*/ -1462 h 427"/>
                  <a:gd name="T104" fmla="+- 0 1470 1143"/>
                  <a:gd name="T105" fmla="*/ T104 w 2369"/>
                  <a:gd name="T106" fmla="+- 0 -1469 -1636"/>
                  <a:gd name="T107" fmla="*/ -1469 h 427"/>
                  <a:gd name="T108" fmla="+- 0 1586 1143"/>
                  <a:gd name="T109" fmla="*/ T108 w 2369"/>
                  <a:gd name="T110" fmla="+- 0 -1469 -1636"/>
                  <a:gd name="T111" fmla="*/ -1469 h 427"/>
                  <a:gd name="T112" fmla="+- 0 1585 1143"/>
                  <a:gd name="T113" fmla="*/ T112 w 2369"/>
                  <a:gd name="T114" fmla="+- 0 -1471 -1636"/>
                  <a:gd name="T115"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369" h="427">
                    <a:moveTo>
                      <a:pt x="442" y="165"/>
                    </a:moveTo>
                    <a:lnTo>
                      <a:pt x="127" y="165"/>
                    </a:lnTo>
                    <a:lnTo>
                      <a:pt x="152" y="167"/>
                    </a:lnTo>
                    <a:lnTo>
                      <a:pt x="170" y="173"/>
                    </a:lnTo>
                    <a:lnTo>
                      <a:pt x="187" y="192"/>
                    </a:lnTo>
                    <a:lnTo>
                      <a:pt x="196" y="209"/>
                    </a:lnTo>
                    <a:lnTo>
                      <a:pt x="198" y="226"/>
                    </a:lnTo>
                    <a:lnTo>
                      <a:pt x="198" y="229"/>
                    </a:lnTo>
                    <a:lnTo>
                      <a:pt x="199" y="230"/>
                    </a:lnTo>
                    <a:lnTo>
                      <a:pt x="199" y="232"/>
                    </a:lnTo>
                    <a:lnTo>
                      <a:pt x="198" y="235"/>
                    </a:lnTo>
                    <a:lnTo>
                      <a:pt x="199" y="252"/>
                    </a:lnTo>
                    <a:lnTo>
                      <a:pt x="199" y="303"/>
                    </a:lnTo>
                    <a:lnTo>
                      <a:pt x="199" y="348"/>
                    </a:lnTo>
                    <a:lnTo>
                      <a:pt x="199" y="362"/>
                    </a:lnTo>
                    <a:lnTo>
                      <a:pt x="198" y="376"/>
                    </a:lnTo>
                    <a:lnTo>
                      <a:pt x="198" y="426"/>
                    </a:lnTo>
                    <a:lnTo>
                      <a:pt x="200" y="426"/>
                    </a:lnTo>
                    <a:lnTo>
                      <a:pt x="200" y="427"/>
                    </a:lnTo>
                    <a:lnTo>
                      <a:pt x="235" y="427"/>
                    </a:lnTo>
                    <a:lnTo>
                      <a:pt x="239" y="426"/>
                    </a:lnTo>
                    <a:lnTo>
                      <a:pt x="279" y="426"/>
                    </a:lnTo>
                    <a:lnTo>
                      <a:pt x="279" y="226"/>
                    </a:lnTo>
                    <a:lnTo>
                      <a:pt x="282" y="207"/>
                    </a:lnTo>
                    <a:lnTo>
                      <a:pt x="292" y="189"/>
                    </a:lnTo>
                    <a:lnTo>
                      <a:pt x="310" y="174"/>
                    </a:lnTo>
                    <a:lnTo>
                      <a:pt x="327" y="167"/>
                    </a:lnTo>
                    <a:lnTo>
                      <a:pt x="443" y="167"/>
                    </a:lnTo>
                    <a:lnTo>
                      <a:pt x="442"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3" name="Freeform 12"/>
              <p:cNvSpPr>
                <a:spLocks/>
              </p:cNvSpPr>
              <p:nvPr userDrawn="1"/>
            </p:nvSpPr>
            <p:spPr bwMode="auto">
              <a:xfrm>
                <a:off x="1143" y="-1636"/>
                <a:ext cx="2369" cy="427"/>
              </a:xfrm>
              <a:custGeom>
                <a:avLst/>
                <a:gdLst>
                  <a:gd name="T0" fmla="+- 0 1586 1143"/>
                  <a:gd name="T1" fmla="*/ T0 w 2369"/>
                  <a:gd name="T2" fmla="+- 0 -1469 -1636"/>
                  <a:gd name="T3" fmla="*/ -1469 h 427"/>
                  <a:gd name="T4" fmla="+- 0 1470 1143"/>
                  <a:gd name="T5" fmla="*/ T4 w 2369"/>
                  <a:gd name="T6" fmla="+- 0 -1469 -1636"/>
                  <a:gd name="T7" fmla="*/ -1469 h 427"/>
                  <a:gd name="T8" fmla="+- 0 1496 1143"/>
                  <a:gd name="T9" fmla="*/ T8 w 2369"/>
                  <a:gd name="T10" fmla="+- 0 -1468 -1636"/>
                  <a:gd name="T11" fmla="*/ -1468 h 427"/>
                  <a:gd name="T12" fmla="+- 0 1513 1143"/>
                  <a:gd name="T13" fmla="*/ T12 w 2369"/>
                  <a:gd name="T14" fmla="+- 0 -1462 -1636"/>
                  <a:gd name="T15" fmla="*/ -1462 h 427"/>
                  <a:gd name="T16" fmla="+- 0 1531 1143"/>
                  <a:gd name="T17" fmla="*/ T16 w 2369"/>
                  <a:gd name="T18" fmla="+- 0 -1443 -1636"/>
                  <a:gd name="T19" fmla="*/ -1443 h 427"/>
                  <a:gd name="T20" fmla="+- 0 1540 1143"/>
                  <a:gd name="T21" fmla="*/ T20 w 2369"/>
                  <a:gd name="T22" fmla="+- 0 -1426 -1636"/>
                  <a:gd name="T23" fmla="*/ -1426 h 427"/>
                  <a:gd name="T24" fmla="+- 0 1543 1143"/>
                  <a:gd name="T25" fmla="*/ T24 w 2369"/>
                  <a:gd name="T26" fmla="+- 0 -1410 -1636"/>
                  <a:gd name="T27" fmla="*/ -1410 h 427"/>
                  <a:gd name="T28" fmla="+- 0 1543 1143"/>
                  <a:gd name="T29" fmla="*/ T28 w 2369"/>
                  <a:gd name="T30" fmla="+- 0 -1366 -1636"/>
                  <a:gd name="T31" fmla="*/ -1366 h 427"/>
                  <a:gd name="T32" fmla="+- 0 1542 1143"/>
                  <a:gd name="T33" fmla="*/ T32 w 2369"/>
                  <a:gd name="T34" fmla="+- 0 -1274 -1636"/>
                  <a:gd name="T35" fmla="*/ -1274 h 427"/>
                  <a:gd name="T36" fmla="+- 0 1542 1143"/>
                  <a:gd name="T37" fmla="*/ T36 w 2369"/>
                  <a:gd name="T38" fmla="+- 0 -1260 -1636"/>
                  <a:gd name="T39" fmla="*/ -1260 h 427"/>
                  <a:gd name="T40" fmla="+- 0 1542 1143"/>
                  <a:gd name="T41" fmla="*/ T40 w 2369"/>
                  <a:gd name="T42" fmla="+- 0 -1209 -1636"/>
                  <a:gd name="T43" fmla="*/ -1209 h 427"/>
                  <a:gd name="T44" fmla="+- 0 1620 1143"/>
                  <a:gd name="T45" fmla="*/ T44 w 2369"/>
                  <a:gd name="T46" fmla="+- 0 -1209 -1636"/>
                  <a:gd name="T47" fmla="*/ -1209 h 427"/>
                  <a:gd name="T48" fmla="+- 0 1619 1143"/>
                  <a:gd name="T49" fmla="*/ T48 w 2369"/>
                  <a:gd name="T50" fmla="+- 0 -1368 -1636"/>
                  <a:gd name="T51" fmla="*/ -1368 h 427"/>
                  <a:gd name="T52" fmla="+- 0 1601 1143"/>
                  <a:gd name="T53" fmla="*/ T52 w 2369"/>
                  <a:gd name="T54" fmla="+- 0 -1445 -1636"/>
                  <a:gd name="T55" fmla="*/ -1445 h 427"/>
                  <a:gd name="T56" fmla="+- 0 1591 1143"/>
                  <a:gd name="T57" fmla="*/ T56 w 2369"/>
                  <a:gd name="T58" fmla="+- 0 -1462 -1636"/>
                  <a:gd name="T59" fmla="*/ -1462 h 427"/>
                  <a:gd name="T60" fmla="+- 0 1586 1143"/>
                  <a:gd name="T61" fmla="*/ T60 w 2369"/>
                  <a:gd name="T62" fmla="+- 0 -1469 -1636"/>
                  <a:gd name="T63" fmla="*/ -1469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369" h="427">
                    <a:moveTo>
                      <a:pt x="443" y="167"/>
                    </a:moveTo>
                    <a:lnTo>
                      <a:pt x="327" y="167"/>
                    </a:lnTo>
                    <a:lnTo>
                      <a:pt x="353" y="168"/>
                    </a:lnTo>
                    <a:lnTo>
                      <a:pt x="370" y="174"/>
                    </a:lnTo>
                    <a:lnTo>
                      <a:pt x="388" y="193"/>
                    </a:lnTo>
                    <a:lnTo>
                      <a:pt x="397" y="210"/>
                    </a:lnTo>
                    <a:lnTo>
                      <a:pt x="400" y="226"/>
                    </a:lnTo>
                    <a:lnTo>
                      <a:pt x="400" y="270"/>
                    </a:lnTo>
                    <a:lnTo>
                      <a:pt x="399" y="362"/>
                    </a:lnTo>
                    <a:lnTo>
                      <a:pt x="399" y="376"/>
                    </a:lnTo>
                    <a:lnTo>
                      <a:pt x="399" y="427"/>
                    </a:lnTo>
                    <a:lnTo>
                      <a:pt x="477" y="427"/>
                    </a:lnTo>
                    <a:lnTo>
                      <a:pt x="476" y="268"/>
                    </a:lnTo>
                    <a:lnTo>
                      <a:pt x="458" y="191"/>
                    </a:lnTo>
                    <a:lnTo>
                      <a:pt x="448" y="174"/>
                    </a:lnTo>
                    <a:lnTo>
                      <a:pt x="443" y="167"/>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4" name="Freeform 13"/>
              <p:cNvSpPr>
                <a:spLocks/>
              </p:cNvSpPr>
              <p:nvPr userDrawn="1"/>
            </p:nvSpPr>
            <p:spPr bwMode="auto">
              <a:xfrm>
                <a:off x="1143" y="-1636"/>
                <a:ext cx="2369" cy="427"/>
              </a:xfrm>
              <a:custGeom>
                <a:avLst/>
                <a:gdLst>
                  <a:gd name="T0" fmla="+- 0 1383 1143"/>
                  <a:gd name="T1" fmla="*/ T0 w 2369"/>
                  <a:gd name="T2" fmla="+- 0 -1210 -1636"/>
                  <a:gd name="T3" fmla="*/ -1210 h 427"/>
                  <a:gd name="T4" fmla="+- 0 1382 1143"/>
                  <a:gd name="T5" fmla="*/ T4 w 2369"/>
                  <a:gd name="T6" fmla="+- 0 -1210 -1636"/>
                  <a:gd name="T7" fmla="*/ -1210 h 427"/>
                  <a:gd name="T8" fmla="+- 0 1382 1143"/>
                  <a:gd name="T9" fmla="*/ T8 w 2369"/>
                  <a:gd name="T10" fmla="+- 0 -1209 -1636"/>
                  <a:gd name="T11" fmla="*/ -1209 h 427"/>
                  <a:gd name="T12" fmla="+- 0 1383 1143"/>
                  <a:gd name="T13" fmla="*/ T12 w 2369"/>
                  <a:gd name="T14" fmla="+- 0 -1210 -1636"/>
                  <a:gd name="T15" fmla="*/ -1210 h 427"/>
                </a:gdLst>
                <a:ahLst/>
                <a:cxnLst>
                  <a:cxn ang="0">
                    <a:pos x="T1" y="T3"/>
                  </a:cxn>
                  <a:cxn ang="0">
                    <a:pos x="T5" y="T7"/>
                  </a:cxn>
                  <a:cxn ang="0">
                    <a:pos x="T9" y="T11"/>
                  </a:cxn>
                  <a:cxn ang="0">
                    <a:pos x="T13" y="T15"/>
                  </a:cxn>
                </a:cxnLst>
                <a:rect l="0" t="0" r="r" b="b"/>
                <a:pathLst>
                  <a:path w="2369" h="427">
                    <a:moveTo>
                      <a:pt x="240" y="426"/>
                    </a:moveTo>
                    <a:lnTo>
                      <a:pt x="239" y="426"/>
                    </a:lnTo>
                    <a:lnTo>
                      <a:pt x="239" y="427"/>
                    </a:lnTo>
                    <a:lnTo>
                      <a:pt x="240" y="42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5" name="Freeform 14"/>
              <p:cNvSpPr>
                <a:spLocks/>
              </p:cNvSpPr>
              <p:nvPr userDrawn="1"/>
            </p:nvSpPr>
            <p:spPr bwMode="auto">
              <a:xfrm>
                <a:off x="1143" y="-1636"/>
                <a:ext cx="2369" cy="427"/>
              </a:xfrm>
              <a:custGeom>
                <a:avLst/>
                <a:gdLst>
                  <a:gd name="T0" fmla="+- 0 1490 1143"/>
                  <a:gd name="T1" fmla="*/ T0 w 2369"/>
                  <a:gd name="T2" fmla="+- 0 -1523 -1636"/>
                  <a:gd name="T3" fmla="*/ -1523 h 427"/>
                  <a:gd name="T4" fmla="+- 0 1431 1143"/>
                  <a:gd name="T5" fmla="*/ T4 w 2369"/>
                  <a:gd name="T6" fmla="+- 0 -1512 -1636"/>
                  <a:gd name="T7" fmla="*/ -1512 h 427"/>
                  <a:gd name="T8" fmla="+- 0 1383 1143"/>
                  <a:gd name="T9" fmla="*/ T8 w 2369"/>
                  <a:gd name="T10" fmla="+- 0 -1475 -1636"/>
                  <a:gd name="T11" fmla="*/ -1475 h 427"/>
                  <a:gd name="T12" fmla="+- 0 1581 1143"/>
                  <a:gd name="T13" fmla="*/ T12 w 2369"/>
                  <a:gd name="T14" fmla="+- 0 -1475 -1636"/>
                  <a:gd name="T15" fmla="*/ -1475 h 427"/>
                  <a:gd name="T16" fmla="+- 0 1526 1143"/>
                  <a:gd name="T17" fmla="*/ T16 w 2369"/>
                  <a:gd name="T18" fmla="+- 0 -1514 -1636"/>
                  <a:gd name="T19" fmla="*/ -1514 h 427"/>
                  <a:gd name="T20" fmla="+- 0 1490 1143"/>
                  <a:gd name="T21" fmla="*/ T20 w 2369"/>
                  <a:gd name="T22" fmla="+- 0 -1523 -1636"/>
                  <a:gd name="T23" fmla="*/ -1523 h 427"/>
                </a:gdLst>
                <a:ahLst/>
                <a:cxnLst>
                  <a:cxn ang="0">
                    <a:pos x="T1" y="T3"/>
                  </a:cxn>
                  <a:cxn ang="0">
                    <a:pos x="T5" y="T7"/>
                  </a:cxn>
                  <a:cxn ang="0">
                    <a:pos x="T9" y="T11"/>
                  </a:cxn>
                  <a:cxn ang="0">
                    <a:pos x="T13" y="T15"/>
                  </a:cxn>
                  <a:cxn ang="0">
                    <a:pos x="T17" y="T19"/>
                  </a:cxn>
                  <a:cxn ang="0">
                    <a:pos x="T21" y="T23"/>
                  </a:cxn>
                </a:cxnLst>
                <a:rect l="0" t="0" r="r" b="b"/>
                <a:pathLst>
                  <a:path w="2369" h="427">
                    <a:moveTo>
                      <a:pt x="347" y="113"/>
                    </a:moveTo>
                    <a:lnTo>
                      <a:pt x="288" y="124"/>
                    </a:lnTo>
                    <a:lnTo>
                      <a:pt x="240" y="161"/>
                    </a:lnTo>
                    <a:lnTo>
                      <a:pt x="438" y="161"/>
                    </a:lnTo>
                    <a:lnTo>
                      <a:pt x="383" y="122"/>
                    </a:lnTo>
                    <a:lnTo>
                      <a:pt x="347"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6" name="Freeform 15"/>
              <p:cNvSpPr>
                <a:spLocks/>
              </p:cNvSpPr>
              <p:nvPr userDrawn="1"/>
            </p:nvSpPr>
            <p:spPr bwMode="auto">
              <a:xfrm>
                <a:off x="1143" y="-1636"/>
                <a:ext cx="2369" cy="427"/>
              </a:xfrm>
              <a:custGeom>
                <a:avLst/>
                <a:gdLst>
                  <a:gd name="T0" fmla="+- 0 1813 1143"/>
                  <a:gd name="T1" fmla="*/ T0 w 2369"/>
                  <a:gd name="T2" fmla="+- 0 -1523 -1636"/>
                  <a:gd name="T3" fmla="*/ -1523 h 427"/>
                  <a:gd name="T4" fmla="+- 0 1751 1143"/>
                  <a:gd name="T5" fmla="*/ T4 w 2369"/>
                  <a:gd name="T6" fmla="+- 0 -1515 -1636"/>
                  <a:gd name="T7" fmla="*/ -1515 h 427"/>
                  <a:gd name="T8" fmla="+- 0 1702 1143"/>
                  <a:gd name="T9" fmla="*/ T8 w 2369"/>
                  <a:gd name="T10" fmla="+- 0 -1480 -1636"/>
                  <a:gd name="T11" fmla="*/ -1480 h 427"/>
                  <a:gd name="T12" fmla="+- 0 1671 1143"/>
                  <a:gd name="T13" fmla="*/ T12 w 2369"/>
                  <a:gd name="T14" fmla="+- 0 -1429 -1636"/>
                  <a:gd name="T15" fmla="*/ -1429 h 427"/>
                  <a:gd name="T16" fmla="+- 0 1660 1143"/>
                  <a:gd name="T17" fmla="*/ T16 w 2369"/>
                  <a:gd name="T18" fmla="+- 0 -1370 -1636"/>
                  <a:gd name="T19" fmla="*/ -1370 h 427"/>
                  <a:gd name="T20" fmla="+- 0 1661 1143"/>
                  <a:gd name="T21" fmla="*/ T20 w 2369"/>
                  <a:gd name="T22" fmla="+- 0 -1348 -1636"/>
                  <a:gd name="T23" fmla="*/ -1348 h 427"/>
                  <a:gd name="T24" fmla="+- 0 1678 1143"/>
                  <a:gd name="T25" fmla="*/ T24 w 2369"/>
                  <a:gd name="T26" fmla="+- 0 -1289 -1636"/>
                  <a:gd name="T27" fmla="*/ -1289 h 427"/>
                  <a:gd name="T28" fmla="+- 0 1729 1143"/>
                  <a:gd name="T29" fmla="*/ T28 w 2369"/>
                  <a:gd name="T30" fmla="+- 0 -1230 -1636"/>
                  <a:gd name="T31" fmla="*/ -1230 h 427"/>
                  <a:gd name="T32" fmla="+- 0 1788 1143"/>
                  <a:gd name="T33" fmla="*/ T32 w 2369"/>
                  <a:gd name="T34" fmla="+- 0 -1209 -1636"/>
                  <a:gd name="T35" fmla="*/ -1209 h 427"/>
                  <a:gd name="T36" fmla="+- 0 1812 1143"/>
                  <a:gd name="T37" fmla="*/ T36 w 2369"/>
                  <a:gd name="T38" fmla="+- 0 -1210 -1636"/>
                  <a:gd name="T39" fmla="*/ -1210 h 427"/>
                  <a:gd name="T40" fmla="+- 0 1831 1143"/>
                  <a:gd name="T41" fmla="*/ T40 w 2369"/>
                  <a:gd name="T42" fmla="+- 0 -1214 -1636"/>
                  <a:gd name="T43" fmla="*/ -1214 h 427"/>
                  <a:gd name="T44" fmla="+- 0 1854 1143"/>
                  <a:gd name="T45" fmla="*/ T44 w 2369"/>
                  <a:gd name="T46" fmla="+- 0 -1224 -1636"/>
                  <a:gd name="T47" fmla="*/ -1224 h 427"/>
                  <a:gd name="T48" fmla="+- 0 1871 1143"/>
                  <a:gd name="T49" fmla="*/ T48 w 2369"/>
                  <a:gd name="T50" fmla="+- 0 -1234 -1636"/>
                  <a:gd name="T51" fmla="*/ -1234 h 427"/>
                  <a:gd name="T52" fmla="+- 0 1884 1143"/>
                  <a:gd name="T53" fmla="*/ T52 w 2369"/>
                  <a:gd name="T54" fmla="+- 0 -1244 -1636"/>
                  <a:gd name="T55" fmla="*/ -1244 h 427"/>
                  <a:gd name="T56" fmla="+- 0 1869 1143"/>
                  <a:gd name="T57" fmla="*/ T56 w 2369"/>
                  <a:gd name="T58" fmla="+- 0 -1262 -1636"/>
                  <a:gd name="T59" fmla="*/ -1262 h 427"/>
                  <a:gd name="T60" fmla="+- 0 1785 1143"/>
                  <a:gd name="T61" fmla="*/ T60 w 2369"/>
                  <a:gd name="T62" fmla="+- 0 -1262 -1636"/>
                  <a:gd name="T63" fmla="*/ -1262 h 427"/>
                  <a:gd name="T64" fmla="+- 0 1773 1143"/>
                  <a:gd name="T65" fmla="*/ T64 w 2369"/>
                  <a:gd name="T66" fmla="+- 0 -1266 -1636"/>
                  <a:gd name="T67" fmla="*/ -1266 h 427"/>
                  <a:gd name="T68" fmla="+- 0 1753 1143"/>
                  <a:gd name="T69" fmla="*/ T68 w 2369"/>
                  <a:gd name="T70" fmla="+- 0 -1280 -1636"/>
                  <a:gd name="T71" fmla="*/ -1280 h 427"/>
                  <a:gd name="T72" fmla="+- 0 1745 1143"/>
                  <a:gd name="T73" fmla="*/ T72 w 2369"/>
                  <a:gd name="T74" fmla="+- 0 -1290 -1636"/>
                  <a:gd name="T75" fmla="*/ -1290 h 427"/>
                  <a:gd name="T76" fmla="+- 0 1741 1143"/>
                  <a:gd name="T77" fmla="*/ T76 w 2369"/>
                  <a:gd name="T78" fmla="+- 0 -1301 -1636"/>
                  <a:gd name="T79" fmla="*/ -1301 h 427"/>
                  <a:gd name="T80" fmla="+- 0 1854 1143"/>
                  <a:gd name="T81" fmla="*/ T80 w 2369"/>
                  <a:gd name="T82" fmla="+- 0 -1357 -1636"/>
                  <a:gd name="T83" fmla="*/ -1357 h 427"/>
                  <a:gd name="T84" fmla="+- 0 1736 1143"/>
                  <a:gd name="T85" fmla="*/ T84 w 2369"/>
                  <a:gd name="T86" fmla="+- 0 -1357 -1636"/>
                  <a:gd name="T87" fmla="*/ -1357 h 427"/>
                  <a:gd name="T88" fmla="+- 0 1741 1143"/>
                  <a:gd name="T89" fmla="*/ T88 w 2369"/>
                  <a:gd name="T90" fmla="+- 0 -1430 -1636"/>
                  <a:gd name="T91" fmla="*/ -1430 h 427"/>
                  <a:gd name="T92" fmla="+- 0 1786 1143"/>
                  <a:gd name="T93" fmla="*/ T92 w 2369"/>
                  <a:gd name="T94" fmla="+- 0 -1470 -1636"/>
                  <a:gd name="T95" fmla="*/ -1470 h 427"/>
                  <a:gd name="T96" fmla="+- 0 1892 1143"/>
                  <a:gd name="T97" fmla="*/ T96 w 2369"/>
                  <a:gd name="T98" fmla="+- 0 -1470 -1636"/>
                  <a:gd name="T99" fmla="*/ -1470 h 427"/>
                  <a:gd name="T100" fmla="+- 0 1883 1143"/>
                  <a:gd name="T101" fmla="*/ T100 w 2369"/>
                  <a:gd name="T102" fmla="+- 0 -1483 -1636"/>
                  <a:gd name="T103" fmla="*/ -1483 h 427"/>
                  <a:gd name="T104" fmla="+- 0 1868 1143"/>
                  <a:gd name="T105" fmla="*/ T104 w 2369"/>
                  <a:gd name="T106" fmla="+- 0 -1499 -1636"/>
                  <a:gd name="T107" fmla="*/ -1499 h 427"/>
                  <a:gd name="T108" fmla="+- 0 1853 1143"/>
                  <a:gd name="T109" fmla="*/ T108 w 2369"/>
                  <a:gd name="T110" fmla="+- 0 -1510 -1636"/>
                  <a:gd name="T111" fmla="*/ -1510 h 427"/>
                  <a:gd name="T112" fmla="+- 0 1831 1143"/>
                  <a:gd name="T113" fmla="*/ T112 w 2369"/>
                  <a:gd name="T114" fmla="+- 0 -1519 -1636"/>
                  <a:gd name="T115" fmla="*/ -1519 h 427"/>
                  <a:gd name="T116" fmla="+- 0 1813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670" y="113"/>
                    </a:moveTo>
                    <a:lnTo>
                      <a:pt x="608" y="121"/>
                    </a:lnTo>
                    <a:lnTo>
                      <a:pt x="559" y="156"/>
                    </a:lnTo>
                    <a:lnTo>
                      <a:pt x="528" y="207"/>
                    </a:lnTo>
                    <a:lnTo>
                      <a:pt x="517" y="266"/>
                    </a:lnTo>
                    <a:lnTo>
                      <a:pt x="518" y="288"/>
                    </a:lnTo>
                    <a:lnTo>
                      <a:pt x="535" y="347"/>
                    </a:lnTo>
                    <a:lnTo>
                      <a:pt x="586" y="406"/>
                    </a:lnTo>
                    <a:lnTo>
                      <a:pt x="645" y="427"/>
                    </a:lnTo>
                    <a:lnTo>
                      <a:pt x="669" y="426"/>
                    </a:lnTo>
                    <a:lnTo>
                      <a:pt x="688" y="422"/>
                    </a:lnTo>
                    <a:lnTo>
                      <a:pt x="711" y="412"/>
                    </a:lnTo>
                    <a:lnTo>
                      <a:pt x="728" y="402"/>
                    </a:lnTo>
                    <a:lnTo>
                      <a:pt x="741" y="392"/>
                    </a:lnTo>
                    <a:lnTo>
                      <a:pt x="726" y="374"/>
                    </a:lnTo>
                    <a:lnTo>
                      <a:pt x="642" y="374"/>
                    </a:lnTo>
                    <a:lnTo>
                      <a:pt x="630" y="370"/>
                    </a:lnTo>
                    <a:lnTo>
                      <a:pt x="610" y="356"/>
                    </a:lnTo>
                    <a:lnTo>
                      <a:pt x="602" y="346"/>
                    </a:lnTo>
                    <a:lnTo>
                      <a:pt x="598" y="335"/>
                    </a:lnTo>
                    <a:lnTo>
                      <a:pt x="711" y="279"/>
                    </a:lnTo>
                    <a:lnTo>
                      <a:pt x="593" y="279"/>
                    </a:lnTo>
                    <a:lnTo>
                      <a:pt x="598" y="206"/>
                    </a:lnTo>
                    <a:lnTo>
                      <a:pt x="643" y="166"/>
                    </a:lnTo>
                    <a:lnTo>
                      <a:pt x="749" y="166"/>
                    </a:lnTo>
                    <a:lnTo>
                      <a:pt x="740" y="153"/>
                    </a:lnTo>
                    <a:lnTo>
                      <a:pt x="725" y="137"/>
                    </a:lnTo>
                    <a:lnTo>
                      <a:pt x="710" y="126"/>
                    </a:lnTo>
                    <a:lnTo>
                      <a:pt x="688" y="117"/>
                    </a:lnTo>
                    <a:lnTo>
                      <a:pt x="670"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7" name="Freeform 16"/>
              <p:cNvSpPr>
                <a:spLocks/>
              </p:cNvSpPr>
              <p:nvPr userDrawn="1"/>
            </p:nvSpPr>
            <p:spPr bwMode="auto">
              <a:xfrm>
                <a:off x="1143" y="-1636"/>
                <a:ext cx="2369" cy="427"/>
              </a:xfrm>
              <a:custGeom>
                <a:avLst/>
                <a:gdLst>
                  <a:gd name="T0" fmla="+- 0 1853 1143"/>
                  <a:gd name="T1" fmla="*/ T0 w 2369"/>
                  <a:gd name="T2" fmla="+- 0 -1282 -1636"/>
                  <a:gd name="T3" fmla="*/ -1282 h 427"/>
                  <a:gd name="T4" fmla="+- 0 1847 1143"/>
                  <a:gd name="T5" fmla="*/ T4 w 2369"/>
                  <a:gd name="T6" fmla="+- 0 -1274 -1636"/>
                  <a:gd name="T7" fmla="*/ -1274 h 427"/>
                  <a:gd name="T8" fmla="+- 0 1839 1143"/>
                  <a:gd name="T9" fmla="*/ T8 w 2369"/>
                  <a:gd name="T10" fmla="+- 0 -1268 -1636"/>
                  <a:gd name="T11" fmla="*/ -1268 h 427"/>
                  <a:gd name="T12" fmla="+- 0 1819 1143"/>
                  <a:gd name="T13" fmla="*/ T12 w 2369"/>
                  <a:gd name="T14" fmla="+- 0 -1263 -1636"/>
                  <a:gd name="T15" fmla="*/ -1263 h 427"/>
                  <a:gd name="T16" fmla="+- 0 1808 1143"/>
                  <a:gd name="T17" fmla="*/ T16 w 2369"/>
                  <a:gd name="T18" fmla="+- 0 -1262 -1636"/>
                  <a:gd name="T19" fmla="*/ -1262 h 427"/>
                  <a:gd name="T20" fmla="+- 0 1869 1143"/>
                  <a:gd name="T21" fmla="*/ T20 w 2369"/>
                  <a:gd name="T22" fmla="+- 0 -1262 -1636"/>
                  <a:gd name="T23" fmla="*/ -1262 h 427"/>
                  <a:gd name="T24" fmla="+- 0 1853 1143"/>
                  <a:gd name="T25" fmla="*/ T24 w 2369"/>
                  <a:gd name="T26" fmla="+- 0 -1282 -1636"/>
                  <a:gd name="T27" fmla="*/ -1282 h 427"/>
                </a:gdLst>
                <a:ahLst/>
                <a:cxnLst>
                  <a:cxn ang="0">
                    <a:pos x="T1" y="T3"/>
                  </a:cxn>
                  <a:cxn ang="0">
                    <a:pos x="T5" y="T7"/>
                  </a:cxn>
                  <a:cxn ang="0">
                    <a:pos x="T9" y="T11"/>
                  </a:cxn>
                  <a:cxn ang="0">
                    <a:pos x="T13" y="T15"/>
                  </a:cxn>
                  <a:cxn ang="0">
                    <a:pos x="T17" y="T19"/>
                  </a:cxn>
                  <a:cxn ang="0">
                    <a:pos x="T21" y="T23"/>
                  </a:cxn>
                  <a:cxn ang="0">
                    <a:pos x="T25" y="T27"/>
                  </a:cxn>
                </a:cxnLst>
                <a:rect l="0" t="0" r="r" b="b"/>
                <a:pathLst>
                  <a:path w="2369" h="427">
                    <a:moveTo>
                      <a:pt x="710" y="354"/>
                    </a:moveTo>
                    <a:lnTo>
                      <a:pt x="704" y="362"/>
                    </a:lnTo>
                    <a:lnTo>
                      <a:pt x="696" y="368"/>
                    </a:lnTo>
                    <a:lnTo>
                      <a:pt x="676" y="373"/>
                    </a:lnTo>
                    <a:lnTo>
                      <a:pt x="665" y="374"/>
                    </a:lnTo>
                    <a:lnTo>
                      <a:pt x="726" y="374"/>
                    </a:lnTo>
                    <a:lnTo>
                      <a:pt x="710" y="35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8" name="Freeform 17"/>
              <p:cNvSpPr>
                <a:spLocks/>
              </p:cNvSpPr>
              <p:nvPr userDrawn="1"/>
            </p:nvSpPr>
            <p:spPr bwMode="auto">
              <a:xfrm>
                <a:off x="1143" y="-1636"/>
                <a:ext cx="2369" cy="427"/>
              </a:xfrm>
              <a:custGeom>
                <a:avLst/>
                <a:gdLst>
                  <a:gd name="T0" fmla="+- 0 1892 1143"/>
                  <a:gd name="T1" fmla="*/ T0 w 2369"/>
                  <a:gd name="T2" fmla="+- 0 -1470 -1636"/>
                  <a:gd name="T3" fmla="*/ -1470 h 427"/>
                  <a:gd name="T4" fmla="+- 0 1786 1143"/>
                  <a:gd name="T5" fmla="*/ T4 w 2369"/>
                  <a:gd name="T6" fmla="+- 0 -1470 -1636"/>
                  <a:gd name="T7" fmla="*/ -1470 h 427"/>
                  <a:gd name="T8" fmla="+- 0 1812 1143"/>
                  <a:gd name="T9" fmla="*/ T8 w 2369"/>
                  <a:gd name="T10" fmla="+- 0 -1469 -1636"/>
                  <a:gd name="T11" fmla="*/ -1469 h 427"/>
                  <a:gd name="T12" fmla="+- 0 1829 1143"/>
                  <a:gd name="T13" fmla="*/ T12 w 2369"/>
                  <a:gd name="T14" fmla="+- 0 -1464 -1636"/>
                  <a:gd name="T15" fmla="*/ -1464 h 427"/>
                  <a:gd name="T16" fmla="+- 0 1847 1143"/>
                  <a:gd name="T17" fmla="*/ T16 w 2369"/>
                  <a:gd name="T18" fmla="+- 0 -1447 -1636"/>
                  <a:gd name="T19" fmla="*/ -1447 h 427"/>
                  <a:gd name="T20" fmla="+- 0 1855 1143"/>
                  <a:gd name="T21" fmla="*/ T20 w 2369"/>
                  <a:gd name="T22" fmla="+- 0 -1430 -1636"/>
                  <a:gd name="T23" fmla="*/ -1430 h 427"/>
                  <a:gd name="T24" fmla="+- 0 1736 1143"/>
                  <a:gd name="T25" fmla="*/ T24 w 2369"/>
                  <a:gd name="T26" fmla="+- 0 -1357 -1636"/>
                  <a:gd name="T27" fmla="*/ -1357 h 427"/>
                  <a:gd name="T28" fmla="+- 0 1854 1143"/>
                  <a:gd name="T29" fmla="*/ T28 w 2369"/>
                  <a:gd name="T30" fmla="+- 0 -1357 -1636"/>
                  <a:gd name="T31" fmla="*/ -1357 h 427"/>
                  <a:gd name="T32" fmla="+- 0 1918 1143"/>
                  <a:gd name="T33" fmla="*/ T32 w 2369"/>
                  <a:gd name="T34" fmla="+- 0 -1388 -1636"/>
                  <a:gd name="T35" fmla="*/ -1388 h 427"/>
                  <a:gd name="T36" fmla="+- 0 1915 1143"/>
                  <a:gd name="T37" fmla="*/ T36 w 2369"/>
                  <a:gd name="T38" fmla="+- 0 -1408 -1636"/>
                  <a:gd name="T39" fmla="*/ -1408 h 427"/>
                  <a:gd name="T40" fmla="+- 0 1910 1143"/>
                  <a:gd name="T41" fmla="*/ T40 w 2369"/>
                  <a:gd name="T42" fmla="+- 0 -1428 -1636"/>
                  <a:gd name="T43" fmla="*/ -1428 h 427"/>
                  <a:gd name="T44" fmla="+- 0 1901 1143"/>
                  <a:gd name="T45" fmla="*/ T44 w 2369"/>
                  <a:gd name="T46" fmla="+- 0 -1452 -1636"/>
                  <a:gd name="T47" fmla="*/ -1452 h 427"/>
                  <a:gd name="T48" fmla="+- 0 1892 1143"/>
                  <a:gd name="T49" fmla="*/ T48 w 2369"/>
                  <a:gd name="T50" fmla="+- 0 -1470 -1636"/>
                  <a:gd name="T51" fmla="*/ -1470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369" h="427">
                    <a:moveTo>
                      <a:pt x="749" y="166"/>
                    </a:moveTo>
                    <a:lnTo>
                      <a:pt x="643" y="166"/>
                    </a:lnTo>
                    <a:lnTo>
                      <a:pt x="669" y="167"/>
                    </a:lnTo>
                    <a:lnTo>
                      <a:pt x="686" y="172"/>
                    </a:lnTo>
                    <a:lnTo>
                      <a:pt x="704" y="189"/>
                    </a:lnTo>
                    <a:lnTo>
                      <a:pt x="712" y="206"/>
                    </a:lnTo>
                    <a:lnTo>
                      <a:pt x="593" y="279"/>
                    </a:lnTo>
                    <a:lnTo>
                      <a:pt x="711" y="279"/>
                    </a:lnTo>
                    <a:lnTo>
                      <a:pt x="775" y="248"/>
                    </a:lnTo>
                    <a:lnTo>
                      <a:pt x="772" y="228"/>
                    </a:lnTo>
                    <a:lnTo>
                      <a:pt x="767" y="208"/>
                    </a:lnTo>
                    <a:lnTo>
                      <a:pt x="758" y="184"/>
                    </a:lnTo>
                    <a:lnTo>
                      <a:pt x="749" y="16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9" name="Freeform 18"/>
              <p:cNvSpPr>
                <a:spLocks/>
              </p:cNvSpPr>
              <p:nvPr userDrawn="1"/>
            </p:nvSpPr>
            <p:spPr bwMode="auto">
              <a:xfrm>
                <a:off x="1143" y="-1636"/>
                <a:ext cx="2369" cy="427"/>
              </a:xfrm>
              <a:custGeom>
                <a:avLst/>
                <a:gdLst>
                  <a:gd name="T0" fmla="+- 0 2021 1143"/>
                  <a:gd name="T1" fmla="*/ T0 w 2369"/>
                  <a:gd name="T2" fmla="+- 0 -1618 -1636"/>
                  <a:gd name="T3" fmla="*/ -1618 h 427"/>
                  <a:gd name="T4" fmla="+- 0 1952 1143"/>
                  <a:gd name="T5" fmla="*/ T4 w 2369"/>
                  <a:gd name="T6" fmla="+- 0 -1571 -1636"/>
                  <a:gd name="T7" fmla="*/ -1571 h 427"/>
                  <a:gd name="T8" fmla="+- 0 1952 1143"/>
                  <a:gd name="T9" fmla="*/ T8 w 2369"/>
                  <a:gd name="T10" fmla="+- 0 -1366 -1636"/>
                  <a:gd name="T11" fmla="*/ -1366 h 427"/>
                  <a:gd name="T12" fmla="+- 0 1960 1143"/>
                  <a:gd name="T13" fmla="*/ T12 w 2369"/>
                  <a:gd name="T14" fmla="+- 0 -1307 -1636"/>
                  <a:gd name="T15" fmla="*/ -1307 h 427"/>
                  <a:gd name="T16" fmla="+- 0 1994 1143"/>
                  <a:gd name="T17" fmla="*/ T16 w 2369"/>
                  <a:gd name="T18" fmla="+- 0 -1249 -1636"/>
                  <a:gd name="T19" fmla="*/ -1249 h 427"/>
                  <a:gd name="T20" fmla="+- 0 2061 1143"/>
                  <a:gd name="T21" fmla="*/ T20 w 2369"/>
                  <a:gd name="T22" fmla="+- 0 -1211 -1636"/>
                  <a:gd name="T23" fmla="*/ -1211 h 427"/>
                  <a:gd name="T24" fmla="+- 0 2079 1143"/>
                  <a:gd name="T25" fmla="*/ T24 w 2369"/>
                  <a:gd name="T26" fmla="+- 0 -1209 -1636"/>
                  <a:gd name="T27" fmla="*/ -1209 h 427"/>
                  <a:gd name="T28" fmla="+- 0 2100 1143"/>
                  <a:gd name="T29" fmla="*/ T28 w 2369"/>
                  <a:gd name="T30" fmla="+- 0 -1211 -1636"/>
                  <a:gd name="T31" fmla="*/ -1211 h 427"/>
                  <a:gd name="T32" fmla="+- 0 2119 1143"/>
                  <a:gd name="T33" fmla="*/ T32 w 2369"/>
                  <a:gd name="T34" fmla="+- 0 -1215 -1636"/>
                  <a:gd name="T35" fmla="*/ -1215 h 427"/>
                  <a:gd name="T36" fmla="+- 0 2141 1143"/>
                  <a:gd name="T37" fmla="*/ T36 w 2369"/>
                  <a:gd name="T38" fmla="+- 0 -1225 -1636"/>
                  <a:gd name="T39" fmla="*/ -1225 h 427"/>
                  <a:gd name="T40" fmla="+- 0 2157 1143"/>
                  <a:gd name="T41" fmla="*/ T40 w 2369"/>
                  <a:gd name="T42" fmla="+- 0 -1236 -1636"/>
                  <a:gd name="T43" fmla="*/ -1236 h 427"/>
                  <a:gd name="T44" fmla="+- 0 2145 1143"/>
                  <a:gd name="T45" fmla="*/ T44 w 2369"/>
                  <a:gd name="T46" fmla="+- 0 -1262 -1636"/>
                  <a:gd name="T47" fmla="*/ -1262 h 427"/>
                  <a:gd name="T48" fmla="+- 0 2067 1143"/>
                  <a:gd name="T49" fmla="*/ T48 w 2369"/>
                  <a:gd name="T50" fmla="+- 0 -1262 -1636"/>
                  <a:gd name="T51" fmla="*/ -1262 h 427"/>
                  <a:gd name="T52" fmla="+- 0 2055 1143"/>
                  <a:gd name="T53" fmla="*/ T52 w 2369"/>
                  <a:gd name="T54" fmla="+- 0 -1267 -1636"/>
                  <a:gd name="T55" fmla="*/ -1267 h 427"/>
                  <a:gd name="T56" fmla="+- 0 2033 1143"/>
                  <a:gd name="T57" fmla="*/ T56 w 2369"/>
                  <a:gd name="T58" fmla="+- 0 -1286 -1636"/>
                  <a:gd name="T59" fmla="*/ -1286 h 427"/>
                  <a:gd name="T60" fmla="+- 0 2025 1143"/>
                  <a:gd name="T61" fmla="*/ T60 w 2369"/>
                  <a:gd name="T62" fmla="+- 0 -1297 -1636"/>
                  <a:gd name="T63" fmla="*/ -1297 h 427"/>
                  <a:gd name="T64" fmla="+- 0 2021 1143"/>
                  <a:gd name="T65" fmla="*/ T64 w 2369"/>
                  <a:gd name="T66" fmla="+- 0 -1308 -1636"/>
                  <a:gd name="T67" fmla="*/ -1308 h 427"/>
                  <a:gd name="T68" fmla="+- 0 2021 1143"/>
                  <a:gd name="T69" fmla="*/ T68 w 2369"/>
                  <a:gd name="T70" fmla="+- 0 -1428 -1636"/>
                  <a:gd name="T71" fmla="*/ -1428 h 427"/>
                  <a:gd name="T72" fmla="+- 0 2077 1143"/>
                  <a:gd name="T73" fmla="*/ T72 w 2369"/>
                  <a:gd name="T74" fmla="+- 0 -1428 -1636"/>
                  <a:gd name="T75" fmla="*/ -1428 h 427"/>
                  <a:gd name="T76" fmla="+- 0 2077 1143"/>
                  <a:gd name="T77" fmla="*/ T76 w 2369"/>
                  <a:gd name="T78" fmla="+- 0 -1482 -1636"/>
                  <a:gd name="T79" fmla="*/ -1482 h 427"/>
                  <a:gd name="T80" fmla="+- 0 2021 1143"/>
                  <a:gd name="T81" fmla="*/ T80 w 2369"/>
                  <a:gd name="T82" fmla="+- 0 -1482 -1636"/>
                  <a:gd name="T83" fmla="*/ -1482 h 427"/>
                  <a:gd name="T84" fmla="+- 0 2021 1143"/>
                  <a:gd name="T85" fmla="*/ T84 w 2369"/>
                  <a:gd name="T86" fmla="+- 0 -1618 -1636"/>
                  <a:gd name="T87" fmla="*/ -1618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369" h="427">
                    <a:moveTo>
                      <a:pt x="878" y="18"/>
                    </a:moveTo>
                    <a:lnTo>
                      <a:pt x="809" y="65"/>
                    </a:lnTo>
                    <a:lnTo>
                      <a:pt x="809" y="270"/>
                    </a:lnTo>
                    <a:lnTo>
                      <a:pt x="817" y="329"/>
                    </a:lnTo>
                    <a:lnTo>
                      <a:pt x="851" y="387"/>
                    </a:lnTo>
                    <a:lnTo>
                      <a:pt x="918" y="425"/>
                    </a:lnTo>
                    <a:lnTo>
                      <a:pt x="936" y="427"/>
                    </a:lnTo>
                    <a:lnTo>
                      <a:pt x="957" y="425"/>
                    </a:lnTo>
                    <a:lnTo>
                      <a:pt x="976" y="421"/>
                    </a:lnTo>
                    <a:lnTo>
                      <a:pt x="998" y="411"/>
                    </a:lnTo>
                    <a:lnTo>
                      <a:pt x="1014" y="400"/>
                    </a:lnTo>
                    <a:lnTo>
                      <a:pt x="1002" y="374"/>
                    </a:lnTo>
                    <a:lnTo>
                      <a:pt x="924" y="374"/>
                    </a:lnTo>
                    <a:lnTo>
                      <a:pt x="912" y="369"/>
                    </a:lnTo>
                    <a:lnTo>
                      <a:pt x="890" y="350"/>
                    </a:lnTo>
                    <a:lnTo>
                      <a:pt x="882" y="339"/>
                    </a:lnTo>
                    <a:lnTo>
                      <a:pt x="878" y="328"/>
                    </a:lnTo>
                    <a:lnTo>
                      <a:pt x="878" y="208"/>
                    </a:lnTo>
                    <a:lnTo>
                      <a:pt x="934" y="208"/>
                    </a:lnTo>
                    <a:lnTo>
                      <a:pt x="934" y="154"/>
                    </a:lnTo>
                    <a:lnTo>
                      <a:pt x="878" y="154"/>
                    </a:lnTo>
                    <a:lnTo>
                      <a:pt x="878" y="18"/>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0" name="Freeform 19"/>
              <p:cNvSpPr>
                <a:spLocks/>
              </p:cNvSpPr>
              <p:nvPr userDrawn="1"/>
            </p:nvSpPr>
            <p:spPr bwMode="auto">
              <a:xfrm>
                <a:off x="1143" y="-1636"/>
                <a:ext cx="2369" cy="427"/>
              </a:xfrm>
              <a:custGeom>
                <a:avLst/>
                <a:gdLst>
                  <a:gd name="T0" fmla="+- 0 2135 1143"/>
                  <a:gd name="T1" fmla="*/ T0 w 2369"/>
                  <a:gd name="T2" fmla="+- 0 -1282 -1636"/>
                  <a:gd name="T3" fmla="*/ -1282 h 427"/>
                  <a:gd name="T4" fmla="+- 0 2130 1143"/>
                  <a:gd name="T5" fmla="*/ T4 w 2369"/>
                  <a:gd name="T6" fmla="+- 0 -1274 -1636"/>
                  <a:gd name="T7" fmla="*/ -1274 h 427"/>
                  <a:gd name="T8" fmla="+- 0 2122 1143"/>
                  <a:gd name="T9" fmla="*/ T8 w 2369"/>
                  <a:gd name="T10" fmla="+- 0 -1268 -1636"/>
                  <a:gd name="T11" fmla="*/ -1268 h 427"/>
                  <a:gd name="T12" fmla="+- 0 2101 1143"/>
                  <a:gd name="T13" fmla="*/ T12 w 2369"/>
                  <a:gd name="T14" fmla="+- 0 -1263 -1636"/>
                  <a:gd name="T15" fmla="*/ -1263 h 427"/>
                  <a:gd name="T16" fmla="+- 0 2091 1143"/>
                  <a:gd name="T17" fmla="*/ T16 w 2369"/>
                  <a:gd name="T18" fmla="+- 0 -1262 -1636"/>
                  <a:gd name="T19" fmla="*/ -1262 h 427"/>
                  <a:gd name="T20" fmla="+- 0 2145 1143"/>
                  <a:gd name="T21" fmla="*/ T20 w 2369"/>
                  <a:gd name="T22" fmla="+- 0 -1262 -1636"/>
                  <a:gd name="T23" fmla="*/ -1262 h 427"/>
                  <a:gd name="T24" fmla="+- 0 2135 1143"/>
                  <a:gd name="T25" fmla="*/ T24 w 2369"/>
                  <a:gd name="T26" fmla="+- 0 -1282 -1636"/>
                  <a:gd name="T27" fmla="*/ -1282 h 427"/>
                </a:gdLst>
                <a:ahLst/>
                <a:cxnLst>
                  <a:cxn ang="0">
                    <a:pos x="T1" y="T3"/>
                  </a:cxn>
                  <a:cxn ang="0">
                    <a:pos x="T5" y="T7"/>
                  </a:cxn>
                  <a:cxn ang="0">
                    <a:pos x="T9" y="T11"/>
                  </a:cxn>
                  <a:cxn ang="0">
                    <a:pos x="T13" y="T15"/>
                  </a:cxn>
                  <a:cxn ang="0">
                    <a:pos x="T17" y="T19"/>
                  </a:cxn>
                  <a:cxn ang="0">
                    <a:pos x="T21" y="T23"/>
                  </a:cxn>
                  <a:cxn ang="0">
                    <a:pos x="T25" y="T27"/>
                  </a:cxn>
                </a:cxnLst>
                <a:rect l="0" t="0" r="r" b="b"/>
                <a:pathLst>
                  <a:path w="2369" h="427">
                    <a:moveTo>
                      <a:pt x="992" y="354"/>
                    </a:moveTo>
                    <a:lnTo>
                      <a:pt x="987" y="362"/>
                    </a:lnTo>
                    <a:lnTo>
                      <a:pt x="979" y="368"/>
                    </a:lnTo>
                    <a:lnTo>
                      <a:pt x="958" y="373"/>
                    </a:lnTo>
                    <a:lnTo>
                      <a:pt x="948" y="374"/>
                    </a:lnTo>
                    <a:lnTo>
                      <a:pt x="1002" y="374"/>
                    </a:lnTo>
                    <a:lnTo>
                      <a:pt x="992" y="35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1" name="Freeform 20"/>
              <p:cNvSpPr>
                <a:spLocks/>
              </p:cNvSpPr>
              <p:nvPr userDrawn="1"/>
            </p:nvSpPr>
            <p:spPr bwMode="auto">
              <a:xfrm>
                <a:off x="1143" y="-1636"/>
                <a:ext cx="2369" cy="427"/>
              </a:xfrm>
              <a:custGeom>
                <a:avLst/>
                <a:gdLst>
                  <a:gd name="T0" fmla="+- 0 2352 1143"/>
                  <a:gd name="T1" fmla="*/ T0 w 2369"/>
                  <a:gd name="T2" fmla="+- 0 -1523 -1636"/>
                  <a:gd name="T3" fmla="*/ -1523 h 427"/>
                  <a:gd name="T4" fmla="+- 0 2290 1143"/>
                  <a:gd name="T5" fmla="*/ T4 w 2369"/>
                  <a:gd name="T6" fmla="+- 0 -1516 -1636"/>
                  <a:gd name="T7" fmla="*/ -1516 h 427"/>
                  <a:gd name="T8" fmla="+- 0 2240 1143"/>
                  <a:gd name="T9" fmla="*/ T8 w 2369"/>
                  <a:gd name="T10" fmla="+- 0 -1481 -1636"/>
                  <a:gd name="T11" fmla="*/ -1481 h 427"/>
                  <a:gd name="T12" fmla="+- 0 2209 1143"/>
                  <a:gd name="T13" fmla="*/ T12 w 2369"/>
                  <a:gd name="T14" fmla="+- 0 -1430 -1636"/>
                  <a:gd name="T15" fmla="*/ -1430 h 427"/>
                  <a:gd name="T16" fmla="+- 0 2198 1143"/>
                  <a:gd name="T17" fmla="*/ T16 w 2369"/>
                  <a:gd name="T18" fmla="+- 0 -1371 -1636"/>
                  <a:gd name="T19" fmla="*/ -1371 h 427"/>
                  <a:gd name="T20" fmla="+- 0 2199 1143"/>
                  <a:gd name="T21" fmla="*/ T20 w 2369"/>
                  <a:gd name="T22" fmla="+- 0 -1348 -1636"/>
                  <a:gd name="T23" fmla="*/ -1348 h 427"/>
                  <a:gd name="T24" fmla="+- 0 2215 1143"/>
                  <a:gd name="T25" fmla="*/ T24 w 2369"/>
                  <a:gd name="T26" fmla="+- 0 -1290 -1636"/>
                  <a:gd name="T27" fmla="*/ -1290 h 427"/>
                  <a:gd name="T28" fmla="+- 0 2266 1143"/>
                  <a:gd name="T29" fmla="*/ T28 w 2369"/>
                  <a:gd name="T30" fmla="+- 0 -1230 -1636"/>
                  <a:gd name="T31" fmla="*/ -1230 h 427"/>
                  <a:gd name="T32" fmla="+- 0 2325 1143"/>
                  <a:gd name="T33" fmla="*/ T32 w 2369"/>
                  <a:gd name="T34" fmla="+- 0 -1209 -1636"/>
                  <a:gd name="T35" fmla="*/ -1209 h 427"/>
                  <a:gd name="T36" fmla="+- 0 2349 1143"/>
                  <a:gd name="T37" fmla="*/ T36 w 2369"/>
                  <a:gd name="T38" fmla="+- 0 -1210 -1636"/>
                  <a:gd name="T39" fmla="*/ -1210 h 427"/>
                  <a:gd name="T40" fmla="+- 0 2409 1143"/>
                  <a:gd name="T41" fmla="*/ T40 w 2369"/>
                  <a:gd name="T42" fmla="+- 0 -1233 -1636"/>
                  <a:gd name="T43" fmla="*/ -1233 h 427"/>
                  <a:gd name="T44" fmla="+- 0 2472 1143"/>
                  <a:gd name="T45" fmla="*/ T44 w 2369"/>
                  <a:gd name="T46" fmla="+- 0 -1233 -1636"/>
                  <a:gd name="T47" fmla="*/ -1233 h 427"/>
                  <a:gd name="T48" fmla="+- 0 2472 1143"/>
                  <a:gd name="T49" fmla="*/ T48 w 2369"/>
                  <a:gd name="T50" fmla="+- 0 -1263 -1636"/>
                  <a:gd name="T51" fmla="*/ -1263 h 427"/>
                  <a:gd name="T52" fmla="+- 0 2347 1143"/>
                  <a:gd name="T53" fmla="*/ T52 w 2369"/>
                  <a:gd name="T54" fmla="+- 0 -1263 -1636"/>
                  <a:gd name="T55" fmla="*/ -1263 h 427"/>
                  <a:gd name="T56" fmla="+- 0 2322 1143"/>
                  <a:gd name="T57" fmla="*/ T56 w 2369"/>
                  <a:gd name="T58" fmla="+- 0 -1265 -1636"/>
                  <a:gd name="T59" fmla="*/ -1265 h 427"/>
                  <a:gd name="T60" fmla="+- 0 2304 1143"/>
                  <a:gd name="T61" fmla="*/ T60 w 2369"/>
                  <a:gd name="T62" fmla="+- 0 -1271 -1636"/>
                  <a:gd name="T63" fmla="*/ -1271 h 427"/>
                  <a:gd name="T64" fmla="+- 0 2286 1143"/>
                  <a:gd name="T65" fmla="*/ T64 w 2369"/>
                  <a:gd name="T66" fmla="+- 0 -1290 -1636"/>
                  <a:gd name="T67" fmla="*/ -1290 h 427"/>
                  <a:gd name="T68" fmla="+- 0 2277 1143"/>
                  <a:gd name="T69" fmla="*/ T68 w 2369"/>
                  <a:gd name="T70" fmla="+- 0 -1307 -1636"/>
                  <a:gd name="T71" fmla="*/ -1307 h 427"/>
                  <a:gd name="T72" fmla="+- 0 2274 1143"/>
                  <a:gd name="T73" fmla="*/ T72 w 2369"/>
                  <a:gd name="T74" fmla="+- 0 -1323 -1636"/>
                  <a:gd name="T75" fmla="*/ -1323 h 427"/>
                  <a:gd name="T76" fmla="+- 0 2274 1143"/>
                  <a:gd name="T77" fmla="*/ T76 w 2369"/>
                  <a:gd name="T78" fmla="+- 0 -1348 -1636"/>
                  <a:gd name="T79" fmla="*/ -1348 h 427"/>
                  <a:gd name="T80" fmla="+- 0 2275 1143"/>
                  <a:gd name="T81" fmla="*/ T80 w 2369"/>
                  <a:gd name="T82" fmla="+- 0 -1410 -1636"/>
                  <a:gd name="T83" fmla="*/ -1410 h 427"/>
                  <a:gd name="T84" fmla="+- 0 2306 1143"/>
                  <a:gd name="T85" fmla="*/ T84 w 2369"/>
                  <a:gd name="T86" fmla="+- 0 -1463 -1636"/>
                  <a:gd name="T87" fmla="*/ -1463 h 427"/>
                  <a:gd name="T88" fmla="+- 0 2344 1143"/>
                  <a:gd name="T89" fmla="*/ T88 w 2369"/>
                  <a:gd name="T90" fmla="+- 0 -1471 -1636"/>
                  <a:gd name="T91" fmla="*/ -1471 h 427"/>
                  <a:gd name="T92" fmla="+- 0 2438 1143"/>
                  <a:gd name="T93" fmla="*/ T92 w 2369"/>
                  <a:gd name="T94" fmla="+- 0 -1471 -1636"/>
                  <a:gd name="T95" fmla="*/ -1471 h 427"/>
                  <a:gd name="T96" fmla="+- 0 2437 1143"/>
                  <a:gd name="T97" fmla="*/ T96 w 2369"/>
                  <a:gd name="T98" fmla="+- 0 -1472 -1636"/>
                  <a:gd name="T99" fmla="*/ -1472 h 427"/>
                  <a:gd name="T100" fmla="+- 0 2421 1143"/>
                  <a:gd name="T101" fmla="*/ T100 w 2369"/>
                  <a:gd name="T102" fmla="+- 0 -1489 -1636"/>
                  <a:gd name="T103" fmla="*/ -1489 h 427"/>
                  <a:gd name="T104" fmla="+- 0 2406 1143"/>
                  <a:gd name="T105" fmla="*/ T104 w 2369"/>
                  <a:gd name="T106" fmla="+- 0 -1501 -1636"/>
                  <a:gd name="T107" fmla="*/ -1501 h 427"/>
                  <a:gd name="T108" fmla="+- 0 2391 1143"/>
                  <a:gd name="T109" fmla="*/ T108 w 2369"/>
                  <a:gd name="T110" fmla="+- 0 -1511 -1636"/>
                  <a:gd name="T111" fmla="*/ -1511 h 427"/>
                  <a:gd name="T112" fmla="+- 0 2371 1143"/>
                  <a:gd name="T113" fmla="*/ T112 w 2369"/>
                  <a:gd name="T114" fmla="+- 0 -1519 -1636"/>
                  <a:gd name="T115" fmla="*/ -1519 h 427"/>
                  <a:gd name="T116" fmla="+- 0 2352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1209" y="113"/>
                    </a:moveTo>
                    <a:lnTo>
                      <a:pt x="1147" y="120"/>
                    </a:lnTo>
                    <a:lnTo>
                      <a:pt x="1097" y="155"/>
                    </a:lnTo>
                    <a:lnTo>
                      <a:pt x="1066" y="206"/>
                    </a:lnTo>
                    <a:lnTo>
                      <a:pt x="1055" y="265"/>
                    </a:lnTo>
                    <a:lnTo>
                      <a:pt x="1056" y="288"/>
                    </a:lnTo>
                    <a:lnTo>
                      <a:pt x="1072" y="346"/>
                    </a:lnTo>
                    <a:lnTo>
                      <a:pt x="1123" y="406"/>
                    </a:lnTo>
                    <a:lnTo>
                      <a:pt x="1182" y="427"/>
                    </a:lnTo>
                    <a:lnTo>
                      <a:pt x="1206" y="426"/>
                    </a:lnTo>
                    <a:lnTo>
                      <a:pt x="1266" y="403"/>
                    </a:lnTo>
                    <a:lnTo>
                      <a:pt x="1329" y="403"/>
                    </a:lnTo>
                    <a:lnTo>
                      <a:pt x="1329" y="373"/>
                    </a:lnTo>
                    <a:lnTo>
                      <a:pt x="1204" y="373"/>
                    </a:lnTo>
                    <a:lnTo>
                      <a:pt x="1179" y="371"/>
                    </a:lnTo>
                    <a:lnTo>
                      <a:pt x="1161" y="365"/>
                    </a:lnTo>
                    <a:lnTo>
                      <a:pt x="1143" y="346"/>
                    </a:lnTo>
                    <a:lnTo>
                      <a:pt x="1134" y="329"/>
                    </a:lnTo>
                    <a:lnTo>
                      <a:pt x="1131" y="313"/>
                    </a:lnTo>
                    <a:lnTo>
                      <a:pt x="1131" y="288"/>
                    </a:lnTo>
                    <a:lnTo>
                      <a:pt x="1132" y="226"/>
                    </a:lnTo>
                    <a:lnTo>
                      <a:pt x="1163" y="173"/>
                    </a:lnTo>
                    <a:lnTo>
                      <a:pt x="1201" y="165"/>
                    </a:lnTo>
                    <a:lnTo>
                      <a:pt x="1295" y="165"/>
                    </a:lnTo>
                    <a:lnTo>
                      <a:pt x="1294" y="164"/>
                    </a:lnTo>
                    <a:lnTo>
                      <a:pt x="1278" y="147"/>
                    </a:lnTo>
                    <a:lnTo>
                      <a:pt x="1263" y="135"/>
                    </a:lnTo>
                    <a:lnTo>
                      <a:pt x="1248" y="125"/>
                    </a:lnTo>
                    <a:lnTo>
                      <a:pt x="1228" y="117"/>
                    </a:lnTo>
                    <a:lnTo>
                      <a:pt x="1209"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2" name="Freeform 21"/>
              <p:cNvSpPr>
                <a:spLocks/>
              </p:cNvSpPr>
              <p:nvPr userDrawn="1"/>
            </p:nvSpPr>
            <p:spPr bwMode="auto">
              <a:xfrm>
                <a:off x="1143" y="-1636"/>
                <a:ext cx="2369" cy="427"/>
              </a:xfrm>
              <a:custGeom>
                <a:avLst/>
                <a:gdLst>
                  <a:gd name="T0" fmla="+- 0 2472 1143"/>
                  <a:gd name="T1" fmla="*/ T0 w 2369"/>
                  <a:gd name="T2" fmla="+- 0 -1233 -1636"/>
                  <a:gd name="T3" fmla="*/ -1233 h 427"/>
                  <a:gd name="T4" fmla="+- 0 2409 1143"/>
                  <a:gd name="T5" fmla="*/ T4 w 2369"/>
                  <a:gd name="T6" fmla="+- 0 -1233 -1636"/>
                  <a:gd name="T7" fmla="*/ -1233 h 427"/>
                  <a:gd name="T8" fmla="+- 0 2409 1143"/>
                  <a:gd name="T9" fmla="*/ T8 w 2369"/>
                  <a:gd name="T10" fmla="+- 0 -1210 -1636"/>
                  <a:gd name="T11" fmla="*/ -1210 h 427"/>
                  <a:gd name="T12" fmla="+- 0 2472 1143"/>
                  <a:gd name="T13" fmla="*/ T12 w 2369"/>
                  <a:gd name="T14" fmla="+- 0 -1210 -1636"/>
                  <a:gd name="T15" fmla="*/ -1210 h 427"/>
                  <a:gd name="T16" fmla="+- 0 2472 1143"/>
                  <a:gd name="T17" fmla="*/ T16 w 2369"/>
                  <a:gd name="T18" fmla="+- 0 -1233 -1636"/>
                  <a:gd name="T19" fmla="*/ -1233 h 427"/>
                </a:gdLst>
                <a:ahLst/>
                <a:cxnLst>
                  <a:cxn ang="0">
                    <a:pos x="T1" y="T3"/>
                  </a:cxn>
                  <a:cxn ang="0">
                    <a:pos x="T5" y="T7"/>
                  </a:cxn>
                  <a:cxn ang="0">
                    <a:pos x="T9" y="T11"/>
                  </a:cxn>
                  <a:cxn ang="0">
                    <a:pos x="T13" y="T15"/>
                  </a:cxn>
                  <a:cxn ang="0">
                    <a:pos x="T17" y="T19"/>
                  </a:cxn>
                </a:cxnLst>
                <a:rect l="0" t="0" r="r" b="b"/>
                <a:pathLst>
                  <a:path w="2369" h="427">
                    <a:moveTo>
                      <a:pt x="1329" y="403"/>
                    </a:moveTo>
                    <a:lnTo>
                      <a:pt x="1266" y="403"/>
                    </a:lnTo>
                    <a:lnTo>
                      <a:pt x="1266" y="426"/>
                    </a:lnTo>
                    <a:lnTo>
                      <a:pt x="1329" y="426"/>
                    </a:lnTo>
                    <a:lnTo>
                      <a:pt x="1329" y="40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3" name="Freeform 22"/>
              <p:cNvSpPr>
                <a:spLocks/>
              </p:cNvSpPr>
              <p:nvPr userDrawn="1"/>
            </p:nvSpPr>
            <p:spPr bwMode="auto">
              <a:xfrm>
                <a:off x="1143" y="-1636"/>
                <a:ext cx="2369" cy="427"/>
              </a:xfrm>
              <a:custGeom>
                <a:avLst/>
                <a:gdLst>
                  <a:gd name="T0" fmla="+- 0 2438 1143"/>
                  <a:gd name="T1" fmla="*/ T0 w 2369"/>
                  <a:gd name="T2" fmla="+- 0 -1471 -1636"/>
                  <a:gd name="T3" fmla="*/ -1471 h 427"/>
                  <a:gd name="T4" fmla="+- 0 2344 1143"/>
                  <a:gd name="T5" fmla="*/ T4 w 2369"/>
                  <a:gd name="T6" fmla="+- 0 -1471 -1636"/>
                  <a:gd name="T7" fmla="*/ -1471 h 427"/>
                  <a:gd name="T8" fmla="+- 0 2352 1143"/>
                  <a:gd name="T9" fmla="*/ T8 w 2369"/>
                  <a:gd name="T10" fmla="+- 0 -1470 -1636"/>
                  <a:gd name="T11" fmla="*/ -1470 h 427"/>
                  <a:gd name="T12" fmla="+- 0 2367 1143"/>
                  <a:gd name="T13" fmla="*/ T12 w 2369"/>
                  <a:gd name="T14" fmla="+- 0 -1463 -1636"/>
                  <a:gd name="T15" fmla="*/ -1463 h 427"/>
                  <a:gd name="T16" fmla="+- 0 2395 1143"/>
                  <a:gd name="T17" fmla="*/ T16 w 2369"/>
                  <a:gd name="T18" fmla="+- 0 -1418 -1636"/>
                  <a:gd name="T19" fmla="*/ -1418 h 427"/>
                  <a:gd name="T20" fmla="+- 0 2395 1143"/>
                  <a:gd name="T21" fmla="*/ T20 w 2369"/>
                  <a:gd name="T22" fmla="+- 0 -1333 -1636"/>
                  <a:gd name="T23" fmla="*/ -1333 h 427"/>
                  <a:gd name="T24" fmla="+- 0 2396 1143"/>
                  <a:gd name="T25" fmla="*/ T24 w 2369"/>
                  <a:gd name="T26" fmla="+- 0 -1331 -1636"/>
                  <a:gd name="T27" fmla="*/ -1331 h 427"/>
                  <a:gd name="T28" fmla="+- 0 2365 1143"/>
                  <a:gd name="T29" fmla="*/ T28 w 2369"/>
                  <a:gd name="T30" fmla="+- 0 -1270 -1636"/>
                  <a:gd name="T31" fmla="*/ -1270 h 427"/>
                  <a:gd name="T32" fmla="+- 0 2347 1143"/>
                  <a:gd name="T33" fmla="*/ T32 w 2369"/>
                  <a:gd name="T34" fmla="+- 0 -1263 -1636"/>
                  <a:gd name="T35" fmla="*/ -1263 h 427"/>
                  <a:gd name="T36" fmla="+- 0 2472 1143"/>
                  <a:gd name="T37" fmla="*/ T36 w 2369"/>
                  <a:gd name="T38" fmla="+- 0 -1263 -1636"/>
                  <a:gd name="T39" fmla="*/ -1263 h 427"/>
                  <a:gd name="T40" fmla="+- 0 2472 1143"/>
                  <a:gd name="T41" fmla="*/ T40 w 2369"/>
                  <a:gd name="T42" fmla="+- 0 -1377 -1636"/>
                  <a:gd name="T43" fmla="*/ -1377 h 427"/>
                  <a:gd name="T44" fmla="+- 0 2471 1143"/>
                  <a:gd name="T45" fmla="*/ T44 w 2369"/>
                  <a:gd name="T46" fmla="+- 0 -1377 -1636"/>
                  <a:gd name="T47" fmla="*/ -1377 h 427"/>
                  <a:gd name="T48" fmla="+- 0 2469 1143"/>
                  <a:gd name="T49" fmla="*/ T48 w 2369"/>
                  <a:gd name="T50" fmla="+- 0 -1397 -1636"/>
                  <a:gd name="T51" fmla="*/ -1397 h 427"/>
                  <a:gd name="T52" fmla="+- 0 2465 1143"/>
                  <a:gd name="T53" fmla="*/ T52 w 2369"/>
                  <a:gd name="T54" fmla="+- 0 -1416 -1636"/>
                  <a:gd name="T55" fmla="*/ -1416 h 427"/>
                  <a:gd name="T56" fmla="+- 0 2456 1143"/>
                  <a:gd name="T57" fmla="*/ T56 w 2369"/>
                  <a:gd name="T58" fmla="+- 0 -1439 -1636"/>
                  <a:gd name="T59" fmla="*/ -1439 h 427"/>
                  <a:gd name="T60" fmla="+- 0 2447 1143"/>
                  <a:gd name="T61" fmla="*/ T60 w 2369"/>
                  <a:gd name="T62" fmla="+- 0 -1457 -1636"/>
                  <a:gd name="T63" fmla="*/ -1457 h 427"/>
                  <a:gd name="T64" fmla="+- 0 2438 1143"/>
                  <a:gd name="T65" fmla="*/ T64 w 2369"/>
                  <a:gd name="T66" fmla="+- 0 -1471 -1636"/>
                  <a:gd name="T67"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1295" y="165"/>
                    </a:moveTo>
                    <a:lnTo>
                      <a:pt x="1201" y="165"/>
                    </a:lnTo>
                    <a:lnTo>
                      <a:pt x="1209" y="166"/>
                    </a:lnTo>
                    <a:lnTo>
                      <a:pt x="1224" y="173"/>
                    </a:lnTo>
                    <a:lnTo>
                      <a:pt x="1252" y="218"/>
                    </a:lnTo>
                    <a:lnTo>
                      <a:pt x="1252" y="303"/>
                    </a:lnTo>
                    <a:lnTo>
                      <a:pt x="1253" y="305"/>
                    </a:lnTo>
                    <a:lnTo>
                      <a:pt x="1222" y="366"/>
                    </a:lnTo>
                    <a:lnTo>
                      <a:pt x="1204" y="373"/>
                    </a:lnTo>
                    <a:lnTo>
                      <a:pt x="1329" y="373"/>
                    </a:lnTo>
                    <a:lnTo>
                      <a:pt x="1329" y="259"/>
                    </a:lnTo>
                    <a:lnTo>
                      <a:pt x="1328" y="259"/>
                    </a:lnTo>
                    <a:lnTo>
                      <a:pt x="1326" y="239"/>
                    </a:lnTo>
                    <a:lnTo>
                      <a:pt x="1322" y="220"/>
                    </a:lnTo>
                    <a:lnTo>
                      <a:pt x="1313" y="197"/>
                    </a:lnTo>
                    <a:lnTo>
                      <a:pt x="1304" y="179"/>
                    </a:lnTo>
                    <a:lnTo>
                      <a:pt x="1295"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4" name="Freeform 23"/>
              <p:cNvSpPr>
                <a:spLocks/>
              </p:cNvSpPr>
              <p:nvPr userDrawn="1"/>
            </p:nvSpPr>
            <p:spPr bwMode="auto">
              <a:xfrm>
                <a:off x="1143" y="-1636"/>
                <a:ext cx="2369" cy="427"/>
              </a:xfrm>
              <a:custGeom>
                <a:avLst/>
                <a:gdLst>
                  <a:gd name="T0" fmla="+- 0 2665 1143"/>
                  <a:gd name="T1" fmla="*/ T0 w 2369"/>
                  <a:gd name="T2" fmla="+- 0 -1523 -1636"/>
                  <a:gd name="T3" fmla="*/ -1523 h 427"/>
                  <a:gd name="T4" fmla="+- 0 2605 1143"/>
                  <a:gd name="T5" fmla="*/ T4 w 2369"/>
                  <a:gd name="T6" fmla="+- 0 -1513 -1636"/>
                  <a:gd name="T7" fmla="*/ -1513 h 427"/>
                  <a:gd name="T8" fmla="+- 0 2555 1143"/>
                  <a:gd name="T9" fmla="*/ T8 w 2369"/>
                  <a:gd name="T10" fmla="+- 0 -1470 -1636"/>
                  <a:gd name="T11" fmla="*/ -1470 h 427"/>
                  <a:gd name="T12" fmla="+- 0 2527 1143"/>
                  <a:gd name="T13" fmla="*/ T12 w 2369"/>
                  <a:gd name="T14" fmla="+- 0 -1416 -1636"/>
                  <a:gd name="T15" fmla="*/ -1416 h 427"/>
                  <a:gd name="T16" fmla="+- 0 2519 1143"/>
                  <a:gd name="T17" fmla="*/ T16 w 2369"/>
                  <a:gd name="T18" fmla="+- 0 -1353 -1636"/>
                  <a:gd name="T19" fmla="*/ -1353 h 427"/>
                  <a:gd name="T20" fmla="+- 0 2519 1143"/>
                  <a:gd name="T21" fmla="*/ T20 w 2369"/>
                  <a:gd name="T22" fmla="+- 0 -1301 -1636"/>
                  <a:gd name="T23" fmla="*/ -1301 h 427"/>
                  <a:gd name="T24" fmla="+- 0 2518 1143"/>
                  <a:gd name="T25" fmla="*/ T24 w 2369"/>
                  <a:gd name="T26" fmla="+- 0 -1274 -1636"/>
                  <a:gd name="T27" fmla="*/ -1274 h 427"/>
                  <a:gd name="T28" fmla="+- 0 2518 1143"/>
                  <a:gd name="T29" fmla="*/ T28 w 2369"/>
                  <a:gd name="T30" fmla="+- 0 -1209 -1636"/>
                  <a:gd name="T31" fmla="*/ -1209 h 427"/>
                  <a:gd name="T32" fmla="+- 0 2597 1143"/>
                  <a:gd name="T33" fmla="*/ T32 w 2369"/>
                  <a:gd name="T34" fmla="+- 0 -1209 -1636"/>
                  <a:gd name="T35" fmla="*/ -1209 h 427"/>
                  <a:gd name="T36" fmla="+- 0 2597 1143"/>
                  <a:gd name="T37" fmla="*/ T36 w 2369"/>
                  <a:gd name="T38" fmla="+- 0 -1409 -1636"/>
                  <a:gd name="T39" fmla="*/ -1409 h 427"/>
                  <a:gd name="T40" fmla="+- 0 2600 1143"/>
                  <a:gd name="T41" fmla="*/ T40 w 2369"/>
                  <a:gd name="T42" fmla="+- 0 -1429 -1636"/>
                  <a:gd name="T43" fmla="*/ -1429 h 427"/>
                  <a:gd name="T44" fmla="+- 0 2609 1143"/>
                  <a:gd name="T45" fmla="*/ T44 w 2369"/>
                  <a:gd name="T46" fmla="+- 0 -1447 -1636"/>
                  <a:gd name="T47" fmla="*/ -1447 h 427"/>
                  <a:gd name="T48" fmla="+- 0 2628 1143"/>
                  <a:gd name="T49" fmla="*/ T48 w 2369"/>
                  <a:gd name="T50" fmla="+- 0 -1462 -1636"/>
                  <a:gd name="T51" fmla="*/ -1462 h 427"/>
                  <a:gd name="T52" fmla="+- 0 2645 1143"/>
                  <a:gd name="T53" fmla="*/ T52 w 2369"/>
                  <a:gd name="T54" fmla="+- 0 -1469 -1636"/>
                  <a:gd name="T55" fmla="*/ -1469 h 427"/>
                  <a:gd name="T56" fmla="+- 0 2760 1143"/>
                  <a:gd name="T57" fmla="*/ T56 w 2369"/>
                  <a:gd name="T58" fmla="+- 0 -1469 -1636"/>
                  <a:gd name="T59" fmla="*/ -1469 h 427"/>
                  <a:gd name="T60" fmla="+- 0 2754 1143"/>
                  <a:gd name="T61" fmla="*/ T60 w 2369"/>
                  <a:gd name="T62" fmla="+- 0 -1477 -1636"/>
                  <a:gd name="T63" fmla="*/ -1477 h 427"/>
                  <a:gd name="T64" fmla="+- 0 2740 1143"/>
                  <a:gd name="T65" fmla="*/ T64 w 2369"/>
                  <a:gd name="T66" fmla="+- 0 -1491 -1636"/>
                  <a:gd name="T67" fmla="*/ -1491 h 427"/>
                  <a:gd name="T68" fmla="+- 0 2724 1143"/>
                  <a:gd name="T69" fmla="*/ T68 w 2369"/>
                  <a:gd name="T70" fmla="+- 0 -1503 -1636"/>
                  <a:gd name="T71" fmla="*/ -1503 h 427"/>
                  <a:gd name="T72" fmla="+- 0 2700 1143"/>
                  <a:gd name="T73" fmla="*/ T72 w 2369"/>
                  <a:gd name="T74" fmla="+- 0 -1514 -1636"/>
                  <a:gd name="T75" fmla="*/ -1514 h 427"/>
                  <a:gd name="T76" fmla="+- 0 2681 1143"/>
                  <a:gd name="T77" fmla="*/ T76 w 2369"/>
                  <a:gd name="T78" fmla="+- 0 -1521 -1636"/>
                  <a:gd name="T79" fmla="*/ -1521 h 427"/>
                  <a:gd name="T80" fmla="+- 0 2665 1143"/>
                  <a:gd name="T81" fmla="*/ T80 w 2369"/>
                  <a:gd name="T82" fmla="+- 0 -1523 -1636"/>
                  <a:gd name="T83"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522" y="113"/>
                    </a:moveTo>
                    <a:lnTo>
                      <a:pt x="1462" y="123"/>
                    </a:lnTo>
                    <a:lnTo>
                      <a:pt x="1412" y="166"/>
                    </a:lnTo>
                    <a:lnTo>
                      <a:pt x="1384" y="220"/>
                    </a:lnTo>
                    <a:lnTo>
                      <a:pt x="1376" y="283"/>
                    </a:lnTo>
                    <a:lnTo>
                      <a:pt x="1376" y="335"/>
                    </a:lnTo>
                    <a:lnTo>
                      <a:pt x="1375" y="362"/>
                    </a:lnTo>
                    <a:lnTo>
                      <a:pt x="1375" y="427"/>
                    </a:lnTo>
                    <a:lnTo>
                      <a:pt x="1454" y="427"/>
                    </a:lnTo>
                    <a:lnTo>
                      <a:pt x="1454" y="227"/>
                    </a:lnTo>
                    <a:lnTo>
                      <a:pt x="1457" y="207"/>
                    </a:lnTo>
                    <a:lnTo>
                      <a:pt x="1466" y="189"/>
                    </a:lnTo>
                    <a:lnTo>
                      <a:pt x="1485" y="174"/>
                    </a:lnTo>
                    <a:lnTo>
                      <a:pt x="1502" y="167"/>
                    </a:lnTo>
                    <a:lnTo>
                      <a:pt x="1617" y="167"/>
                    </a:lnTo>
                    <a:lnTo>
                      <a:pt x="1611" y="159"/>
                    </a:lnTo>
                    <a:lnTo>
                      <a:pt x="1597" y="145"/>
                    </a:lnTo>
                    <a:lnTo>
                      <a:pt x="1581" y="133"/>
                    </a:lnTo>
                    <a:lnTo>
                      <a:pt x="1557" y="122"/>
                    </a:lnTo>
                    <a:lnTo>
                      <a:pt x="1538" y="115"/>
                    </a:lnTo>
                    <a:lnTo>
                      <a:pt x="1522"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5" name="Freeform 24"/>
              <p:cNvSpPr>
                <a:spLocks/>
              </p:cNvSpPr>
              <p:nvPr userDrawn="1"/>
            </p:nvSpPr>
            <p:spPr bwMode="auto">
              <a:xfrm>
                <a:off x="1143" y="-1636"/>
                <a:ext cx="2369" cy="427"/>
              </a:xfrm>
              <a:custGeom>
                <a:avLst/>
                <a:gdLst>
                  <a:gd name="T0" fmla="+- 0 2760 1143"/>
                  <a:gd name="T1" fmla="*/ T0 w 2369"/>
                  <a:gd name="T2" fmla="+- 0 -1469 -1636"/>
                  <a:gd name="T3" fmla="*/ -1469 h 427"/>
                  <a:gd name="T4" fmla="+- 0 2645 1143"/>
                  <a:gd name="T5" fmla="*/ T4 w 2369"/>
                  <a:gd name="T6" fmla="+- 0 -1469 -1636"/>
                  <a:gd name="T7" fmla="*/ -1469 h 427"/>
                  <a:gd name="T8" fmla="+- 0 2670 1143"/>
                  <a:gd name="T9" fmla="*/ T8 w 2369"/>
                  <a:gd name="T10" fmla="+- 0 -1468 -1636"/>
                  <a:gd name="T11" fmla="*/ -1468 h 427"/>
                  <a:gd name="T12" fmla="+- 0 2688 1143"/>
                  <a:gd name="T13" fmla="*/ T12 w 2369"/>
                  <a:gd name="T14" fmla="+- 0 -1462 -1636"/>
                  <a:gd name="T15" fmla="*/ -1462 h 427"/>
                  <a:gd name="T16" fmla="+- 0 2706 1143"/>
                  <a:gd name="T17" fmla="*/ T16 w 2369"/>
                  <a:gd name="T18" fmla="+- 0 -1443 -1636"/>
                  <a:gd name="T19" fmla="*/ -1443 h 427"/>
                  <a:gd name="T20" fmla="+- 0 2714 1143"/>
                  <a:gd name="T21" fmla="*/ T20 w 2369"/>
                  <a:gd name="T22" fmla="+- 0 -1426 -1636"/>
                  <a:gd name="T23" fmla="*/ -1426 h 427"/>
                  <a:gd name="T24" fmla="+- 0 2717 1143"/>
                  <a:gd name="T25" fmla="*/ T24 w 2369"/>
                  <a:gd name="T26" fmla="+- 0 -1409 -1636"/>
                  <a:gd name="T27" fmla="*/ -1409 h 427"/>
                  <a:gd name="T28" fmla="+- 0 2717 1143"/>
                  <a:gd name="T29" fmla="*/ T28 w 2369"/>
                  <a:gd name="T30" fmla="+- 0 -1406 -1636"/>
                  <a:gd name="T31" fmla="*/ -1406 h 427"/>
                  <a:gd name="T32" fmla="+- 0 2717 1143"/>
                  <a:gd name="T33" fmla="*/ T32 w 2369"/>
                  <a:gd name="T34" fmla="+- 0 -1405 -1636"/>
                  <a:gd name="T35" fmla="*/ -1405 h 427"/>
                  <a:gd name="T36" fmla="+- 0 2717 1143"/>
                  <a:gd name="T37" fmla="*/ T36 w 2369"/>
                  <a:gd name="T38" fmla="+- 0 -1403 -1636"/>
                  <a:gd name="T39" fmla="*/ -1403 h 427"/>
                  <a:gd name="T40" fmla="+- 0 2717 1143"/>
                  <a:gd name="T41" fmla="*/ T40 w 2369"/>
                  <a:gd name="T42" fmla="+- 0 -1400 -1636"/>
                  <a:gd name="T43" fmla="*/ -1400 h 427"/>
                  <a:gd name="T44" fmla="+- 0 2717 1143"/>
                  <a:gd name="T45" fmla="*/ T44 w 2369"/>
                  <a:gd name="T46" fmla="+- 0 -1353 -1636"/>
                  <a:gd name="T47" fmla="*/ -1353 h 427"/>
                  <a:gd name="T48" fmla="+- 0 2717 1143"/>
                  <a:gd name="T49" fmla="*/ T48 w 2369"/>
                  <a:gd name="T50" fmla="+- 0 -1301 -1636"/>
                  <a:gd name="T51" fmla="*/ -1301 h 427"/>
                  <a:gd name="T52" fmla="+- 0 2717 1143"/>
                  <a:gd name="T53" fmla="*/ T52 w 2369"/>
                  <a:gd name="T54" fmla="+- 0 -1274 -1636"/>
                  <a:gd name="T55" fmla="*/ -1274 h 427"/>
                  <a:gd name="T56" fmla="+- 0 2717 1143"/>
                  <a:gd name="T57" fmla="*/ T56 w 2369"/>
                  <a:gd name="T58" fmla="+- 0 -1260 -1636"/>
                  <a:gd name="T59" fmla="*/ -1260 h 427"/>
                  <a:gd name="T60" fmla="+- 0 2717 1143"/>
                  <a:gd name="T61" fmla="*/ T60 w 2369"/>
                  <a:gd name="T62" fmla="+- 0 -1209 -1636"/>
                  <a:gd name="T63" fmla="*/ -1209 h 427"/>
                  <a:gd name="T64" fmla="+- 0 2794 1143"/>
                  <a:gd name="T65" fmla="*/ T64 w 2369"/>
                  <a:gd name="T66" fmla="+- 0 -1209 -1636"/>
                  <a:gd name="T67" fmla="*/ -1209 h 427"/>
                  <a:gd name="T68" fmla="+- 0 2794 1143"/>
                  <a:gd name="T69" fmla="*/ T68 w 2369"/>
                  <a:gd name="T70" fmla="+- 0 -1366 -1636"/>
                  <a:gd name="T71" fmla="*/ -1366 h 427"/>
                  <a:gd name="T72" fmla="+- 0 2784 1143"/>
                  <a:gd name="T73" fmla="*/ T72 w 2369"/>
                  <a:gd name="T74" fmla="+- 0 -1425 -1636"/>
                  <a:gd name="T75" fmla="*/ -1425 h 427"/>
                  <a:gd name="T76" fmla="+- 0 2766 1143"/>
                  <a:gd name="T77" fmla="*/ T76 w 2369"/>
                  <a:gd name="T78" fmla="+- 0 -1462 -1636"/>
                  <a:gd name="T79" fmla="*/ -1462 h 427"/>
                  <a:gd name="T80" fmla="+- 0 2760 1143"/>
                  <a:gd name="T81" fmla="*/ T80 w 2369"/>
                  <a:gd name="T82" fmla="+- 0 -1469 -1636"/>
                  <a:gd name="T83" fmla="*/ -1469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617" y="167"/>
                    </a:moveTo>
                    <a:lnTo>
                      <a:pt x="1502" y="167"/>
                    </a:lnTo>
                    <a:lnTo>
                      <a:pt x="1527" y="168"/>
                    </a:lnTo>
                    <a:lnTo>
                      <a:pt x="1545" y="174"/>
                    </a:lnTo>
                    <a:lnTo>
                      <a:pt x="1563" y="193"/>
                    </a:lnTo>
                    <a:lnTo>
                      <a:pt x="1571" y="210"/>
                    </a:lnTo>
                    <a:lnTo>
                      <a:pt x="1574" y="227"/>
                    </a:lnTo>
                    <a:lnTo>
                      <a:pt x="1574" y="230"/>
                    </a:lnTo>
                    <a:lnTo>
                      <a:pt x="1574" y="231"/>
                    </a:lnTo>
                    <a:lnTo>
                      <a:pt x="1574" y="233"/>
                    </a:lnTo>
                    <a:lnTo>
                      <a:pt x="1574" y="236"/>
                    </a:lnTo>
                    <a:lnTo>
                      <a:pt x="1574" y="283"/>
                    </a:lnTo>
                    <a:lnTo>
                      <a:pt x="1574" y="335"/>
                    </a:lnTo>
                    <a:lnTo>
                      <a:pt x="1574" y="362"/>
                    </a:lnTo>
                    <a:lnTo>
                      <a:pt x="1574" y="376"/>
                    </a:lnTo>
                    <a:lnTo>
                      <a:pt x="1574" y="427"/>
                    </a:lnTo>
                    <a:lnTo>
                      <a:pt x="1651" y="427"/>
                    </a:lnTo>
                    <a:lnTo>
                      <a:pt x="1651" y="270"/>
                    </a:lnTo>
                    <a:lnTo>
                      <a:pt x="1641" y="211"/>
                    </a:lnTo>
                    <a:lnTo>
                      <a:pt x="1623" y="174"/>
                    </a:lnTo>
                    <a:lnTo>
                      <a:pt x="1617" y="167"/>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6" name="Freeform 25"/>
              <p:cNvSpPr>
                <a:spLocks/>
              </p:cNvSpPr>
              <p:nvPr userDrawn="1"/>
            </p:nvSpPr>
            <p:spPr bwMode="auto">
              <a:xfrm>
                <a:off x="1143" y="-1636"/>
                <a:ext cx="2369" cy="427"/>
              </a:xfrm>
              <a:custGeom>
                <a:avLst/>
                <a:gdLst>
                  <a:gd name="T0" fmla="+- 0 2965 1143"/>
                  <a:gd name="T1" fmla="*/ T0 w 2369"/>
                  <a:gd name="T2" fmla="+- 0 -1524 -1636"/>
                  <a:gd name="T3" fmla="*/ -1524 h 427"/>
                  <a:gd name="T4" fmla="+- 0 2900 1143"/>
                  <a:gd name="T5" fmla="*/ T4 w 2369"/>
                  <a:gd name="T6" fmla="+- 0 -1507 -1636"/>
                  <a:gd name="T7" fmla="*/ -1507 h 427"/>
                  <a:gd name="T8" fmla="+- 0 2845 1143"/>
                  <a:gd name="T9" fmla="*/ T8 w 2369"/>
                  <a:gd name="T10" fmla="+- 0 -1451 -1636"/>
                  <a:gd name="T11" fmla="*/ -1451 h 427"/>
                  <a:gd name="T12" fmla="+- 0 2826 1143"/>
                  <a:gd name="T13" fmla="*/ T12 w 2369"/>
                  <a:gd name="T14" fmla="+- 0 -1394 -1636"/>
                  <a:gd name="T15" fmla="*/ -1394 h 427"/>
                  <a:gd name="T16" fmla="+- 0 2824 1143"/>
                  <a:gd name="T17" fmla="*/ T16 w 2369"/>
                  <a:gd name="T18" fmla="+- 0 -1375 -1636"/>
                  <a:gd name="T19" fmla="*/ -1375 h 427"/>
                  <a:gd name="T20" fmla="+- 0 2825 1143"/>
                  <a:gd name="T21" fmla="*/ T20 w 2369"/>
                  <a:gd name="T22" fmla="+- 0 -1351 -1636"/>
                  <a:gd name="T23" fmla="*/ -1351 h 427"/>
                  <a:gd name="T24" fmla="+- 0 2841 1143"/>
                  <a:gd name="T25" fmla="*/ T24 w 2369"/>
                  <a:gd name="T26" fmla="+- 0 -1292 -1636"/>
                  <a:gd name="T27" fmla="*/ -1292 h 427"/>
                  <a:gd name="T28" fmla="+- 0 2891 1143"/>
                  <a:gd name="T29" fmla="*/ T28 w 2369"/>
                  <a:gd name="T30" fmla="+- 0 -1231 -1636"/>
                  <a:gd name="T31" fmla="*/ -1231 h 427"/>
                  <a:gd name="T32" fmla="+- 0 2945 1143"/>
                  <a:gd name="T33" fmla="*/ T32 w 2369"/>
                  <a:gd name="T34" fmla="+- 0 -1210 -1636"/>
                  <a:gd name="T35" fmla="*/ -1210 h 427"/>
                  <a:gd name="T36" fmla="+- 0 2971 1143"/>
                  <a:gd name="T37" fmla="*/ T36 w 2369"/>
                  <a:gd name="T38" fmla="+- 0 -1210 -1636"/>
                  <a:gd name="T39" fmla="*/ -1210 h 427"/>
                  <a:gd name="T40" fmla="+- 0 3043 1143"/>
                  <a:gd name="T41" fmla="*/ T40 w 2369"/>
                  <a:gd name="T42" fmla="+- 0 -1240 -1636"/>
                  <a:gd name="T43" fmla="*/ -1240 h 427"/>
                  <a:gd name="T44" fmla="+- 0 3064 1143"/>
                  <a:gd name="T45" fmla="*/ T44 w 2369"/>
                  <a:gd name="T46" fmla="+- 0 -1263 -1636"/>
                  <a:gd name="T47" fmla="*/ -1263 h 427"/>
                  <a:gd name="T48" fmla="+- 0 2973 1143"/>
                  <a:gd name="T49" fmla="*/ T48 w 2369"/>
                  <a:gd name="T50" fmla="+- 0 -1263 -1636"/>
                  <a:gd name="T51" fmla="*/ -1263 h 427"/>
                  <a:gd name="T52" fmla="+- 0 2948 1143"/>
                  <a:gd name="T53" fmla="*/ T52 w 2369"/>
                  <a:gd name="T54" fmla="+- 0 -1265 -1636"/>
                  <a:gd name="T55" fmla="*/ -1265 h 427"/>
                  <a:gd name="T56" fmla="+- 0 2931 1143"/>
                  <a:gd name="T57" fmla="*/ T56 w 2369"/>
                  <a:gd name="T58" fmla="+- 0 -1271 -1636"/>
                  <a:gd name="T59" fmla="*/ -1271 h 427"/>
                  <a:gd name="T60" fmla="+- 0 2912 1143"/>
                  <a:gd name="T61" fmla="*/ T60 w 2369"/>
                  <a:gd name="T62" fmla="+- 0 -1290 -1636"/>
                  <a:gd name="T63" fmla="*/ -1290 h 427"/>
                  <a:gd name="T64" fmla="+- 0 2903 1143"/>
                  <a:gd name="T65" fmla="*/ T64 w 2369"/>
                  <a:gd name="T66" fmla="+- 0 -1307 -1636"/>
                  <a:gd name="T67" fmla="*/ -1307 h 427"/>
                  <a:gd name="T68" fmla="+- 0 2901 1143"/>
                  <a:gd name="T69" fmla="*/ T68 w 2369"/>
                  <a:gd name="T70" fmla="+- 0 -1323 -1636"/>
                  <a:gd name="T71" fmla="*/ -1323 h 427"/>
                  <a:gd name="T72" fmla="+- 0 2901 1143"/>
                  <a:gd name="T73" fmla="*/ T72 w 2369"/>
                  <a:gd name="T74" fmla="+- 0 -1351 -1636"/>
                  <a:gd name="T75" fmla="*/ -1351 h 427"/>
                  <a:gd name="T76" fmla="+- 0 2905 1143"/>
                  <a:gd name="T77" fmla="*/ T76 w 2369"/>
                  <a:gd name="T78" fmla="+- 0 -1430 -1636"/>
                  <a:gd name="T79" fmla="*/ -1430 h 427"/>
                  <a:gd name="T80" fmla="+- 0 2950 1143"/>
                  <a:gd name="T81" fmla="*/ T80 w 2369"/>
                  <a:gd name="T82" fmla="+- 0 -1470 -1636"/>
                  <a:gd name="T83" fmla="*/ -1470 h 427"/>
                  <a:gd name="T84" fmla="+- 0 3064 1143"/>
                  <a:gd name="T85" fmla="*/ T84 w 2369"/>
                  <a:gd name="T86" fmla="+- 0 -1470 -1636"/>
                  <a:gd name="T87" fmla="*/ -1470 h 427"/>
                  <a:gd name="T88" fmla="+- 0 3052 1143"/>
                  <a:gd name="T89" fmla="*/ T88 w 2369"/>
                  <a:gd name="T90" fmla="+- 0 -1484 -1636"/>
                  <a:gd name="T91" fmla="*/ -1484 h 427"/>
                  <a:gd name="T92" fmla="+- 0 3037 1143"/>
                  <a:gd name="T93" fmla="*/ T92 w 2369"/>
                  <a:gd name="T94" fmla="+- 0 -1498 -1636"/>
                  <a:gd name="T95" fmla="*/ -1498 h 427"/>
                  <a:gd name="T96" fmla="+- 0 3023 1143"/>
                  <a:gd name="T97" fmla="*/ T96 w 2369"/>
                  <a:gd name="T98" fmla="+- 0 -1507 -1636"/>
                  <a:gd name="T99" fmla="*/ -1507 h 427"/>
                  <a:gd name="T100" fmla="+- 0 3001 1143"/>
                  <a:gd name="T101" fmla="*/ T100 w 2369"/>
                  <a:gd name="T102" fmla="+- 0 -1517 -1636"/>
                  <a:gd name="T103" fmla="*/ -1517 h 427"/>
                  <a:gd name="T104" fmla="+- 0 2982 1143"/>
                  <a:gd name="T105" fmla="*/ T104 w 2369"/>
                  <a:gd name="T106" fmla="+- 0 -1522 -1636"/>
                  <a:gd name="T107" fmla="*/ -1522 h 427"/>
                  <a:gd name="T108" fmla="+- 0 2965 1143"/>
                  <a:gd name="T109" fmla="*/ T108 w 2369"/>
                  <a:gd name="T110" fmla="+- 0 -1524 -1636"/>
                  <a:gd name="T111" fmla="*/ -1524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2369" h="427">
                    <a:moveTo>
                      <a:pt x="1822" y="112"/>
                    </a:moveTo>
                    <a:lnTo>
                      <a:pt x="1757" y="129"/>
                    </a:lnTo>
                    <a:lnTo>
                      <a:pt x="1702" y="185"/>
                    </a:lnTo>
                    <a:lnTo>
                      <a:pt x="1683" y="242"/>
                    </a:lnTo>
                    <a:lnTo>
                      <a:pt x="1681" y="261"/>
                    </a:lnTo>
                    <a:lnTo>
                      <a:pt x="1682" y="285"/>
                    </a:lnTo>
                    <a:lnTo>
                      <a:pt x="1698" y="344"/>
                    </a:lnTo>
                    <a:lnTo>
                      <a:pt x="1748" y="405"/>
                    </a:lnTo>
                    <a:lnTo>
                      <a:pt x="1802" y="426"/>
                    </a:lnTo>
                    <a:lnTo>
                      <a:pt x="1828" y="426"/>
                    </a:lnTo>
                    <a:lnTo>
                      <a:pt x="1900" y="396"/>
                    </a:lnTo>
                    <a:lnTo>
                      <a:pt x="1921" y="373"/>
                    </a:lnTo>
                    <a:lnTo>
                      <a:pt x="1830" y="373"/>
                    </a:lnTo>
                    <a:lnTo>
                      <a:pt x="1805" y="371"/>
                    </a:lnTo>
                    <a:lnTo>
                      <a:pt x="1788" y="365"/>
                    </a:lnTo>
                    <a:lnTo>
                      <a:pt x="1769" y="346"/>
                    </a:lnTo>
                    <a:lnTo>
                      <a:pt x="1760" y="329"/>
                    </a:lnTo>
                    <a:lnTo>
                      <a:pt x="1758" y="313"/>
                    </a:lnTo>
                    <a:lnTo>
                      <a:pt x="1758" y="285"/>
                    </a:lnTo>
                    <a:lnTo>
                      <a:pt x="1762" y="206"/>
                    </a:lnTo>
                    <a:lnTo>
                      <a:pt x="1807" y="166"/>
                    </a:lnTo>
                    <a:lnTo>
                      <a:pt x="1921" y="166"/>
                    </a:lnTo>
                    <a:lnTo>
                      <a:pt x="1909" y="152"/>
                    </a:lnTo>
                    <a:lnTo>
                      <a:pt x="1894" y="138"/>
                    </a:lnTo>
                    <a:lnTo>
                      <a:pt x="1880" y="129"/>
                    </a:lnTo>
                    <a:lnTo>
                      <a:pt x="1858" y="119"/>
                    </a:lnTo>
                    <a:lnTo>
                      <a:pt x="1839" y="114"/>
                    </a:lnTo>
                    <a:lnTo>
                      <a:pt x="1822" y="11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7" name="Freeform 26"/>
              <p:cNvSpPr>
                <a:spLocks/>
              </p:cNvSpPr>
              <p:nvPr userDrawn="1"/>
            </p:nvSpPr>
            <p:spPr bwMode="auto">
              <a:xfrm>
                <a:off x="1143" y="-1636"/>
                <a:ext cx="2369" cy="427"/>
              </a:xfrm>
              <a:custGeom>
                <a:avLst/>
                <a:gdLst>
                  <a:gd name="T0" fmla="+- 0 3064 1143"/>
                  <a:gd name="T1" fmla="*/ T0 w 2369"/>
                  <a:gd name="T2" fmla="+- 0 -1470 -1636"/>
                  <a:gd name="T3" fmla="*/ -1470 h 427"/>
                  <a:gd name="T4" fmla="+- 0 2950 1143"/>
                  <a:gd name="T5" fmla="*/ T4 w 2369"/>
                  <a:gd name="T6" fmla="+- 0 -1470 -1636"/>
                  <a:gd name="T7" fmla="*/ -1470 h 427"/>
                  <a:gd name="T8" fmla="+- 0 2975 1143"/>
                  <a:gd name="T9" fmla="*/ T8 w 2369"/>
                  <a:gd name="T10" fmla="+- 0 -1469 -1636"/>
                  <a:gd name="T11" fmla="*/ -1469 h 427"/>
                  <a:gd name="T12" fmla="+- 0 2993 1143"/>
                  <a:gd name="T13" fmla="*/ T12 w 2369"/>
                  <a:gd name="T14" fmla="+- 0 -1463 -1636"/>
                  <a:gd name="T15" fmla="*/ -1463 h 427"/>
                  <a:gd name="T16" fmla="+- 0 3010 1143"/>
                  <a:gd name="T17" fmla="*/ T16 w 2369"/>
                  <a:gd name="T18" fmla="+- 0 -1443 -1636"/>
                  <a:gd name="T19" fmla="*/ -1443 h 427"/>
                  <a:gd name="T20" fmla="+- 0 3019 1143"/>
                  <a:gd name="T21" fmla="*/ T20 w 2369"/>
                  <a:gd name="T22" fmla="+- 0 -1426 -1636"/>
                  <a:gd name="T23" fmla="*/ -1426 h 427"/>
                  <a:gd name="T24" fmla="+- 0 3022 1143"/>
                  <a:gd name="T25" fmla="*/ T24 w 2369"/>
                  <a:gd name="T26" fmla="+- 0 -1410 -1636"/>
                  <a:gd name="T27" fmla="*/ -1410 h 427"/>
                  <a:gd name="T28" fmla="+- 0 3022 1143"/>
                  <a:gd name="T29" fmla="*/ T28 w 2369"/>
                  <a:gd name="T30" fmla="+- 0 -1333 -1636"/>
                  <a:gd name="T31" fmla="*/ -1333 h 427"/>
                  <a:gd name="T32" fmla="+- 0 3022 1143"/>
                  <a:gd name="T33" fmla="*/ T32 w 2369"/>
                  <a:gd name="T34" fmla="+- 0 -1331 -1636"/>
                  <a:gd name="T35" fmla="*/ -1331 h 427"/>
                  <a:gd name="T36" fmla="+- 0 3022 1143"/>
                  <a:gd name="T37" fmla="*/ T36 w 2369"/>
                  <a:gd name="T38" fmla="+- 0 -1329 -1636"/>
                  <a:gd name="T39" fmla="*/ -1329 h 427"/>
                  <a:gd name="T40" fmla="+- 0 3022 1143"/>
                  <a:gd name="T41" fmla="*/ T40 w 2369"/>
                  <a:gd name="T42" fmla="+- 0 -1323 -1636"/>
                  <a:gd name="T43" fmla="*/ -1323 h 427"/>
                  <a:gd name="T44" fmla="+- 0 3019 1143"/>
                  <a:gd name="T45" fmla="*/ T44 w 2369"/>
                  <a:gd name="T46" fmla="+- 0 -1303 -1636"/>
                  <a:gd name="T47" fmla="*/ -1303 h 427"/>
                  <a:gd name="T48" fmla="+- 0 3009 1143"/>
                  <a:gd name="T49" fmla="*/ T48 w 2369"/>
                  <a:gd name="T50" fmla="+- 0 -1285 -1636"/>
                  <a:gd name="T51" fmla="*/ -1285 h 427"/>
                  <a:gd name="T52" fmla="+- 0 2991 1143"/>
                  <a:gd name="T53" fmla="*/ T52 w 2369"/>
                  <a:gd name="T54" fmla="+- 0 -1270 -1636"/>
                  <a:gd name="T55" fmla="*/ -1270 h 427"/>
                  <a:gd name="T56" fmla="+- 0 2973 1143"/>
                  <a:gd name="T57" fmla="*/ T56 w 2369"/>
                  <a:gd name="T58" fmla="+- 0 -1263 -1636"/>
                  <a:gd name="T59" fmla="*/ -1263 h 427"/>
                  <a:gd name="T60" fmla="+- 0 3064 1143"/>
                  <a:gd name="T61" fmla="*/ T60 w 2369"/>
                  <a:gd name="T62" fmla="+- 0 -1263 -1636"/>
                  <a:gd name="T63" fmla="*/ -1263 h 427"/>
                  <a:gd name="T64" fmla="+- 0 3093 1143"/>
                  <a:gd name="T65" fmla="*/ T64 w 2369"/>
                  <a:gd name="T66" fmla="+- 0 -1323 -1636"/>
                  <a:gd name="T67" fmla="*/ -1323 h 427"/>
                  <a:gd name="T68" fmla="+- 0 3098 1143"/>
                  <a:gd name="T69" fmla="*/ T68 w 2369"/>
                  <a:gd name="T70" fmla="+- 0 -1363 -1636"/>
                  <a:gd name="T71" fmla="*/ -1363 h 427"/>
                  <a:gd name="T72" fmla="+- 0 3097 1143"/>
                  <a:gd name="T73" fmla="*/ T72 w 2369"/>
                  <a:gd name="T74" fmla="+- 0 -1385 -1636"/>
                  <a:gd name="T75" fmla="*/ -1385 h 427"/>
                  <a:gd name="T76" fmla="+- 0 3079 1143"/>
                  <a:gd name="T77" fmla="*/ T76 w 2369"/>
                  <a:gd name="T78" fmla="+- 0 -1447 -1636"/>
                  <a:gd name="T79" fmla="*/ -1447 h 427"/>
                  <a:gd name="T80" fmla="+- 0 3069 1143"/>
                  <a:gd name="T81" fmla="*/ T80 w 2369"/>
                  <a:gd name="T82" fmla="+- 0 -1464 -1636"/>
                  <a:gd name="T83" fmla="*/ -1464 h 427"/>
                  <a:gd name="T84" fmla="+- 0 3064 1143"/>
                  <a:gd name="T85" fmla="*/ T84 w 2369"/>
                  <a:gd name="T86" fmla="+- 0 -1470 -1636"/>
                  <a:gd name="T87" fmla="*/ -1470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369" h="427">
                    <a:moveTo>
                      <a:pt x="1921" y="166"/>
                    </a:moveTo>
                    <a:lnTo>
                      <a:pt x="1807" y="166"/>
                    </a:lnTo>
                    <a:lnTo>
                      <a:pt x="1832" y="167"/>
                    </a:lnTo>
                    <a:lnTo>
                      <a:pt x="1850" y="173"/>
                    </a:lnTo>
                    <a:lnTo>
                      <a:pt x="1867" y="193"/>
                    </a:lnTo>
                    <a:lnTo>
                      <a:pt x="1876" y="210"/>
                    </a:lnTo>
                    <a:lnTo>
                      <a:pt x="1879" y="226"/>
                    </a:lnTo>
                    <a:lnTo>
                      <a:pt x="1879" y="303"/>
                    </a:lnTo>
                    <a:lnTo>
                      <a:pt x="1879" y="305"/>
                    </a:lnTo>
                    <a:lnTo>
                      <a:pt x="1879" y="307"/>
                    </a:lnTo>
                    <a:lnTo>
                      <a:pt x="1879" y="313"/>
                    </a:lnTo>
                    <a:lnTo>
                      <a:pt x="1876" y="333"/>
                    </a:lnTo>
                    <a:lnTo>
                      <a:pt x="1866" y="351"/>
                    </a:lnTo>
                    <a:lnTo>
                      <a:pt x="1848" y="366"/>
                    </a:lnTo>
                    <a:lnTo>
                      <a:pt x="1830" y="373"/>
                    </a:lnTo>
                    <a:lnTo>
                      <a:pt x="1921" y="373"/>
                    </a:lnTo>
                    <a:lnTo>
                      <a:pt x="1950" y="313"/>
                    </a:lnTo>
                    <a:lnTo>
                      <a:pt x="1955" y="273"/>
                    </a:lnTo>
                    <a:lnTo>
                      <a:pt x="1954" y="251"/>
                    </a:lnTo>
                    <a:lnTo>
                      <a:pt x="1936" y="189"/>
                    </a:lnTo>
                    <a:lnTo>
                      <a:pt x="1926" y="172"/>
                    </a:lnTo>
                    <a:lnTo>
                      <a:pt x="1921" y="16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8" name="Freeform 27"/>
              <p:cNvSpPr>
                <a:spLocks/>
              </p:cNvSpPr>
              <p:nvPr userDrawn="1"/>
            </p:nvSpPr>
            <p:spPr bwMode="auto">
              <a:xfrm>
                <a:off x="1143" y="-1636"/>
                <a:ext cx="2369" cy="427"/>
              </a:xfrm>
              <a:custGeom>
                <a:avLst/>
                <a:gdLst>
                  <a:gd name="T0" fmla="+- 0 3196 1143"/>
                  <a:gd name="T1" fmla="*/ T0 w 2369"/>
                  <a:gd name="T2" fmla="+- 0 -1517 -1636"/>
                  <a:gd name="T3" fmla="*/ -1517 h 427"/>
                  <a:gd name="T4" fmla="+- 0 3127 1143"/>
                  <a:gd name="T5" fmla="*/ T4 w 2369"/>
                  <a:gd name="T6" fmla="+- 0 -1517 -1636"/>
                  <a:gd name="T7" fmla="*/ -1517 h 427"/>
                  <a:gd name="T8" fmla="+- 0 3126 1143"/>
                  <a:gd name="T9" fmla="*/ T8 w 2369"/>
                  <a:gd name="T10" fmla="+- 0 -1209 -1636"/>
                  <a:gd name="T11" fmla="*/ -1209 h 427"/>
                  <a:gd name="T12" fmla="+- 0 3196 1143"/>
                  <a:gd name="T13" fmla="*/ T12 w 2369"/>
                  <a:gd name="T14" fmla="+- 0 -1209 -1636"/>
                  <a:gd name="T15" fmla="*/ -1209 h 427"/>
                  <a:gd name="T16" fmla="+- 0 3196 1143"/>
                  <a:gd name="T17" fmla="*/ T16 w 2369"/>
                  <a:gd name="T18" fmla="+- 0 -1517 -1636"/>
                  <a:gd name="T19" fmla="*/ -1517 h 427"/>
                </a:gdLst>
                <a:ahLst/>
                <a:cxnLst>
                  <a:cxn ang="0">
                    <a:pos x="T1" y="T3"/>
                  </a:cxn>
                  <a:cxn ang="0">
                    <a:pos x="T5" y="T7"/>
                  </a:cxn>
                  <a:cxn ang="0">
                    <a:pos x="T9" y="T11"/>
                  </a:cxn>
                  <a:cxn ang="0">
                    <a:pos x="T13" y="T15"/>
                  </a:cxn>
                  <a:cxn ang="0">
                    <a:pos x="T17" y="T19"/>
                  </a:cxn>
                </a:cxnLst>
                <a:rect l="0" t="0" r="r" b="b"/>
                <a:pathLst>
                  <a:path w="2369" h="427">
                    <a:moveTo>
                      <a:pt x="2053" y="119"/>
                    </a:moveTo>
                    <a:lnTo>
                      <a:pt x="1984" y="119"/>
                    </a:lnTo>
                    <a:lnTo>
                      <a:pt x="1983" y="427"/>
                    </a:lnTo>
                    <a:lnTo>
                      <a:pt x="2053" y="427"/>
                    </a:lnTo>
                    <a:lnTo>
                      <a:pt x="2053" y="119"/>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9" name="Freeform 28"/>
              <p:cNvSpPr>
                <a:spLocks/>
              </p:cNvSpPr>
              <p:nvPr userDrawn="1"/>
            </p:nvSpPr>
            <p:spPr bwMode="auto">
              <a:xfrm>
                <a:off x="1143" y="-1636"/>
                <a:ext cx="2369" cy="427"/>
              </a:xfrm>
              <a:custGeom>
                <a:avLst/>
                <a:gdLst>
                  <a:gd name="T0" fmla="+- 0 3171 1143"/>
                  <a:gd name="T1" fmla="*/ T0 w 2369"/>
                  <a:gd name="T2" fmla="+- 0 -1636 -1636"/>
                  <a:gd name="T3" fmla="*/ -1636 h 427"/>
                  <a:gd name="T4" fmla="+- 0 3149 1143"/>
                  <a:gd name="T5" fmla="*/ T4 w 2369"/>
                  <a:gd name="T6" fmla="+- 0 -1636 -1636"/>
                  <a:gd name="T7" fmla="*/ -1636 h 427"/>
                  <a:gd name="T8" fmla="+- 0 3139 1143"/>
                  <a:gd name="T9" fmla="*/ T8 w 2369"/>
                  <a:gd name="T10" fmla="+- 0 -1632 -1636"/>
                  <a:gd name="T11" fmla="*/ -1632 h 427"/>
                  <a:gd name="T12" fmla="+- 0 3124 1143"/>
                  <a:gd name="T13" fmla="*/ T12 w 2369"/>
                  <a:gd name="T14" fmla="+- 0 -1617 -1636"/>
                  <a:gd name="T15" fmla="*/ -1617 h 427"/>
                  <a:gd name="T16" fmla="+- 0 3121 1143"/>
                  <a:gd name="T17" fmla="*/ T16 w 2369"/>
                  <a:gd name="T18" fmla="+- 0 -1608 -1636"/>
                  <a:gd name="T19" fmla="*/ -1608 h 427"/>
                  <a:gd name="T20" fmla="+- 0 3121 1143"/>
                  <a:gd name="T21" fmla="*/ T20 w 2369"/>
                  <a:gd name="T22" fmla="+- 0 -1586 -1636"/>
                  <a:gd name="T23" fmla="*/ -1586 h 427"/>
                  <a:gd name="T24" fmla="+- 0 3124 1143"/>
                  <a:gd name="T25" fmla="*/ T24 w 2369"/>
                  <a:gd name="T26" fmla="+- 0 -1577 -1636"/>
                  <a:gd name="T27" fmla="*/ -1577 h 427"/>
                  <a:gd name="T28" fmla="+- 0 3139 1143"/>
                  <a:gd name="T29" fmla="*/ T28 w 2369"/>
                  <a:gd name="T30" fmla="+- 0 -1562 -1636"/>
                  <a:gd name="T31" fmla="*/ -1562 h 427"/>
                  <a:gd name="T32" fmla="+- 0 3149 1143"/>
                  <a:gd name="T33" fmla="*/ T32 w 2369"/>
                  <a:gd name="T34" fmla="+- 0 -1558 -1636"/>
                  <a:gd name="T35" fmla="*/ -1558 h 427"/>
                  <a:gd name="T36" fmla="+- 0 3171 1143"/>
                  <a:gd name="T37" fmla="*/ T36 w 2369"/>
                  <a:gd name="T38" fmla="+- 0 -1558 -1636"/>
                  <a:gd name="T39" fmla="*/ -1558 h 427"/>
                  <a:gd name="T40" fmla="+- 0 3180 1143"/>
                  <a:gd name="T41" fmla="*/ T40 w 2369"/>
                  <a:gd name="T42" fmla="+- 0 -1562 -1636"/>
                  <a:gd name="T43" fmla="*/ -1562 h 427"/>
                  <a:gd name="T44" fmla="+- 0 3196 1143"/>
                  <a:gd name="T45" fmla="*/ T44 w 2369"/>
                  <a:gd name="T46" fmla="+- 0 -1577 -1636"/>
                  <a:gd name="T47" fmla="*/ -1577 h 427"/>
                  <a:gd name="T48" fmla="+- 0 3200 1143"/>
                  <a:gd name="T49" fmla="*/ T48 w 2369"/>
                  <a:gd name="T50" fmla="+- 0 -1586 -1636"/>
                  <a:gd name="T51" fmla="*/ -1586 h 427"/>
                  <a:gd name="T52" fmla="+- 0 3200 1143"/>
                  <a:gd name="T53" fmla="*/ T52 w 2369"/>
                  <a:gd name="T54" fmla="+- 0 -1608 -1636"/>
                  <a:gd name="T55" fmla="*/ -1608 h 427"/>
                  <a:gd name="T56" fmla="+- 0 3196 1143"/>
                  <a:gd name="T57" fmla="*/ T56 w 2369"/>
                  <a:gd name="T58" fmla="+- 0 -1617 -1636"/>
                  <a:gd name="T59" fmla="*/ -1617 h 427"/>
                  <a:gd name="T60" fmla="+- 0 3180 1143"/>
                  <a:gd name="T61" fmla="*/ T60 w 2369"/>
                  <a:gd name="T62" fmla="+- 0 -1632 -1636"/>
                  <a:gd name="T63" fmla="*/ -1632 h 427"/>
                  <a:gd name="T64" fmla="+- 0 3171 1143"/>
                  <a:gd name="T65" fmla="*/ T64 w 2369"/>
                  <a:gd name="T66" fmla="+- 0 -1636 -1636"/>
                  <a:gd name="T67" fmla="*/ -1636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2028" y="0"/>
                    </a:moveTo>
                    <a:lnTo>
                      <a:pt x="2006" y="0"/>
                    </a:lnTo>
                    <a:lnTo>
                      <a:pt x="1996" y="4"/>
                    </a:lnTo>
                    <a:lnTo>
                      <a:pt x="1981" y="19"/>
                    </a:lnTo>
                    <a:lnTo>
                      <a:pt x="1978" y="28"/>
                    </a:lnTo>
                    <a:lnTo>
                      <a:pt x="1978" y="50"/>
                    </a:lnTo>
                    <a:lnTo>
                      <a:pt x="1981" y="59"/>
                    </a:lnTo>
                    <a:lnTo>
                      <a:pt x="1996" y="74"/>
                    </a:lnTo>
                    <a:lnTo>
                      <a:pt x="2006" y="78"/>
                    </a:lnTo>
                    <a:lnTo>
                      <a:pt x="2028" y="78"/>
                    </a:lnTo>
                    <a:lnTo>
                      <a:pt x="2037" y="74"/>
                    </a:lnTo>
                    <a:lnTo>
                      <a:pt x="2053" y="59"/>
                    </a:lnTo>
                    <a:lnTo>
                      <a:pt x="2057" y="50"/>
                    </a:lnTo>
                    <a:lnTo>
                      <a:pt x="2057" y="28"/>
                    </a:lnTo>
                    <a:lnTo>
                      <a:pt x="2053" y="19"/>
                    </a:lnTo>
                    <a:lnTo>
                      <a:pt x="2037" y="4"/>
                    </a:lnTo>
                    <a:lnTo>
                      <a:pt x="2028" y="0"/>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0" name="Freeform 29"/>
              <p:cNvSpPr>
                <a:spLocks/>
              </p:cNvSpPr>
              <p:nvPr userDrawn="1"/>
            </p:nvSpPr>
            <p:spPr bwMode="auto">
              <a:xfrm>
                <a:off x="1143" y="-1636"/>
                <a:ext cx="2369" cy="427"/>
              </a:xfrm>
              <a:custGeom>
                <a:avLst/>
                <a:gdLst>
                  <a:gd name="T0" fmla="+- 0 3391 1143"/>
                  <a:gd name="T1" fmla="*/ T0 w 2369"/>
                  <a:gd name="T2" fmla="+- 0 -1523 -1636"/>
                  <a:gd name="T3" fmla="*/ -1523 h 427"/>
                  <a:gd name="T4" fmla="+- 0 3329 1143"/>
                  <a:gd name="T5" fmla="*/ T4 w 2369"/>
                  <a:gd name="T6" fmla="+- 0 -1516 -1636"/>
                  <a:gd name="T7" fmla="*/ -1516 h 427"/>
                  <a:gd name="T8" fmla="+- 0 3279 1143"/>
                  <a:gd name="T9" fmla="*/ T8 w 2369"/>
                  <a:gd name="T10" fmla="+- 0 -1481 -1636"/>
                  <a:gd name="T11" fmla="*/ -1481 h 427"/>
                  <a:gd name="T12" fmla="+- 0 3248 1143"/>
                  <a:gd name="T13" fmla="*/ T12 w 2369"/>
                  <a:gd name="T14" fmla="+- 0 -1430 -1636"/>
                  <a:gd name="T15" fmla="*/ -1430 h 427"/>
                  <a:gd name="T16" fmla="+- 0 3237 1143"/>
                  <a:gd name="T17" fmla="*/ T16 w 2369"/>
                  <a:gd name="T18" fmla="+- 0 -1371 -1636"/>
                  <a:gd name="T19" fmla="*/ -1371 h 427"/>
                  <a:gd name="T20" fmla="+- 0 3238 1143"/>
                  <a:gd name="T21" fmla="*/ T20 w 2369"/>
                  <a:gd name="T22" fmla="+- 0 -1348 -1636"/>
                  <a:gd name="T23" fmla="*/ -1348 h 427"/>
                  <a:gd name="T24" fmla="+- 0 3255 1143"/>
                  <a:gd name="T25" fmla="*/ T24 w 2369"/>
                  <a:gd name="T26" fmla="+- 0 -1290 -1636"/>
                  <a:gd name="T27" fmla="*/ -1290 h 427"/>
                  <a:gd name="T28" fmla="+- 0 3305 1143"/>
                  <a:gd name="T29" fmla="*/ T28 w 2369"/>
                  <a:gd name="T30" fmla="+- 0 -1230 -1636"/>
                  <a:gd name="T31" fmla="*/ -1230 h 427"/>
                  <a:gd name="T32" fmla="+- 0 3365 1143"/>
                  <a:gd name="T33" fmla="*/ T32 w 2369"/>
                  <a:gd name="T34" fmla="+- 0 -1209 -1636"/>
                  <a:gd name="T35" fmla="*/ -1209 h 427"/>
                  <a:gd name="T36" fmla="+- 0 3388 1143"/>
                  <a:gd name="T37" fmla="*/ T36 w 2369"/>
                  <a:gd name="T38" fmla="+- 0 -1210 -1636"/>
                  <a:gd name="T39" fmla="*/ -1210 h 427"/>
                  <a:gd name="T40" fmla="+- 0 3448 1143"/>
                  <a:gd name="T41" fmla="*/ T40 w 2369"/>
                  <a:gd name="T42" fmla="+- 0 -1233 -1636"/>
                  <a:gd name="T43" fmla="*/ -1233 h 427"/>
                  <a:gd name="T44" fmla="+- 0 3511 1143"/>
                  <a:gd name="T45" fmla="*/ T44 w 2369"/>
                  <a:gd name="T46" fmla="+- 0 -1233 -1636"/>
                  <a:gd name="T47" fmla="*/ -1233 h 427"/>
                  <a:gd name="T48" fmla="+- 0 3511 1143"/>
                  <a:gd name="T49" fmla="*/ T48 w 2369"/>
                  <a:gd name="T50" fmla="+- 0 -1263 -1636"/>
                  <a:gd name="T51" fmla="*/ -1263 h 427"/>
                  <a:gd name="T52" fmla="+- 0 3386 1143"/>
                  <a:gd name="T53" fmla="*/ T52 w 2369"/>
                  <a:gd name="T54" fmla="+- 0 -1263 -1636"/>
                  <a:gd name="T55" fmla="*/ -1263 h 427"/>
                  <a:gd name="T56" fmla="+- 0 3361 1143"/>
                  <a:gd name="T57" fmla="*/ T56 w 2369"/>
                  <a:gd name="T58" fmla="+- 0 -1265 -1636"/>
                  <a:gd name="T59" fmla="*/ -1265 h 427"/>
                  <a:gd name="T60" fmla="+- 0 3344 1143"/>
                  <a:gd name="T61" fmla="*/ T60 w 2369"/>
                  <a:gd name="T62" fmla="+- 0 -1271 -1636"/>
                  <a:gd name="T63" fmla="*/ -1271 h 427"/>
                  <a:gd name="T64" fmla="+- 0 3325 1143"/>
                  <a:gd name="T65" fmla="*/ T64 w 2369"/>
                  <a:gd name="T66" fmla="+- 0 -1290 -1636"/>
                  <a:gd name="T67" fmla="*/ -1290 h 427"/>
                  <a:gd name="T68" fmla="+- 0 3316 1143"/>
                  <a:gd name="T69" fmla="*/ T68 w 2369"/>
                  <a:gd name="T70" fmla="+- 0 -1307 -1636"/>
                  <a:gd name="T71" fmla="*/ -1307 h 427"/>
                  <a:gd name="T72" fmla="+- 0 3314 1143"/>
                  <a:gd name="T73" fmla="*/ T72 w 2369"/>
                  <a:gd name="T74" fmla="+- 0 -1323 -1636"/>
                  <a:gd name="T75" fmla="*/ -1323 h 427"/>
                  <a:gd name="T76" fmla="+- 0 3314 1143"/>
                  <a:gd name="T77" fmla="*/ T76 w 2369"/>
                  <a:gd name="T78" fmla="+- 0 -1348 -1636"/>
                  <a:gd name="T79" fmla="*/ -1348 h 427"/>
                  <a:gd name="T80" fmla="+- 0 3314 1143"/>
                  <a:gd name="T81" fmla="*/ T80 w 2369"/>
                  <a:gd name="T82" fmla="+- 0 -1410 -1636"/>
                  <a:gd name="T83" fmla="*/ -1410 h 427"/>
                  <a:gd name="T84" fmla="+- 0 3345 1143"/>
                  <a:gd name="T85" fmla="*/ T84 w 2369"/>
                  <a:gd name="T86" fmla="+- 0 -1463 -1636"/>
                  <a:gd name="T87" fmla="*/ -1463 h 427"/>
                  <a:gd name="T88" fmla="+- 0 3384 1143"/>
                  <a:gd name="T89" fmla="*/ T88 w 2369"/>
                  <a:gd name="T90" fmla="+- 0 -1471 -1636"/>
                  <a:gd name="T91" fmla="*/ -1471 h 427"/>
                  <a:gd name="T92" fmla="+- 0 3477 1143"/>
                  <a:gd name="T93" fmla="*/ T92 w 2369"/>
                  <a:gd name="T94" fmla="+- 0 -1471 -1636"/>
                  <a:gd name="T95" fmla="*/ -1471 h 427"/>
                  <a:gd name="T96" fmla="+- 0 3476 1143"/>
                  <a:gd name="T97" fmla="*/ T96 w 2369"/>
                  <a:gd name="T98" fmla="+- 0 -1472 -1636"/>
                  <a:gd name="T99" fmla="*/ -1472 h 427"/>
                  <a:gd name="T100" fmla="+- 0 3461 1143"/>
                  <a:gd name="T101" fmla="*/ T100 w 2369"/>
                  <a:gd name="T102" fmla="+- 0 -1489 -1636"/>
                  <a:gd name="T103" fmla="*/ -1489 h 427"/>
                  <a:gd name="T104" fmla="+- 0 3445 1143"/>
                  <a:gd name="T105" fmla="*/ T104 w 2369"/>
                  <a:gd name="T106" fmla="+- 0 -1501 -1636"/>
                  <a:gd name="T107" fmla="*/ -1501 h 427"/>
                  <a:gd name="T108" fmla="+- 0 3430 1143"/>
                  <a:gd name="T109" fmla="*/ T108 w 2369"/>
                  <a:gd name="T110" fmla="+- 0 -1511 -1636"/>
                  <a:gd name="T111" fmla="*/ -1511 h 427"/>
                  <a:gd name="T112" fmla="+- 0 3410 1143"/>
                  <a:gd name="T113" fmla="*/ T112 w 2369"/>
                  <a:gd name="T114" fmla="+- 0 -1519 -1636"/>
                  <a:gd name="T115" fmla="*/ -1519 h 427"/>
                  <a:gd name="T116" fmla="+- 0 3391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2248" y="113"/>
                    </a:moveTo>
                    <a:lnTo>
                      <a:pt x="2186" y="120"/>
                    </a:lnTo>
                    <a:lnTo>
                      <a:pt x="2136" y="155"/>
                    </a:lnTo>
                    <a:lnTo>
                      <a:pt x="2105" y="206"/>
                    </a:lnTo>
                    <a:lnTo>
                      <a:pt x="2094" y="265"/>
                    </a:lnTo>
                    <a:lnTo>
                      <a:pt x="2095" y="288"/>
                    </a:lnTo>
                    <a:lnTo>
                      <a:pt x="2112" y="346"/>
                    </a:lnTo>
                    <a:lnTo>
                      <a:pt x="2162" y="406"/>
                    </a:lnTo>
                    <a:lnTo>
                      <a:pt x="2222" y="427"/>
                    </a:lnTo>
                    <a:lnTo>
                      <a:pt x="2245" y="426"/>
                    </a:lnTo>
                    <a:lnTo>
                      <a:pt x="2305" y="403"/>
                    </a:lnTo>
                    <a:lnTo>
                      <a:pt x="2368" y="403"/>
                    </a:lnTo>
                    <a:lnTo>
                      <a:pt x="2368" y="373"/>
                    </a:lnTo>
                    <a:lnTo>
                      <a:pt x="2243" y="373"/>
                    </a:lnTo>
                    <a:lnTo>
                      <a:pt x="2218" y="371"/>
                    </a:lnTo>
                    <a:lnTo>
                      <a:pt x="2201" y="365"/>
                    </a:lnTo>
                    <a:lnTo>
                      <a:pt x="2182" y="346"/>
                    </a:lnTo>
                    <a:lnTo>
                      <a:pt x="2173" y="329"/>
                    </a:lnTo>
                    <a:lnTo>
                      <a:pt x="2171" y="313"/>
                    </a:lnTo>
                    <a:lnTo>
                      <a:pt x="2171" y="288"/>
                    </a:lnTo>
                    <a:lnTo>
                      <a:pt x="2171" y="226"/>
                    </a:lnTo>
                    <a:lnTo>
                      <a:pt x="2202" y="173"/>
                    </a:lnTo>
                    <a:lnTo>
                      <a:pt x="2241" y="165"/>
                    </a:lnTo>
                    <a:lnTo>
                      <a:pt x="2334" y="165"/>
                    </a:lnTo>
                    <a:lnTo>
                      <a:pt x="2333" y="164"/>
                    </a:lnTo>
                    <a:lnTo>
                      <a:pt x="2318" y="147"/>
                    </a:lnTo>
                    <a:lnTo>
                      <a:pt x="2302" y="135"/>
                    </a:lnTo>
                    <a:lnTo>
                      <a:pt x="2287" y="125"/>
                    </a:lnTo>
                    <a:lnTo>
                      <a:pt x="2267" y="117"/>
                    </a:lnTo>
                    <a:lnTo>
                      <a:pt x="2248"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1" name="Freeform 30"/>
              <p:cNvSpPr>
                <a:spLocks/>
              </p:cNvSpPr>
              <p:nvPr userDrawn="1"/>
            </p:nvSpPr>
            <p:spPr bwMode="auto">
              <a:xfrm>
                <a:off x="1143" y="-1636"/>
                <a:ext cx="2369" cy="427"/>
              </a:xfrm>
              <a:custGeom>
                <a:avLst/>
                <a:gdLst>
                  <a:gd name="T0" fmla="+- 0 3511 1143"/>
                  <a:gd name="T1" fmla="*/ T0 w 2369"/>
                  <a:gd name="T2" fmla="+- 0 -1233 -1636"/>
                  <a:gd name="T3" fmla="*/ -1233 h 427"/>
                  <a:gd name="T4" fmla="+- 0 3448 1143"/>
                  <a:gd name="T5" fmla="*/ T4 w 2369"/>
                  <a:gd name="T6" fmla="+- 0 -1233 -1636"/>
                  <a:gd name="T7" fmla="*/ -1233 h 427"/>
                  <a:gd name="T8" fmla="+- 0 3448 1143"/>
                  <a:gd name="T9" fmla="*/ T8 w 2369"/>
                  <a:gd name="T10" fmla="+- 0 -1210 -1636"/>
                  <a:gd name="T11" fmla="*/ -1210 h 427"/>
                  <a:gd name="T12" fmla="+- 0 3511 1143"/>
                  <a:gd name="T13" fmla="*/ T12 w 2369"/>
                  <a:gd name="T14" fmla="+- 0 -1210 -1636"/>
                  <a:gd name="T15" fmla="*/ -1210 h 427"/>
                  <a:gd name="T16" fmla="+- 0 3511 1143"/>
                  <a:gd name="T17" fmla="*/ T16 w 2369"/>
                  <a:gd name="T18" fmla="+- 0 -1233 -1636"/>
                  <a:gd name="T19" fmla="*/ -1233 h 427"/>
                </a:gdLst>
                <a:ahLst/>
                <a:cxnLst>
                  <a:cxn ang="0">
                    <a:pos x="T1" y="T3"/>
                  </a:cxn>
                  <a:cxn ang="0">
                    <a:pos x="T5" y="T7"/>
                  </a:cxn>
                  <a:cxn ang="0">
                    <a:pos x="T9" y="T11"/>
                  </a:cxn>
                  <a:cxn ang="0">
                    <a:pos x="T13" y="T15"/>
                  </a:cxn>
                  <a:cxn ang="0">
                    <a:pos x="T17" y="T19"/>
                  </a:cxn>
                </a:cxnLst>
                <a:rect l="0" t="0" r="r" b="b"/>
                <a:pathLst>
                  <a:path w="2369" h="427">
                    <a:moveTo>
                      <a:pt x="2368" y="403"/>
                    </a:moveTo>
                    <a:lnTo>
                      <a:pt x="2305" y="403"/>
                    </a:lnTo>
                    <a:lnTo>
                      <a:pt x="2305" y="426"/>
                    </a:lnTo>
                    <a:lnTo>
                      <a:pt x="2368" y="426"/>
                    </a:lnTo>
                    <a:lnTo>
                      <a:pt x="2368" y="40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2" name="Freeform 31"/>
              <p:cNvSpPr>
                <a:spLocks/>
              </p:cNvSpPr>
              <p:nvPr userDrawn="1"/>
            </p:nvSpPr>
            <p:spPr bwMode="auto">
              <a:xfrm>
                <a:off x="1143" y="-1636"/>
                <a:ext cx="2369" cy="427"/>
              </a:xfrm>
              <a:custGeom>
                <a:avLst/>
                <a:gdLst>
                  <a:gd name="T0" fmla="+- 0 3477 1143"/>
                  <a:gd name="T1" fmla="*/ T0 w 2369"/>
                  <a:gd name="T2" fmla="+- 0 -1471 -1636"/>
                  <a:gd name="T3" fmla="*/ -1471 h 427"/>
                  <a:gd name="T4" fmla="+- 0 3384 1143"/>
                  <a:gd name="T5" fmla="*/ T4 w 2369"/>
                  <a:gd name="T6" fmla="+- 0 -1471 -1636"/>
                  <a:gd name="T7" fmla="*/ -1471 h 427"/>
                  <a:gd name="T8" fmla="+- 0 3391 1143"/>
                  <a:gd name="T9" fmla="*/ T8 w 2369"/>
                  <a:gd name="T10" fmla="+- 0 -1470 -1636"/>
                  <a:gd name="T11" fmla="*/ -1470 h 427"/>
                  <a:gd name="T12" fmla="+- 0 3406 1143"/>
                  <a:gd name="T13" fmla="*/ T12 w 2369"/>
                  <a:gd name="T14" fmla="+- 0 -1463 -1636"/>
                  <a:gd name="T15" fmla="*/ -1463 h 427"/>
                  <a:gd name="T16" fmla="+- 0 3435 1143"/>
                  <a:gd name="T17" fmla="*/ T16 w 2369"/>
                  <a:gd name="T18" fmla="+- 0 -1418 -1636"/>
                  <a:gd name="T19" fmla="*/ -1418 h 427"/>
                  <a:gd name="T20" fmla="+- 0 3435 1143"/>
                  <a:gd name="T21" fmla="*/ T20 w 2369"/>
                  <a:gd name="T22" fmla="+- 0 -1333 -1636"/>
                  <a:gd name="T23" fmla="*/ -1333 h 427"/>
                  <a:gd name="T24" fmla="+- 0 3435 1143"/>
                  <a:gd name="T25" fmla="*/ T24 w 2369"/>
                  <a:gd name="T26" fmla="+- 0 -1331 -1636"/>
                  <a:gd name="T27" fmla="*/ -1331 h 427"/>
                  <a:gd name="T28" fmla="+- 0 3404 1143"/>
                  <a:gd name="T29" fmla="*/ T28 w 2369"/>
                  <a:gd name="T30" fmla="+- 0 -1270 -1636"/>
                  <a:gd name="T31" fmla="*/ -1270 h 427"/>
                  <a:gd name="T32" fmla="+- 0 3386 1143"/>
                  <a:gd name="T33" fmla="*/ T32 w 2369"/>
                  <a:gd name="T34" fmla="+- 0 -1263 -1636"/>
                  <a:gd name="T35" fmla="*/ -1263 h 427"/>
                  <a:gd name="T36" fmla="+- 0 3511 1143"/>
                  <a:gd name="T37" fmla="*/ T36 w 2369"/>
                  <a:gd name="T38" fmla="+- 0 -1263 -1636"/>
                  <a:gd name="T39" fmla="*/ -1263 h 427"/>
                  <a:gd name="T40" fmla="+- 0 3511 1143"/>
                  <a:gd name="T41" fmla="*/ T40 w 2369"/>
                  <a:gd name="T42" fmla="+- 0 -1377 -1636"/>
                  <a:gd name="T43" fmla="*/ -1377 h 427"/>
                  <a:gd name="T44" fmla="+- 0 3511 1143"/>
                  <a:gd name="T45" fmla="*/ T44 w 2369"/>
                  <a:gd name="T46" fmla="+- 0 -1377 -1636"/>
                  <a:gd name="T47" fmla="*/ -1377 h 427"/>
                  <a:gd name="T48" fmla="+- 0 3509 1143"/>
                  <a:gd name="T49" fmla="*/ T48 w 2369"/>
                  <a:gd name="T50" fmla="+- 0 -1397 -1636"/>
                  <a:gd name="T51" fmla="*/ -1397 h 427"/>
                  <a:gd name="T52" fmla="+- 0 3504 1143"/>
                  <a:gd name="T53" fmla="*/ T52 w 2369"/>
                  <a:gd name="T54" fmla="+- 0 -1416 -1636"/>
                  <a:gd name="T55" fmla="*/ -1416 h 427"/>
                  <a:gd name="T56" fmla="+- 0 3495 1143"/>
                  <a:gd name="T57" fmla="*/ T56 w 2369"/>
                  <a:gd name="T58" fmla="+- 0 -1439 -1636"/>
                  <a:gd name="T59" fmla="*/ -1439 h 427"/>
                  <a:gd name="T60" fmla="+- 0 3486 1143"/>
                  <a:gd name="T61" fmla="*/ T60 w 2369"/>
                  <a:gd name="T62" fmla="+- 0 -1457 -1636"/>
                  <a:gd name="T63" fmla="*/ -1457 h 427"/>
                  <a:gd name="T64" fmla="+- 0 3477 1143"/>
                  <a:gd name="T65" fmla="*/ T64 w 2369"/>
                  <a:gd name="T66" fmla="+- 0 -1471 -1636"/>
                  <a:gd name="T67"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2334" y="165"/>
                    </a:moveTo>
                    <a:lnTo>
                      <a:pt x="2241" y="165"/>
                    </a:lnTo>
                    <a:lnTo>
                      <a:pt x="2248" y="166"/>
                    </a:lnTo>
                    <a:lnTo>
                      <a:pt x="2263" y="173"/>
                    </a:lnTo>
                    <a:lnTo>
                      <a:pt x="2292" y="218"/>
                    </a:lnTo>
                    <a:lnTo>
                      <a:pt x="2292" y="303"/>
                    </a:lnTo>
                    <a:lnTo>
                      <a:pt x="2292" y="305"/>
                    </a:lnTo>
                    <a:lnTo>
                      <a:pt x="2261" y="366"/>
                    </a:lnTo>
                    <a:lnTo>
                      <a:pt x="2243" y="373"/>
                    </a:lnTo>
                    <a:lnTo>
                      <a:pt x="2368" y="373"/>
                    </a:lnTo>
                    <a:lnTo>
                      <a:pt x="2368" y="259"/>
                    </a:lnTo>
                    <a:lnTo>
                      <a:pt x="2366" y="239"/>
                    </a:lnTo>
                    <a:lnTo>
                      <a:pt x="2361" y="220"/>
                    </a:lnTo>
                    <a:lnTo>
                      <a:pt x="2352" y="197"/>
                    </a:lnTo>
                    <a:lnTo>
                      <a:pt x="2343" y="179"/>
                    </a:lnTo>
                    <a:lnTo>
                      <a:pt x="2334"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142889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8AC6361-82D3-4CAE-B658-F4281D72B0CA}" type="datetimeFigureOut">
              <a:rPr lang="en-ZA" smtClean="0"/>
              <a:t>2015/06/22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925454C-B9D9-4D28-9844-64677F513BD6}" type="slidenum">
              <a:rPr lang="en-ZA" smtClean="0"/>
              <a:t>‹#›</a:t>
            </a:fld>
            <a:endParaRPr lang="en-ZA"/>
          </a:p>
        </p:txBody>
      </p:sp>
    </p:spTree>
    <p:extLst>
      <p:ext uri="{BB962C8B-B14F-4D97-AF65-F5344CB8AC3E}">
        <p14:creationId xmlns:p14="http://schemas.microsoft.com/office/powerpoint/2010/main" val="136056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8AC6361-82D3-4CAE-B658-F4281D72B0CA}" type="datetimeFigureOut">
              <a:rPr lang="en-ZA" smtClean="0"/>
              <a:t>2015/06/22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925454C-B9D9-4D28-9844-64677F513BD6}" type="slidenum">
              <a:rPr lang="en-ZA" smtClean="0"/>
              <a:t>‹#›</a:t>
            </a:fld>
            <a:endParaRPr lang="en-ZA"/>
          </a:p>
        </p:txBody>
      </p:sp>
    </p:spTree>
    <p:extLst>
      <p:ext uri="{BB962C8B-B14F-4D97-AF65-F5344CB8AC3E}">
        <p14:creationId xmlns:p14="http://schemas.microsoft.com/office/powerpoint/2010/main" val="92561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459" y="2643182"/>
            <a:ext cx="11715832" cy="1752600"/>
          </a:xfrm>
        </p:spPr>
        <p:txBody>
          <a:bodyPr/>
          <a:lstStyle>
            <a:lvl1pPr marL="0" indent="0" algn="ctr">
              <a:buNone/>
              <a:defRPr sz="4800" cap="small" baseline="0">
                <a:latin typeface="Arial Black"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4"/>
          <p:cNvSpPr>
            <a:spLocks noGrp="1" noChangeArrowheads="1"/>
          </p:cNvSpPr>
          <p:nvPr>
            <p:ph type="dt" sz="half" idx="10"/>
          </p:nvPr>
        </p:nvSpPr>
        <p:spPr>
          <a:xfrm>
            <a:off x="431801" y="6553200"/>
            <a:ext cx="3037417" cy="476250"/>
          </a:xfrm>
          <a:prstGeom prst="rect">
            <a:avLst/>
          </a:prstGeom>
        </p:spPr>
        <p:txBody>
          <a:bodyPr/>
          <a:lstStyle>
            <a:lvl1pPr>
              <a:defRPr/>
            </a:lvl1pPr>
          </a:lstStyle>
          <a:p>
            <a:pPr>
              <a:defRPr/>
            </a:pPr>
            <a:fld id="{526E5243-B57C-4FDC-811B-00736896788B}" type="datetime1">
              <a:rPr lang="en-US"/>
              <a:pPr>
                <a:defRPr/>
              </a:pPr>
              <a:t>6/22/2015</a:t>
            </a:fld>
            <a:endParaRPr lang="en-GB" dirty="0"/>
          </a:p>
        </p:txBody>
      </p:sp>
      <p:sp>
        <p:nvSpPr>
          <p:cNvPr id="5" name="Rectangle 6"/>
          <p:cNvSpPr>
            <a:spLocks noGrp="1" noChangeArrowheads="1"/>
          </p:cNvSpPr>
          <p:nvPr>
            <p:ph type="sldNum" sz="quarter" idx="11"/>
          </p:nvPr>
        </p:nvSpPr>
        <p:spPr/>
        <p:txBody>
          <a:bodyPr/>
          <a:lstStyle>
            <a:lvl1pPr>
              <a:defRPr/>
            </a:lvl1pPr>
          </a:lstStyle>
          <a:p>
            <a:pPr>
              <a:defRPr/>
            </a:pPr>
            <a:fld id="{F645F1DD-DF5B-45A6-89F9-DCD05CBB59FF}" type="slidenum">
              <a:rPr lang="en-GB"/>
              <a:pPr>
                <a:defRPr/>
              </a:pPr>
              <a:t>‹#›</a:t>
            </a:fld>
            <a:endParaRPr lang="en-GB" dirty="0"/>
          </a:p>
        </p:txBody>
      </p:sp>
    </p:spTree>
    <p:extLst>
      <p:ext uri="{BB962C8B-B14F-4D97-AF65-F5344CB8AC3E}">
        <p14:creationId xmlns:p14="http://schemas.microsoft.com/office/powerpoint/2010/main" val="748302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a:xfrm>
            <a:off x="19643" y="6510409"/>
            <a:ext cx="1296000" cy="612892"/>
          </a:xfrm>
          <a:prstGeom prst="rect">
            <a:avLst/>
          </a:prstGeom>
        </p:spPr>
        <p:txBody>
          <a:bodyPr/>
          <a:lstStyle/>
          <a:p>
            <a:r>
              <a:rPr lang="en-US" sz="1800" smtClean="0">
                <a:solidFill>
                  <a:srgbClr val="000000"/>
                </a:solidFill>
                <a:latin typeface="Arial"/>
                <a:cs typeface="Arial"/>
              </a:rPr>
              <a:t>Fixed Date [via Insert tab &gt; Header &amp; Footer]</a:t>
            </a:r>
            <a:endParaRPr lang="en-GB" sz="1800" dirty="0">
              <a:solidFill>
                <a:srgbClr val="000000"/>
              </a:solidFill>
              <a:latin typeface="Arial"/>
              <a:cs typeface="Arial"/>
            </a:endParaRPr>
          </a:p>
        </p:txBody>
      </p:sp>
      <p:sp>
        <p:nvSpPr>
          <p:cNvPr id="4" name="Footer Placeholder 3"/>
          <p:cNvSpPr>
            <a:spLocks noGrp="1"/>
          </p:cNvSpPr>
          <p:nvPr>
            <p:ph type="ftr" sz="quarter" idx="11"/>
          </p:nvPr>
        </p:nvSpPr>
        <p:spPr>
          <a:xfrm>
            <a:off x="2919548" y="6674842"/>
            <a:ext cx="7657696" cy="128339"/>
          </a:xfrm>
          <a:prstGeom prst="rect">
            <a:avLst/>
          </a:prstGeom>
        </p:spPr>
        <p:txBody>
          <a:bodyPr/>
          <a:lstStyle/>
          <a:p>
            <a:r>
              <a:rPr lang="en-GB" sz="1800" smtClean="0">
                <a:solidFill>
                  <a:srgbClr val="000000"/>
                </a:solidFill>
                <a:latin typeface="Arial"/>
                <a:cs typeface="Arial"/>
              </a:rPr>
              <a:t>Presentation Title [via Insert tab &gt; Header &amp; Footer]</a:t>
            </a:r>
            <a:endParaRPr lang="en-GB" sz="1800" dirty="0">
              <a:solidFill>
                <a:srgbClr val="000000"/>
              </a:solidFill>
              <a:latin typeface="Arial"/>
              <a:cs typeface="Arial"/>
            </a:endParaRPr>
          </a:p>
        </p:txBody>
      </p:sp>
      <p:sp>
        <p:nvSpPr>
          <p:cNvPr id="5" name="Slide Number Placeholder 4"/>
          <p:cNvSpPr>
            <a:spLocks noGrp="1"/>
          </p:cNvSpPr>
          <p:nvPr>
            <p:ph type="sldNum" sz="quarter" idx="12"/>
          </p:nvPr>
        </p:nvSpPr>
        <p:spPr>
          <a:xfrm>
            <a:off x="32215" y="6355700"/>
            <a:ext cx="304800" cy="137160"/>
          </a:xfrm>
          <a:prstGeom prst="rect">
            <a:avLst/>
          </a:prstGeom>
        </p:spPr>
        <p:txBody>
          <a:bodyPr/>
          <a:lstStyle/>
          <a:p>
            <a:fld id="{078CA1E6-1B09-488D-A1FF-E8A47C315D27}" type="slidenum">
              <a:rPr lang="en-GB" sz="1800" smtClean="0">
                <a:solidFill>
                  <a:srgbClr val="000000"/>
                </a:solidFill>
                <a:latin typeface="Arial"/>
                <a:cs typeface="Arial"/>
              </a:rPr>
              <a:pPr/>
              <a:t>‹#›</a:t>
            </a:fld>
            <a:endParaRPr lang="en-GB" sz="1800" dirty="0">
              <a:solidFill>
                <a:srgbClr val="000000"/>
              </a:solidFill>
              <a:latin typeface="Arial"/>
              <a:cs typeface="Arial"/>
            </a:endParaRPr>
          </a:p>
        </p:txBody>
      </p:sp>
      <p:sp>
        <p:nvSpPr>
          <p:cNvPr id="12" name="Content Placeholder 11"/>
          <p:cNvSpPr>
            <a:spLocks noGrp="1"/>
          </p:cNvSpPr>
          <p:nvPr>
            <p:ph sz="quarter" idx="13"/>
          </p:nvPr>
        </p:nvSpPr>
        <p:spPr>
          <a:xfrm>
            <a:off x="614400" y="1224000"/>
            <a:ext cx="10924800" cy="493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524599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DBFE0DB-1789-467D-9907-7EC128D94A00}" type="datetimeFigureOut">
              <a:rPr lang="en-ZA" smtClean="0"/>
              <a:t>2015/06/22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462BEA7-BB8D-42EF-B851-4C62B2F9DE48}" type="slidenum">
              <a:rPr lang="en-ZA" smtClean="0"/>
              <a:t>‹#›</a:t>
            </a:fld>
            <a:endParaRPr lang="en-ZA"/>
          </a:p>
        </p:txBody>
      </p:sp>
    </p:spTree>
    <p:extLst>
      <p:ext uri="{BB962C8B-B14F-4D97-AF65-F5344CB8AC3E}">
        <p14:creationId xmlns:p14="http://schemas.microsoft.com/office/powerpoint/2010/main" val="3953107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DBFE0DB-1789-467D-9907-7EC128D94A00}" type="datetimeFigureOut">
              <a:rPr lang="en-ZA" smtClean="0"/>
              <a:t>2015/06/22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462BEA7-BB8D-42EF-B851-4C62B2F9DE48}" type="slidenum">
              <a:rPr lang="en-ZA" smtClean="0"/>
              <a:t>‹#›</a:t>
            </a:fld>
            <a:endParaRPr lang="en-ZA"/>
          </a:p>
        </p:txBody>
      </p:sp>
    </p:spTree>
    <p:extLst>
      <p:ext uri="{BB962C8B-B14F-4D97-AF65-F5344CB8AC3E}">
        <p14:creationId xmlns:p14="http://schemas.microsoft.com/office/powerpoint/2010/main" val="3994946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BFE0DB-1789-467D-9907-7EC128D94A00}" type="datetimeFigureOut">
              <a:rPr lang="en-ZA" smtClean="0"/>
              <a:t>2015/06/22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462BEA7-BB8D-42EF-B851-4C62B2F9DE48}" type="slidenum">
              <a:rPr lang="en-ZA" smtClean="0"/>
              <a:t>‹#›</a:t>
            </a:fld>
            <a:endParaRPr lang="en-ZA"/>
          </a:p>
        </p:txBody>
      </p:sp>
    </p:spTree>
    <p:extLst>
      <p:ext uri="{BB962C8B-B14F-4D97-AF65-F5344CB8AC3E}">
        <p14:creationId xmlns:p14="http://schemas.microsoft.com/office/powerpoint/2010/main" val="3837734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DBFE0DB-1789-467D-9907-7EC128D94A00}" type="datetimeFigureOut">
              <a:rPr lang="en-ZA" smtClean="0"/>
              <a:t>2015/06/22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462BEA7-BB8D-42EF-B851-4C62B2F9DE48}" type="slidenum">
              <a:rPr lang="en-ZA" smtClean="0"/>
              <a:t>‹#›</a:t>
            </a:fld>
            <a:endParaRPr lang="en-ZA"/>
          </a:p>
        </p:txBody>
      </p:sp>
    </p:spTree>
    <p:extLst>
      <p:ext uri="{BB962C8B-B14F-4D97-AF65-F5344CB8AC3E}">
        <p14:creationId xmlns:p14="http://schemas.microsoft.com/office/powerpoint/2010/main" val="62727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DBFE0DB-1789-467D-9907-7EC128D94A00}" type="datetimeFigureOut">
              <a:rPr lang="en-ZA" smtClean="0"/>
              <a:t>2015/06/22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462BEA7-BB8D-42EF-B851-4C62B2F9DE48}" type="slidenum">
              <a:rPr lang="en-ZA" smtClean="0"/>
              <a:t>‹#›</a:t>
            </a:fld>
            <a:endParaRPr lang="en-ZA"/>
          </a:p>
        </p:txBody>
      </p:sp>
    </p:spTree>
    <p:extLst>
      <p:ext uri="{BB962C8B-B14F-4D97-AF65-F5344CB8AC3E}">
        <p14:creationId xmlns:p14="http://schemas.microsoft.com/office/powerpoint/2010/main" val="3593355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DBFE0DB-1789-467D-9907-7EC128D94A00}" type="datetimeFigureOut">
              <a:rPr lang="en-ZA" smtClean="0"/>
              <a:t>2015/06/22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462BEA7-BB8D-42EF-B851-4C62B2F9DE48}" type="slidenum">
              <a:rPr lang="en-ZA" smtClean="0"/>
              <a:t>‹#›</a:t>
            </a:fld>
            <a:endParaRPr lang="en-ZA"/>
          </a:p>
        </p:txBody>
      </p:sp>
    </p:spTree>
    <p:extLst>
      <p:ext uri="{BB962C8B-B14F-4D97-AF65-F5344CB8AC3E}">
        <p14:creationId xmlns:p14="http://schemas.microsoft.com/office/powerpoint/2010/main" val="100094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Slide meta 1">
    <p:spTree>
      <p:nvGrpSpPr>
        <p:cNvPr id="1" name=""/>
        <p:cNvGrpSpPr/>
        <p:nvPr/>
      </p:nvGrpSpPr>
      <p:grpSpPr>
        <a:xfrm>
          <a:off x="0" y="0"/>
          <a:ext cx="0" cy="0"/>
          <a:chOff x="0" y="0"/>
          <a:chExt cx="0" cy="0"/>
        </a:xfrm>
      </p:grpSpPr>
      <p:sp>
        <p:nvSpPr>
          <p:cNvPr id="2" name="Title 1"/>
          <p:cNvSpPr>
            <a:spLocks noGrp="1"/>
          </p:cNvSpPr>
          <p:nvPr>
            <p:ph type="title"/>
          </p:nvPr>
        </p:nvSpPr>
        <p:spPr>
          <a:xfrm>
            <a:off x="831850" y="391577"/>
            <a:ext cx="10515600" cy="2852737"/>
          </a:xfrm>
        </p:spPr>
        <p:txBody>
          <a:bodyPr anchor="ctr" anchorCtr="0">
            <a:normAutofit/>
          </a:bodyPr>
          <a:lstStyle>
            <a:lvl1pPr algn="ctr">
              <a:defRPr sz="4400" b="1">
                <a:latin typeface="Century Gothic" panose="020B0502020202020204" pitchFamily="34" charset="0"/>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838200" y="3473182"/>
            <a:ext cx="10515600" cy="1500187"/>
          </a:xfrm>
        </p:spPr>
        <p:txBody>
          <a:bodyPr/>
          <a:lstStyle>
            <a:lvl1pPr marL="0" indent="0" algn="ctr">
              <a:buNone/>
              <a:defRPr sz="2400">
                <a:solidFill>
                  <a:srgbClr val="A5002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grpSp>
        <p:nvGrpSpPr>
          <p:cNvPr id="7" name="Group 6"/>
          <p:cNvGrpSpPr/>
          <p:nvPr userDrawn="1"/>
        </p:nvGrpSpPr>
        <p:grpSpPr>
          <a:xfrm>
            <a:off x="5119183" y="5761459"/>
            <a:ext cx="1699641" cy="432608"/>
            <a:chOff x="5156200" y="6342471"/>
            <a:chExt cx="1699641" cy="432608"/>
          </a:xfrm>
        </p:grpSpPr>
        <p:grpSp>
          <p:nvGrpSpPr>
            <p:cNvPr id="8" name="Group 7"/>
            <p:cNvGrpSpPr>
              <a:grpSpLocks/>
            </p:cNvGrpSpPr>
            <p:nvPr userDrawn="1"/>
          </p:nvGrpSpPr>
          <p:grpSpPr bwMode="auto">
            <a:xfrm>
              <a:off x="6333327" y="6342471"/>
              <a:ext cx="522514" cy="432608"/>
              <a:chOff x="3624" y="793"/>
              <a:chExt cx="1139" cy="1056"/>
            </a:xfrm>
          </p:grpSpPr>
          <p:grpSp>
            <p:nvGrpSpPr>
              <p:cNvPr id="74" name="Group 73"/>
              <p:cNvGrpSpPr>
                <a:grpSpLocks/>
              </p:cNvGrpSpPr>
              <p:nvPr userDrawn="1"/>
            </p:nvGrpSpPr>
            <p:grpSpPr bwMode="auto">
              <a:xfrm>
                <a:off x="3743" y="890"/>
                <a:ext cx="913" cy="906"/>
                <a:chOff x="3743" y="890"/>
                <a:chExt cx="913" cy="906"/>
              </a:xfrm>
            </p:grpSpPr>
            <p:sp>
              <p:nvSpPr>
                <p:cNvPr id="91" name="Freeform 90"/>
                <p:cNvSpPr>
                  <a:spLocks/>
                </p:cNvSpPr>
                <p:nvPr userDrawn="1"/>
              </p:nvSpPr>
              <p:spPr bwMode="auto">
                <a:xfrm>
                  <a:off x="3743" y="890"/>
                  <a:ext cx="913" cy="906"/>
                </a:xfrm>
                <a:custGeom>
                  <a:avLst/>
                  <a:gdLst>
                    <a:gd name="T0" fmla="+- 0 4635 3743"/>
                    <a:gd name="T1" fmla="*/ T0 w 913"/>
                    <a:gd name="T2" fmla="+- 0 1194 890"/>
                    <a:gd name="T3" fmla="*/ 1194 h 906"/>
                    <a:gd name="T4" fmla="+- 0 4384 3743"/>
                    <a:gd name="T5" fmla="*/ T4 w 913"/>
                    <a:gd name="T6" fmla="+- 0 1322 890"/>
                    <a:gd name="T7" fmla="*/ 1322 h 906"/>
                    <a:gd name="T8" fmla="+- 0 4656 3743"/>
                    <a:gd name="T9" fmla="*/ T8 w 913"/>
                    <a:gd name="T10" fmla="+- 0 1335 890"/>
                    <a:gd name="T11" fmla="*/ 1335 h 906"/>
                    <a:gd name="T12" fmla="+- 0 4656 3743"/>
                    <a:gd name="T13" fmla="*/ T12 w 913"/>
                    <a:gd name="T14" fmla="+- 0 1333 890"/>
                    <a:gd name="T15" fmla="*/ 1333 h 906"/>
                    <a:gd name="T16" fmla="+- 0 4652 3743"/>
                    <a:gd name="T17" fmla="*/ T16 w 913"/>
                    <a:gd name="T18" fmla="+- 0 1272 890"/>
                    <a:gd name="T19" fmla="*/ 1272 h 906"/>
                    <a:gd name="T20" fmla="+- 0 4635 3743"/>
                    <a:gd name="T21" fmla="*/ T20 w 913"/>
                    <a:gd name="T22" fmla="+- 0 1194 890"/>
                    <a:gd name="T23" fmla="*/ 1194 h 906"/>
                  </a:gdLst>
                  <a:ahLst/>
                  <a:cxnLst>
                    <a:cxn ang="0">
                      <a:pos x="T1" y="T3"/>
                    </a:cxn>
                    <a:cxn ang="0">
                      <a:pos x="T5" y="T7"/>
                    </a:cxn>
                    <a:cxn ang="0">
                      <a:pos x="T9" y="T11"/>
                    </a:cxn>
                    <a:cxn ang="0">
                      <a:pos x="T13" y="T15"/>
                    </a:cxn>
                    <a:cxn ang="0">
                      <a:pos x="T17" y="T19"/>
                    </a:cxn>
                    <a:cxn ang="0">
                      <a:pos x="T21" y="T23"/>
                    </a:cxn>
                  </a:cxnLst>
                  <a:rect l="0" t="0" r="r" b="b"/>
                  <a:pathLst>
                    <a:path w="913" h="906">
                      <a:moveTo>
                        <a:pt x="892" y="304"/>
                      </a:moveTo>
                      <a:lnTo>
                        <a:pt x="641" y="432"/>
                      </a:lnTo>
                      <a:lnTo>
                        <a:pt x="913" y="445"/>
                      </a:lnTo>
                      <a:lnTo>
                        <a:pt x="913" y="443"/>
                      </a:lnTo>
                      <a:lnTo>
                        <a:pt x="909" y="382"/>
                      </a:lnTo>
                      <a:lnTo>
                        <a:pt x="892" y="30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2" name="Freeform 91"/>
                <p:cNvSpPr>
                  <a:spLocks/>
                </p:cNvSpPr>
                <p:nvPr userDrawn="1"/>
              </p:nvSpPr>
              <p:spPr bwMode="auto">
                <a:xfrm>
                  <a:off x="3743" y="890"/>
                  <a:ext cx="913" cy="906"/>
                </a:xfrm>
                <a:custGeom>
                  <a:avLst/>
                  <a:gdLst>
                    <a:gd name="T0" fmla="+- 0 4331 3743"/>
                    <a:gd name="T1" fmla="*/ T0 w 913"/>
                    <a:gd name="T2" fmla="+- 0 892 890"/>
                    <a:gd name="T3" fmla="*/ 892 h 906"/>
                    <a:gd name="T4" fmla="+- 0 4277 3743"/>
                    <a:gd name="T5" fmla="*/ T4 w 913"/>
                    <a:gd name="T6" fmla="+- 0 1178 890"/>
                    <a:gd name="T7" fmla="*/ 1178 h 906"/>
                    <a:gd name="T8" fmla="+- 0 4490 3743"/>
                    <a:gd name="T9" fmla="*/ T8 w 913"/>
                    <a:gd name="T10" fmla="+- 0 978 890"/>
                    <a:gd name="T11" fmla="*/ 978 h 906"/>
                    <a:gd name="T12" fmla="+- 0 4474 3743"/>
                    <a:gd name="T13" fmla="*/ T12 w 913"/>
                    <a:gd name="T14" fmla="+- 0 966 890"/>
                    <a:gd name="T15" fmla="*/ 966 h 906"/>
                    <a:gd name="T16" fmla="+- 0 4424 3743"/>
                    <a:gd name="T17" fmla="*/ T16 w 913"/>
                    <a:gd name="T18" fmla="+- 0 932 890"/>
                    <a:gd name="T19" fmla="*/ 932 h 906"/>
                    <a:gd name="T20" fmla="+- 0 4370 3743"/>
                    <a:gd name="T21" fmla="*/ T20 w 913"/>
                    <a:gd name="T22" fmla="+- 0 906 890"/>
                    <a:gd name="T23" fmla="*/ 906 h 906"/>
                    <a:gd name="T24" fmla="+- 0 4331 3743"/>
                    <a:gd name="T25" fmla="*/ T24 w 913"/>
                    <a:gd name="T26" fmla="+- 0 892 890"/>
                    <a:gd name="T27" fmla="*/ 892 h 906"/>
                  </a:gdLst>
                  <a:ahLst/>
                  <a:cxnLst>
                    <a:cxn ang="0">
                      <a:pos x="T1" y="T3"/>
                    </a:cxn>
                    <a:cxn ang="0">
                      <a:pos x="T5" y="T7"/>
                    </a:cxn>
                    <a:cxn ang="0">
                      <a:pos x="T9" y="T11"/>
                    </a:cxn>
                    <a:cxn ang="0">
                      <a:pos x="T13" y="T15"/>
                    </a:cxn>
                    <a:cxn ang="0">
                      <a:pos x="T17" y="T19"/>
                    </a:cxn>
                    <a:cxn ang="0">
                      <a:pos x="T21" y="T23"/>
                    </a:cxn>
                    <a:cxn ang="0">
                      <a:pos x="T25" y="T27"/>
                    </a:cxn>
                  </a:cxnLst>
                  <a:rect l="0" t="0" r="r" b="b"/>
                  <a:pathLst>
                    <a:path w="913" h="906">
                      <a:moveTo>
                        <a:pt x="588" y="2"/>
                      </a:moveTo>
                      <a:lnTo>
                        <a:pt x="534" y="288"/>
                      </a:lnTo>
                      <a:lnTo>
                        <a:pt x="747" y="88"/>
                      </a:lnTo>
                      <a:lnTo>
                        <a:pt x="731" y="76"/>
                      </a:lnTo>
                      <a:lnTo>
                        <a:pt x="681" y="42"/>
                      </a:lnTo>
                      <a:lnTo>
                        <a:pt x="627" y="16"/>
                      </a:lnTo>
                      <a:lnTo>
                        <a:pt x="588" y="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3" name="Freeform 92"/>
                <p:cNvSpPr>
                  <a:spLocks/>
                </p:cNvSpPr>
                <p:nvPr userDrawn="1"/>
              </p:nvSpPr>
              <p:spPr bwMode="auto">
                <a:xfrm>
                  <a:off x="3743" y="890"/>
                  <a:ext cx="913" cy="906"/>
                </a:xfrm>
                <a:custGeom>
                  <a:avLst/>
                  <a:gdLst>
                    <a:gd name="T0" fmla="+- 0 4194 3743"/>
                    <a:gd name="T1" fmla="*/ T0 w 913"/>
                    <a:gd name="T2" fmla="+- 0 1498 890"/>
                    <a:gd name="T3" fmla="*/ 1498 h 906"/>
                    <a:gd name="T4" fmla="+- 0 4075 3743"/>
                    <a:gd name="T5" fmla="*/ T4 w 913"/>
                    <a:gd name="T6" fmla="+- 0 1780 890"/>
                    <a:gd name="T7" fmla="*/ 1780 h 906"/>
                    <a:gd name="T8" fmla="+- 0 4094 3743"/>
                    <a:gd name="T9" fmla="*/ T8 w 913"/>
                    <a:gd name="T10" fmla="+- 0 1785 890"/>
                    <a:gd name="T11" fmla="*/ 1785 h 906"/>
                    <a:gd name="T12" fmla="+- 0 4113 3743"/>
                    <a:gd name="T13" fmla="*/ T12 w 913"/>
                    <a:gd name="T14" fmla="+- 0 1789 890"/>
                    <a:gd name="T15" fmla="*/ 1789 h 906"/>
                    <a:gd name="T16" fmla="+- 0 4133 3743"/>
                    <a:gd name="T17" fmla="*/ T16 w 913"/>
                    <a:gd name="T18" fmla="+- 0 1792 890"/>
                    <a:gd name="T19" fmla="*/ 1792 h 906"/>
                    <a:gd name="T20" fmla="+- 0 4153 3743"/>
                    <a:gd name="T21" fmla="*/ T20 w 913"/>
                    <a:gd name="T22" fmla="+- 0 1794 890"/>
                    <a:gd name="T23" fmla="*/ 1794 h 906"/>
                    <a:gd name="T24" fmla="+- 0 4173 3743"/>
                    <a:gd name="T25" fmla="*/ T24 w 913"/>
                    <a:gd name="T26" fmla="+- 0 1795 890"/>
                    <a:gd name="T27" fmla="*/ 1795 h 906"/>
                    <a:gd name="T28" fmla="+- 0 4194 3743"/>
                    <a:gd name="T29" fmla="*/ T28 w 913"/>
                    <a:gd name="T30" fmla="+- 0 1796 890"/>
                    <a:gd name="T31" fmla="*/ 1796 h 906"/>
                    <a:gd name="T32" fmla="+- 0 4214 3743"/>
                    <a:gd name="T33" fmla="*/ T32 w 913"/>
                    <a:gd name="T34" fmla="+- 0 1795 890"/>
                    <a:gd name="T35" fmla="*/ 1795 h 906"/>
                    <a:gd name="T36" fmla="+- 0 4234 3743"/>
                    <a:gd name="T37" fmla="*/ T36 w 913"/>
                    <a:gd name="T38" fmla="+- 0 1794 890"/>
                    <a:gd name="T39" fmla="*/ 1794 h 906"/>
                    <a:gd name="T40" fmla="+- 0 4254 3743"/>
                    <a:gd name="T41" fmla="*/ T40 w 913"/>
                    <a:gd name="T42" fmla="+- 0 1792 890"/>
                    <a:gd name="T43" fmla="*/ 1792 h 906"/>
                    <a:gd name="T44" fmla="+- 0 4194 3743"/>
                    <a:gd name="T45" fmla="*/ T44 w 913"/>
                    <a:gd name="T46" fmla="+- 0 1498 890"/>
                    <a:gd name="T47" fmla="*/ 1498 h 9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13" h="906">
                      <a:moveTo>
                        <a:pt x="451" y="608"/>
                      </a:moveTo>
                      <a:lnTo>
                        <a:pt x="332" y="890"/>
                      </a:lnTo>
                      <a:lnTo>
                        <a:pt x="351" y="895"/>
                      </a:lnTo>
                      <a:lnTo>
                        <a:pt x="370" y="899"/>
                      </a:lnTo>
                      <a:lnTo>
                        <a:pt x="390" y="902"/>
                      </a:lnTo>
                      <a:lnTo>
                        <a:pt x="410" y="904"/>
                      </a:lnTo>
                      <a:lnTo>
                        <a:pt x="430" y="905"/>
                      </a:lnTo>
                      <a:lnTo>
                        <a:pt x="451" y="906"/>
                      </a:lnTo>
                      <a:lnTo>
                        <a:pt x="471" y="905"/>
                      </a:lnTo>
                      <a:lnTo>
                        <a:pt x="491" y="904"/>
                      </a:lnTo>
                      <a:lnTo>
                        <a:pt x="511" y="902"/>
                      </a:lnTo>
                      <a:lnTo>
                        <a:pt x="451" y="608"/>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4" name="Freeform 93"/>
                <p:cNvSpPr>
                  <a:spLocks/>
                </p:cNvSpPr>
                <p:nvPr userDrawn="1"/>
              </p:nvSpPr>
              <p:spPr bwMode="auto">
                <a:xfrm>
                  <a:off x="3743" y="890"/>
                  <a:ext cx="913" cy="906"/>
                </a:xfrm>
                <a:custGeom>
                  <a:avLst/>
                  <a:gdLst>
                    <a:gd name="T0" fmla="+- 0 3776 3743"/>
                    <a:gd name="T1" fmla="*/ T0 w 913"/>
                    <a:gd name="T2" fmla="+- 0 1136 890"/>
                    <a:gd name="T3" fmla="*/ 1136 h 906"/>
                    <a:gd name="T4" fmla="+- 0 3748 3743"/>
                    <a:gd name="T5" fmla="*/ T4 w 913"/>
                    <a:gd name="T6" fmla="+- 0 1210 890"/>
                    <a:gd name="T7" fmla="*/ 1210 h 906"/>
                    <a:gd name="T8" fmla="+- 0 3743 3743"/>
                    <a:gd name="T9" fmla="*/ T8 w 913"/>
                    <a:gd name="T10" fmla="+- 0 1230 890"/>
                    <a:gd name="T11" fmla="*/ 1230 h 906"/>
                    <a:gd name="T12" fmla="+- 0 4020 3743"/>
                    <a:gd name="T13" fmla="*/ T12 w 913"/>
                    <a:gd name="T14" fmla="+- 0 1273 890"/>
                    <a:gd name="T15" fmla="*/ 1273 h 906"/>
                    <a:gd name="T16" fmla="+- 0 3776 3743"/>
                    <a:gd name="T17" fmla="*/ T16 w 913"/>
                    <a:gd name="T18" fmla="+- 0 1136 890"/>
                    <a:gd name="T19" fmla="*/ 1136 h 906"/>
                  </a:gdLst>
                  <a:ahLst/>
                  <a:cxnLst>
                    <a:cxn ang="0">
                      <a:pos x="T1" y="T3"/>
                    </a:cxn>
                    <a:cxn ang="0">
                      <a:pos x="T5" y="T7"/>
                    </a:cxn>
                    <a:cxn ang="0">
                      <a:pos x="T9" y="T11"/>
                    </a:cxn>
                    <a:cxn ang="0">
                      <a:pos x="T13" y="T15"/>
                    </a:cxn>
                    <a:cxn ang="0">
                      <a:pos x="T17" y="T19"/>
                    </a:cxn>
                  </a:cxnLst>
                  <a:rect l="0" t="0" r="r" b="b"/>
                  <a:pathLst>
                    <a:path w="913" h="906">
                      <a:moveTo>
                        <a:pt x="33" y="246"/>
                      </a:moveTo>
                      <a:lnTo>
                        <a:pt x="5" y="320"/>
                      </a:lnTo>
                      <a:lnTo>
                        <a:pt x="0" y="340"/>
                      </a:lnTo>
                      <a:lnTo>
                        <a:pt x="277" y="383"/>
                      </a:lnTo>
                      <a:lnTo>
                        <a:pt x="33" y="24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5" name="Freeform 94"/>
                <p:cNvSpPr>
                  <a:spLocks/>
                </p:cNvSpPr>
                <p:nvPr userDrawn="1"/>
              </p:nvSpPr>
              <p:spPr bwMode="auto">
                <a:xfrm>
                  <a:off x="3743" y="890"/>
                  <a:ext cx="913" cy="906"/>
                </a:xfrm>
                <a:custGeom>
                  <a:avLst/>
                  <a:gdLst>
                    <a:gd name="T0" fmla="+- 0 4063 3743"/>
                    <a:gd name="T1" fmla="*/ T0 w 913"/>
                    <a:gd name="T2" fmla="+- 0 890 890"/>
                    <a:gd name="T3" fmla="*/ 890 h 906"/>
                    <a:gd name="T4" fmla="+- 0 4006 3743"/>
                    <a:gd name="T5" fmla="*/ T4 w 913"/>
                    <a:gd name="T6" fmla="+- 0 911 890"/>
                    <a:gd name="T7" fmla="*/ 911 h 906"/>
                    <a:gd name="T8" fmla="+- 0 3953 3743"/>
                    <a:gd name="T9" fmla="*/ T8 w 913"/>
                    <a:gd name="T10" fmla="+- 0 939 890"/>
                    <a:gd name="T11" fmla="*/ 939 h 906"/>
                    <a:gd name="T12" fmla="+- 0 3936 3743"/>
                    <a:gd name="T13" fmla="*/ T12 w 913"/>
                    <a:gd name="T14" fmla="+- 0 950 890"/>
                    <a:gd name="T15" fmla="*/ 950 h 906"/>
                    <a:gd name="T16" fmla="+- 0 4122 3743"/>
                    <a:gd name="T17" fmla="*/ T16 w 913"/>
                    <a:gd name="T18" fmla="+- 0 1190 890"/>
                    <a:gd name="T19" fmla="*/ 1190 h 906"/>
                    <a:gd name="T20" fmla="+- 0 4063 3743"/>
                    <a:gd name="T21" fmla="*/ T20 w 913"/>
                    <a:gd name="T22" fmla="+- 0 890 890"/>
                    <a:gd name="T23" fmla="*/ 890 h 906"/>
                  </a:gdLst>
                  <a:ahLst/>
                  <a:cxnLst>
                    <a:cxn ang="0">
                      <a:pos x="T1" y="T3"/>
                    </a:cxn>
                    <a:cxn ang="0">
                      <a:pos x="T5" y="T7"/>
                    </a:cxn>
                    <a:cxn ang="0">
                      <a:pos x="T9" y="T11"/>
                    </a:cxn>
                    <a:cxn ang="0">
                      <a:pos x="T13" y="T15"/>
                    </a:cxn>
                    <a:cxn ang="0">
                      <a:pos x="T17" y="T19"/>
                    </a:cxn>
                    <a:cxn ang="0">
                      <a:pos x="T21" y="T23"/>
                    </a:cxn>
                  </a:cxnLst>
                  <a:rect l="0" t="0" r="r" b="b"/>
                  <a:pathLst>
                    <a:path w="913" h="906">
                      <a:moveTo>
                        <a:pt x="320" y="0"/>
                      </a:moveTo>
                      <a:lnTo>
                        <a:pt x="263" y="21"/>
                      </a:lnTo>
                      <a:lnTo>
                        <a:pt x="210" y="49"/>
                      </a:lnTo>
                      <a:lnTo>
                        <a:pt x="193" y="60"/>
                      </a:lnTo>
                      <a:lnTo>
                        <a:pt x="379" y="300"/>
                      </a:lnTo>
                      <a:lnTo>
                        <a:pt x="320" y="0"/>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6" name="Freeform 95"/>
                <p:cNvSpPr>
                  <a:spLocks/>
                </p:cNvSpPr>
                <p:nvPr userDrawn="1"/>
              </p:nvSpPr>
              <p:spPr bwMode="auto">
                <a:xfrm>
                  <a:off x="3743" y="890"/>
                  <a:ext cx="913" cy="906"/>
                </a:xfrm>
                <a:custGeom>
                  <a:avLst/>
                  <a:gdLst>
                    <a:gd name="T0" fmla="+- 0 4046 3743"/>
                    <a:gd name="T1" fmla="*/ T0 w 913"/>
                    <a:gd name="T2" fmla="+- 0 1429 890"/>
                    <a:gd name="T3" fmla="*/ 1429 h 906"/>
                    <a:gd name="T4" fmla="+- 0 3769 3743"/>
                    <a:gd name="T5" fmla="*/ T4 w 913"/>
                    <a:gd name="T6" fmla="+- 0 1516 890"/>
                    <a:gd name="T7" fmla="*/ 1516 h 906"/>
                    <a:gd name="T8" fmla="+- 0 3778 3743"/>
                    <a:gd name="T9" fmla="*/ T8 w 913"/>
                    <a:gd name="T10" fmla="+- 0 1535 890"/>
                    <a:gd name="T11" fmla="*/ 1535 h 906"/>
                    <a:gd name="T12" fmla="+- 0 3787 3743"/>
                    <a:gd name="T13" fmla="*/ T12 w 913"/>
                    <a:gd name="T14" fmla="+- 0 1552 890"/>
                    <a:gd name="T15" fmla="*/ 1552 h 906"/>
                    <a:gd name="T16" fmla="+- 0 3797 3743"/>
                    <a:gd name="T17" fmla="*/ T16 w 913"/>
                    <a:gd name="T18" fmla="+- 0 1570 890"/>
                    <a:gd name="T19" fmla="*/ 1570 h 906"/>
                    <a:gd name="T20" fmla="+- 0 3807 3743"/>
                    <a:gd name="T21" fmla="*/ T20 w 913"/>
                    <a:gd name="T22" fmla="+- 0 1587 890"/>
                    <a:gd name="T23" fmla="*/ 1587 h 906"/>
                    <a:gd name="T24" fmla="+- 0 3819 3743"/>
                    <a:gd name="T25" fmla="*/ T24 w 913"/>
                    <a:gd name="T26" fmla="+- 0 1603 890"/>
                    <a:gd name="T27" fmla="*/ 1603 h 906"/>
                    <a:gd name="T28" fmla="+- 0 4046 3743"/>
                    <a:gd name="T29" fmla="*/ T28 w 913"/>
                    <a:gd name="T30" fmla="+- 0 1429 890"/>
                    <a:gd name="T31" fmla="*/ 1429 h 9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13" h="906">
                      <a:moveTo>
                        <a:pt x="303" y="539"/>
                      </a:moveTo>
                      <a:lnTo>
                        <a:pt x="26" y="626"/>
                      </a:lnTo>
                      <a:lnTo>
                        <a:pt x="35" y="645"/>
                      </a:lnTo>
                      <a:lnTo>
                        <a:pt x="44" y="662"/>
                      </a:lnTo>
                      <a:lnTo>
                        <a:pt x="54" y="680"/>
                      </a:lnTo>
                      <a:lnTo>
                        <a:pt x="64" y="697"/>
                      </a:lnTo>
                      <a:lnTo>
                        <a:pt x="76" y="713"/>
                      </a:lnTo>
                      <a:lnTo>
                        <a:pt x="303" y="539"/>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7" name="Freeform 96"/>
                <p:cNvSpPr>
                  <a:spLocks/>
                </p:cNvSpPr>
                <p:nvPr userDrawn="1"/>
              </p:nvSpPr>
              <p:spPr bwMode="auto">
                <a:xfrm>
                  <a:off x="3743" y="890"/>
                  <a:ext cx="913" cy="906"/>
                </a:xfrm>
                <a:custGeom>
                  <a:avLst/>
                  <a:gdLst>
                    <a:gd name="T0" fmla="+- 0 4356 3743"/>
                    <a:gd name="T1" fmla="*/ T0 w 913"/>
                    <a:gd name="T2" fmla="+- 0 1465 890"/>
                    <a:gd name="T3" fmla="*/ 1465 h 906"/>
                    <a:gd name="T4" fmla="+- 0 4507 3743"/>
                    <a:gd name="T5" fmla="*/ T4 w 913"/>
                    <a:gd name="T6" fmla="+- 0 1673 890"/>
                    <a:gd name="T7" fmla="*/ 1673 h 906"/>
                    <a:gd name="T8" fmla="+- 0 4521 3743"/>
                    <a:gd name="T9" fmla="*/ T8 w 913"/>
                    <a:gd name="T10" fmla="+- 0 1659 890"/>
                    <a:gd name="T11" fmla="*/ 1659 h 906"/>
                    <a:gd name="T12" fmla="+- 0 4535 3743"/>
                    <a:gd name="T13" fmla="*/ T12 w 913"/>
                    <a:gd name="T14" fmla="+- 0 1645 890"/>
                    <a:gd name="T15" fmla="*/ 1645 h 906"/>
                    <a:gd name="T16" fmla="+- 0 4548 3743"/>
                    <a:gd name="T17" fmla="*/ T16 w 913"/>
                    <a:gd name="T18" fmla="+- 0 1630 890"/>
                    <a:gd name="T19" fmla="*/ 1630 h 906"/>
                    <a:gd name="T20" fmla="+- 0 4561 3743"/>
                    <a:gd name="T21" fmla="*/ T20 w 913"/>
                    <a:gd name="T22" fmla="+- 0 1614 890"/>
                    <a:gd name="T23" fmla="*/ 1614 h 906"/>
                    <a:gd name="T24" fmla="+- 0 4573 3743"/>
                    <a:gd name="T25" fmla="*/ T24 w 913"/>
                    <a:gd name="T26" fmla="+- 0 1598 890"/>
                    <a:gd name="T27" fmla="*/ 1598 h 906"/>
                    <a:gd name="T28" fmla="+- 0 4576 3743"/>
                    <a:gd name="T29" fmla="*/ T28 w 913"/>
                    <a:gd name="T30" fmla="+- 0 1593 890"/>
                    <a:gd name="T31" fmla="*/ 1593 h 906"/>
                    <a:gd name="T32" fmla="+- 0 4356 3743"/>
                    <a:gd name="T33" fmla="*/ T32 w 913"/>
                    <a:gd name="T34" fmla="+- 0 1465 890"/>
                    <a:gd name="T35" fmla="*/ 1465 h 9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3" h="906">
                      <a:moveTo>
                        <a:pt x="613" y="575"/>
                      </a:moveTo>
                      <a:lnTo>
                        <a:pt x="764" y="783"/>
                      </a:lnTo>
                      <a:lnTo>
                        <a:pt x="778" y="769"/>
                      </a:lnTo>
                      <a:lnTo>
                        <a:pt x="792" y="755"/>
                      </a:lnTo>
                      <a:lnTo>
                        <a:pt x="805" y="740"/>
                      </a:lnTo>
                      <a:lnTo>
                        <a:pt x="818" y="724"/>
                      </a:lnTo>
                      <a:lnTo>
                        <a:pt x="830" y="708"/>
                      </a:lnTo>
                      <a:lnTo>
                        <a:pt x="833" y="703"/>
                      </a:lnTo>
                      <a:lnTo>
                        <a:pt x="613" y="57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5" name="Group 74"/>
              <p:cNvGrpSpPr>
                <a:grpSpLocks/>
              </p:cNvGrpSpPr>
              <p:nvPr userDrawn="1"/>
            </p:nvGrpSpPr>
            <p:grpSpPr bwMode="auto">
              <a:xfrm>
                <a:off x="3624" y="793"/>
                <a:ext cx="1139" cy="1056"/>
                <a:chOff x="3624" y="793"/>
                <a:chExt cx="1139" cy="1056"/>
              </a:xfrm>
            </p:grpSpPr>
            <p:sp>
              <p:nvSpPr>
                <p:cNvPr id="84" name="Freeform 83"/>
                <p:cNvSpPr>
                  <a:spLocks/>
                </p:cNvSpPr>
                <p:nvPr userDrawn="1"/>
              </p:nvSpPr>
              <p:spPr bwMode="auto">
                <a:xfrm>
                  <a:off x="3624" y="793"/>
                  <a:ext cx="1139" cy="1056"/>
                </a:xfrm>
                <a:custGeom>
                  <a:avLst/>
                  <a:gdLst>
                    <a:gd name="T0" fmla="+- 0 4333 3624"/>
                    <a:gd name="T1" fmla="*/ T0 w 1139"/>
                    <a:gd name="T2" fmla="+- 0 1475 793"/>
                    <a:gd name="T3" fmla="*/ 1475 h 1056"/>
                    <a:gd name="T4" fmla="+- 0 4195 3624"/>
                    <a:gd name="T5" fmla="*/ T4 w 1139"/>
                    <a:gd name="T6" fmla="+- 0 1475 793"/>
                    <a:gd name="T7" fmla="*/ 1475 h 1056"/>
                    <a:gd name="T8" fmla="+- 0 4213 3624"/>
                    <a:gd name="T9" fmla="*/ T8 w 1139"/>
                    <a:gd name="T10" fmla="+- 0 1477 793"/>
                    <a:gd name="T11" fmla="*/ 1477 h 1056"/>
                    <a:gd name="T12" fmla="+- 0 4228 3624"/>
                    <a:gd name="T13" fmla="*/ T12 w 1139"/>
                    <a:gd name="T14" fmla="+- 0 1485 793"/>
                    <a:gd name="T15" fmla="*/ 1485 h 1056"/>
                    <a:gd name="T16" fmla="+- 0 4261 3624"/>
                    <a:gd name="T17" fmla="*/ T16 w 1139"/>
                    <a:gd name="T18" fmla="+- 0 1561 793"/>
                    <a:gd name="T19" fmla="*/ 1561 h 1056"/>
                    <a:gd name="T20" fmla="+- 0 4267 3624"/>
                    <a:gd name="T21" fmla="*/ T20 w 1139"/>
                    <a:gd name="T22" fmla="+- 0 1611 793"/>
                    <a:gd name="T23" fmla="*/ 1611 h 1056"/>
                    <a:gd name="T24" fmla="+- 0 4270 3624"/>
                    <a:gd name="T25" fmla="*/ T24 w 1139"/>
                    <a:gd name="T26" fmla="+- 0 1633 793"/>
                    <a:gd name="T27" fmla="*/ 1633 h 1056"/>
                    <a:gd name="T28" fmla="+- 0 4276 3624"/>
                    <a:gd name="T29" fmla="*/ T28 w 1139"/>
                    <a:gd name="T30" fmla="+- 0 1675 793"/>
                    <a:gd name="T31" fmla="*/ 1675 h 1056"/>
                    <a:gd name="T32" fmla="+- 0 4280 3624"/>
                    <a:gd name="T33" fmla="*/ T32 w 1139"/>
                    <a:gd name="T34" fmla="+- 0 1695 793"/>
                    <a:gd name="T35" fmla="*/ 1695 h 1056"/>
                    <a:gd name="T36" fmla="+- 0 4283 3624"/>
                    <a:gd name="T37" fmla="*/ T36 w 1139"/>
                    <a:gd name="T38" fmla="+- 0 1717 793"/>
                    <a:gd name="T39" fmla="*/ 1717 h 1056"/>
                    <a:gd name="T40" fmla="+- 0 4287 3624"/>
                    <a:gd name="T41" fmla="*/ T40 w 1139"/>
                    <a:gd name="T42" fmla="+- 0 1737 793"/>
                    <a:gd name="T43" fmla="*/ 1737 h 1056"/>
                    <a:gd name="T44" fmla="+- 0 4291 3624"/>
                    <a:gd name="T45" fmla="*/ T44 w 1139"/>
                    <a:gd name="T46" fmla="+- 0 1755 793"/>
                    <a:gd name="T47" fmla="*/ 1755 h 1056"/>
                    <a:gd name="T48" fmla="+- 0 4296 3624"/>
                    <a:gd name="T49" fmla="*/ T48 w 1139"/>
                    <a:gd name="T50" fmla="+- 0 1775 793"/>
                    <a:gd name="T51" fmla="*/ 1775 h 1056"/>
                    <a:gd name="T52" fmla="+- 0 4321 3624"/>
                    <a:gd name="T53" fmla="*/ T52 w 1139"/>
                    <a:gd name="T54" fmla="+- 0 1839 793"/>
                    <a:gd name="T55" fmla="*/ 1839 h 1056"/>
                    <a:gd name="T56" fmla="+- 0 4351 3624"/>
                    <a:gd name="T57" fmla="*/ T56 w 1139"/>
                    <a:gd name="T58" fmla="+- 0 1849 793"/>
                    <a:gd name="T59" fmla="*/ 1849 h 1056"/>
                    <a:gd name="T60" fmla="+- 0 4374 3624"/>
                    <a:gd name="T61" fmla="*/ T60 w 1139"/>
                    <a:gd name="T62" fmla="+- 0 1849 793"/>
                    <a:gd name="T63" fmla="*/ 1849 h 1056"/>
                    <a:gd name="T64" fmla="+- 0 4404 3624"/>
                    <a:gd name="T65" fmla="*/ T64 w 1139"/>
                    <a:gd name="T66" fmla="+- 0 1843 793"/>
                    <a:gd name="T67" fmla="*/ 1843 h 1056"/>
                    <a:gd name="T68" fmla="+- 0 4425 3624"/>
                    <a:gd name="T69" fmla="*/ T68 w 1139"/>
                    <a:gd name="T70" fmla="+- 0 1837 793"/>
                    <a:gd name="T71" fmla="*/ 1837 h 1056"/>
                    <a:gd name="T72" fmla="+- 0 4444 3624"/>
                    <a:gd name="T73" fmla="*/ T72 w 1139"/>
                    <a:gd name="T74" fmla="+- 0 1827 793"/>
                    <a:gd name="T75" fmla="*/ 1827 h 1056"/>
                    <a:gd name="T76" fmla="+- 0 4462 3624"/>
                    <a:gd name="T77" fmla="*/ T76 w 1139"/>
                    <a:gd name="T78" fmla="+- 0 1819 793"/>
                    <a:gd name="T79" fmla="*/ 1819 h 1056"/>
                    <a:gd name="T80" fmla="+- 0 4478 3624"/>
                    <a:gd name="T81" fmla="*/ T80 w 1139"/>
                    <a:gd name="T82" fmla="+- 0 1807 793"/>
                    <a:gd name="T83" fmla="*/ 1807 h 1056"/>
                    <a:gd name="T84" fmla="+- 0 4493 3624"/>
                    <a:gd name="T85" fmla="*/ T84 w 1139"/>
                    <a:gd name="T86" fmla="+- 0 1797 793"/>
                    <a:gd name="T87" fmla="*/ 1797 h 1056"/>
                    <a:gd name="T88" fmla="+- 0 4507 3624"/>
                    <a:gd name="T89" fmla="*/ T88 w 1139"/>
                    <a:gd name="T90" fmla="+- 0 1785 793"/>
                    <a:gd name="T91" fmla="*/ 1785 h 1056"/>
                    <a:gd name="T92" fmla="+- 0 4514 3624"/>
                    <a:gd name="T93" fmla="*/ T92 w 1139"/>
                    <a:gd name="T94" fmla="+- 0 1771 793"/>
                    <a:gd name="T95" fmla="*/ 1771 h 1056"/>
                    <a:gd name="T96" fmla="+- 0 4517 3624"/>
                    <a:gd name="T97" fmla="*/ T96 w 1139"/>
                    <a:gd name="T98" fmla="+- 0 1753 793"/>
                    <a:gd name="T99" fmla="*/ 1753 h 1056"/>
                    <a:gd name="T100" fmla="+- 0 4513 3624"/>
                    <a:gd name="T101" fmla="*/ T100 w 1139"/>
                    <a:gd name="T102" fmla="+- 0 1733 793"/>
                    <a:gd name="T103" fmla="*/ 1733 h 1056"/>
                    <a:gd name="T104" fmla="+- 0 4501 3624"/>
                    <a:gd name="T105" fmla="*/ T104 w 1139"/>
                    <a:gd name="T106" fmla="+- 0 1713 793"/>
                    <a:gd name="T107" fmla="*/ 1713 h 1056"/>
                    <a:gd name="T108" fmla="+- 0 4494 3624"/>
                    <a:gd name="T109" fmla="*/ T108 w 1139"/>
                    <a:gd name="T110" fmla="+- 0 1705 793"/>
                    <a:gd name="T111" fmla="*/ 1705 h 1056"/>
                    <a:gd name="T112" fmla="+- 0 4485 3624"/>
                    <a:gd name="T113" fmla="*/ T112 w 1139"/>
                    <a:gd name="T114" fmla="+- 0 1693 793"/>
                    <a:gd name="T115" fmla="*/ 1693 h 1056"/>
                    <a:gd name="T116" fmla="+- 0 4474 3624"/>
                    <a:gd name="T117" fmla="*/ T116 w 1139"/>
                    <a:gd name="T118" fmla="+- 0 1677 793"/>
                    <a:gd name="T119" fmla="*/ 1677 h 1056"/>
                    <a:gd name="T120" fmla="+- 0 4461 3624"/>
                    <a:gd name="T121" fmla="*/ T120 w 1139"/>
                    <a:gd name="T122" fmla="+- 0 1661 793"/>
                    <a:gd name="T123" fmla="*/ 1661 h 1056"/>
                    <a:gd name="T124" fmla="+- 0 4447 3624"/>
                    <a:gd name="T125" fmla="*/ T124 w 1139"/>
                    <a:gd name="T126" fmla="+- 0 1641 793"/>
                    <a:gd name="T127" fmla="*/ 1641 h 1056"/>
                    <a:gd name="T128" fmla="+- 0 4432 3624"/>
                    <a:gd name="T129" fmla="*/ T128 w 1139"/>
                    <a:gd name="T130" fmla="+- 0 1621 793"/>
                    <a:gd name="T131" fmla="*/ 1621 h 1056"/>
                    <a:gd name="T132" fmla="+- 0 4402 3624"/>
                    <a:gd name="T133" fmla="*/ T132 w 1139"/>
                    <a:gd name="T134" fmla="+- 0 1581 793"/>
                    <a:gd name="T135" fmla="*/ 1581 h 1056"/>
                    <a:gd name="T136" fmla="+- 0 4387 3624"/>
                    <a:gd name="T137" fmla="*/ T136 w 1139"/>
                    <a:gd name="T138" fmla="+- 0 1561 793"/>
                    <a:gd name="T139" fmla="*/ 1561 h 1056"/>
                    <a:gd name="T140" fmla="+- 0 4361 3624"/>
                    <a:gd name="T141" fmla="*/ T140 w 1139"/>
                    <a:gd name="T142" fmla="+- 0 1523 793"/>
                    <a:gd name="T143" fmla="*/ 1523 h 1056"/>
                    <a:gd name="T144" fmla="+- 0 4350 3624"/>
                    <a:gd name="T145" fmla="*/ T144 w 1139"/>
                    <a:gd name="T146" fmla="+- 0 1507 793"/>
                    <a:gd name="T147" fmla="*/ 1507 h 1056"/>
                    <a:gd name="T148" fmla="+- 0 4342 3624"/>
                    <a:gd name="T149" fmla="*/ T148 w 1139"/>
                    <a:gd name="T150" fmla="+- 0 1495 793"/>
                    <a:gd name="T151" fmla="*/ 1495 h 1056"/>
                    <a:gd name="T152" fmla="+- 0 4336 3624"/>
                    <a:gd name="T153" fmla="*/ T152 w 1139"/>
                    <a:gd name="T154" fmla="+- 0 1485 793"/>
                    <a:gd name="T155" fmla="*/ 1485 h 1056"/>
                    <a:gd name="T156" fmla="+- 0 4333 3624"/>
                    <a:gd name="T157" fmla="*/ T156 w 1139"/>
                    <a:gd name="T158" fmla="+- 0 1475 793"/>
                    <a:gd name="T159" fmla="*/ 1475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139" h="1056">
                      <a:moveTo>
                        <a:pt x="709" y="682"/>
                      </a:moveTo>
                      <a:lnTo>
                        <a:pt x="571" y="682"/>
                      </a:lnTo>
                      <a:lnTo>
                        <a:pt x="589" y="684"/>
                      </a:lnTo>
                      <a:lnTo>
                        <a:pt x="604" y="692"/>
                      </a:lnTo>
                      <a:lnTo>
                        <a:pt x="637" y="768"/>
                      </a:lnTo>
                      <a:lnTo>
                        <a:pt x="643" y="818"/>
                      </a:lnTo>
                      <a:lnTo>
                        <a:pt x="646" y="840"/>
                      </a:lnTo>
                      <a:lnTo>
                        <a:pt x="652" y="882"/>
                      </a:lnTo>
                      <a:lnTo>
                        <a:pt x="656" y="902"/>
                      </a:lnTo>
                      <a:lnTo>
                        <a:pt x="659" y="924"/>
                      </a:lnTo>
                      <a:lnTo>
                        <a:pt x="663" y="944"/>
                      </a:lnTo>
                      <a:lnTo>
                        <a:pt x="667" y="962"/>
                      </a:lnTo>
                      <a:lnTo>
                        <a:pt x="672" y="982"/>
                      </a:lnTo>
                      <a:lnTo>
                        <a:pt x="697" y="1046"/>
                      </a:lnTo>
                      <a:lnTo>
                        <a:pt x="727" y="1056"/>
                      </a:lnTo>
                      <a:lnTo>
                        <a:pt x="750" y="1056"/>
                      </a:lnTo>
                      <a:lnTo>
                        <a:pt x="780" y="1050"/>
                      </a:lnTo>
                      <a:lnTo>
                        <a:pt x="801" y="1044"/>
                      </a:lnTo>
                      <a:lnTo>
                        <a:pt x="820" y="1034"/>
                      </a:lnTo>
                      <a:lnTo>
                        <a:pt x="838" y="1026"/>
                      </a:lnTo>
                      <a:lnTo>
                        <a:pt x="854" y="1014"/>
                      </a:lnTo>
                      <a:lnTo>
                        <a:pt x="869" y="1004"/>
                      </a:lnTo>
                      <a:lnTo>
                        <a:pt x="883" y="992"/>
                      </a:lnTo>
                      <a:lnTo>
                        <a:pt x="890" y="978"/>
                      </a:lnTo>
                      <a:lnTo>
                        <a:pt x="893" y="960"/>
                      </a:lnTo>
                      <a:lnTo>
                        <a:pt x="889" y="940"/>
                      </a:lnTo>
                      <a:lnTo>
                        <a:pt x="877" y="920"/>
                      </a:lnTo>
                      <a:lnTo>
                        <a:pt x="870" y="912"/>
                      </a:lnTo>
                      <a:lnTo>
                        <a:pt x="861" y="900"/>
                      </a:lnTo>
                      <a:lnTo>
                        <a:pt x="850" y="884"/>
                      </a:lnTo>
                      <a:lnTo>
                        <a:pt x="837" y="868"/>
                      </a:lnTo>
                      <a:lnTo>
                        <a:pt x="823" y="848"/>
                      </a:lnTo>
                      <a:lnTo>
                        <a:pt x="808" y="828"/>
                      </a:lnTo>
                      <a:lnTo>
                        <a:pt x="778" y="788"/>
                      </a:lnTo>
                      <a:lnTo>
                        <a:pt x="763" y="768"/>
                      </a:lnTo>
                      <a:lnTo>
                        <a:pt x="737" y="730"/>
                      </a:lnTo>
                      <a:lnTo>
                        <a:pt x="726" y="714"/>
                      </a:lnTo>
                      <a:lnTo>
                        <a:pt x="718" y="702"/>
                      </a:lnTo>
                      <a:lnTo>
                        <a:pt x="712" y="692"/>
                      </a:lnTo>
                      <a:lnTo>
                        <a:pt x="709" y="682"/>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5" name="Freeform 84"/>
                <p:cNvSpPr>
                  <a:spLocks/>
                </p:cNvSpPr>
                <p:nvPr userDrawn="1"/>
              </p:nvSpPr>
              <p:spPr bwMode="auto">
                <a:xfrm>
                  <a:off x="3624" y="793"/>
                  <a:ext cx="1139" cy="1056"/>
                </a:xfrm>
                <a:custGeom>
                  <a:avLst/>
                  <a:gdLst>
                    <a:gd name="T0" fmla="+- 0 4744 3624"/>
                    <a:gd name="T1" fmla="*/ T0 w 1139"/>
                    <a:gd name="T2" fmla="+- 0 1393 793"/>
                    <a:gd name="T3" fmla="*/ 1393 h 1056"/>
                    <a:gd name="T4" fmla="+- 0 4020 3624"/>
                    <a:gd name="T5" fmla="*/ T4 w 1139"/>
                    <a:gd name="T6" fmla="+- 0 1393 793"/>
                    <a:gd name="T7" fmla="*/ 1393 h 1056"/>
                    <a:gd name="T8" fmla="+- 0 4039 3624"/>
                    <a:gd name="T9" fmla="*/ T8 w 1139"/>
                    <a:gd name="T10" fmla="+- 0 1397 793"/>
                    <a:gd name="T11" fmla="*/ 1397 h 1056"/>
                    <a:gd name="T12" fmla="+- 0 4057 3624"/>
                    <a:gd name="T13" fmla="*/ T12 w 1139"/>
                    <a:gd name="T14" fmla="+- 0 1409 793"/>
                    <a:gd name="T15" fmla="*/ 1409 h 1056"/>
                    <a:gd name="T16" fmla="+- 0 4064 3624"/>
                    <a:gd name="T17" fmla="*/ T16 w 1139"/>
                    <a:gd name="T18" fmla="+- 0 1423 793"/>
                    <a:gd name="T19" fmla="*/ 1423 h 1056"/>
                    <a:gd name="T20" fmla="+- 0 4066 3624"/>
                    <a:gd name="T21" fmla="*/ T20 w 1139"/>
                    <a:gd name="T22" fmla="+- 0 1441 793"/>
                    <a:gd name="T23" fmla="*/ 1441 h 1056"/>
                    <a:gd name="T24" fmla="+- 0 4060 3624"/>
                    <a:gd name="T25" fmla="*/ T24 w 1139"/>
                    <a:gd name="T26" fmla="+- 0 1459 793"/>
                    <a:gd name="T27" fmla="*/ 1459 h 1056"/>
                    <a:gd name="T28" fmla="+- 0 4046 3624"/>
                    <a:gd name="T29" fmla="*/ T28 w 1139"/>
                    <a:gd name="T30" fmla="+- 0 1477 793"/>
                    <a:gd name="T31" fmla="*/ 1477 h 1056"/>
                    <a:gd name="T32" fmla="+- 0 4037 3624"/>
                    <a:gd name="T33" fmla="*/ T32 w 1139"/>
                    <a:gd name="T34" fmla="+- 0 1485 793"/>
                    <a:gd name="T35" fmla="*/ 1485 h 1056"/>
                    <a:gd name="T36" fmla="+- 0 3977 3624"/>
                    <a:gd name="T37" fmla="*/ T36 w 1139"/>
                    <a:gd name="T38" fmla="+- 0 1541 793"/>
                    <a:gd name="T39" fmla="*/ 1541 h 1056"/>
                    <a:gd name="T40" fmla="+- 0 3939 3624"/>
                    <a:gd name="T41" fmla="*/ T40 w 1139"/>
                    <a:gd name="T42" fmla="+- 0 1575 793"/>
                    <a:gd name="T43" fmla="*/ 1575 h 1056"/>
                    <a:gd name="T44" fmla="+- 0 3920 3624"/>
                    <a:gd name="T45" fmla="*/ T44 w 1139"/>
                    <a:gd name="T46" fmla="+- 0 1595 793"/>
                    <a:gd name="T47" fmla="*/ 1595 h 1056"/>
                    <a:gd name="T48" fmla="+- 0 3901 3624"/>
                    <a:gd name="T49" fmla="*/ T48 w 1139"/>
                    <a:gd name="T50" fmla="+- 0 1611 793"/>
                    <a:gd name="T51" fmla="*/ 1611 h 1056"/>
                    <a:gd name="T52" fmla="+- 0 3883 3624"/>
                    <a:gd name="T53" fmla="*/ T52 w 1139"/>
                    <a:gd name="T54" fmla="+- 0 1629 793"/>
                    <a:gd name="T55" fmla="*/ 1629 h 1056"/>
                    <a:gd name="T56" fmla="+- 0 3866 3624"/>
                    <a:gd name="T57" fmla="*/ T56 w 1139"/>
                    <a:gd name="T58" fmla="+- 0 1645 793"/>
                    <a:gd name="T59" fmla="*/ 1645 h 1056"/>
                    <a:gd name="T60" fmla="+- 0 3851 3624"/>
                    <a:gd name="T61" fmla="*/ T60 w 1139"/>
                    <a:gd name="T62" fmla="+- 0 1659 793"/>
                    <a:gd name="T63" fmla="*/ 1659 h 1056"/>
                    <a:gd name="T64" fmla="+- 0 3839 3624"/>
                    <a:gd name="T65" fmla="*/ T64 w 1139"/>
                    <a:gd name="T66" fmla="+- 0 1671 793"/>
                    <a:gd name="T67" fmla="*/ 1671 h 1056"/>
                    <a:gd name="T68" fmla="+- 0 3829 3624"/>
                    <a:gd name="T69" fmla="*/ T68 w 1139"/>
                    <a:gd name="T70" fmla="+- 0 1681 793"/>
                    <a:gd name="T71" fmla="*/ 1681 h 1056"/>
                    <a:gd name="T72" fmla="+- 0 3823 3624"/>
                    <a:gd name="T73" fmla="*/ T72 w 1139"/>
                    <a:gd name="T74" fmla="+- 0 1689 793"/>
                    <a:gd name="T75" fmla="*/ 1689 h 1056"/>
                    <a:gd name="T76" fmla="+- 0 3815 3624"/>
                    <a:gd name="T77" fmla="*/ T76 w 1139"/>
                    <a:gd name="T78" fmla="+- 0 1707 793"/>
                    <a:gd name="T79" fmla="*/ 1707 h 1056"/>
                    <a:gd name="T80" fmla="+- 0 3816 3624"/>
                    <a:gd name="T81" fmla="*/ T80 w 1139"/>
                    <a:gd name="T82" fmla="+- 0 1725 793"/>
                    <a:gd name="T83" fmla="*/ 1725 h 1056"/>
                    <a:gd name="T84" fmla="+- 0 3849 3624"/>
                    <a:gd name="T85" fmla="*/ T84 w 1139"/>
                    <a:gd name="T86" fmla="+- 0 1775 793"/>
                    <a:gd name="T87" fmla="*/ 1775 h 1056"/>
                    <a:gd name="T88" fmla="+- 0 3900 3624"/>
                    <a:gd name="T89" fmla="*/ T88 w 1139"/>
                    <a:gd name="T90" fmla="+- 0 1809 793"/>
                    <a:gd name="T91" fmla="*/ 1809 h 1056"/>
                    <a:gd name="T92" fmla="+- 0 3923 3624"/>
                    <a:gd name="T93" fmla="*/ T92 w 1139"/>
                    <a:gd name="T94" fmla="+- 0 1821 793"/>
                    <a:gd name="T95" fmla="*/ 1821 h 1056"/>
                    <a:gd name="T96" fmla="+- 0 3949 3624"/>
                    <a:gd name="T97" fmla="*/ T96 w 1139"/>
                    <a:gd name="T98" fmla="+- 0 1835 793"/>
                    <a:gd name="T99" fmla="*/ 1835 h 1056"/>
                    <a:gd name="T100" fmla="+- 0 3970 3624"/>
                    <a:gd name="T101" fmla="*/ T100 w 1139"/>
                    <a:gd name="T102" fmla="+- 0 1839 793"/>
                    <a:gd name="T103" fmla="*/ 1839 h 1056"/>
                    <a:gd name="T104" fmla="+- 0 3987 3624"/>
                    <a:gd name="T105" fmla="*/ T104 w 1139"/>
                    <a:gd name="T106" fmla="+- 0 1837 793"/>
                    <a:gd name="T107" fmla="*/ 1837 h 1056"/>
                    <a:gd name="T108" fmla="+- 0 4001 3624"/>
                    <a:gd name="T109" fmla="*/ T108 w 1139"/>
                    <a:gd name="T110" fmla="+- 0 1831 793"/>
                    <a:gd name="T111" fmla="*/ 1831 h 1056"/>
                    <a:gd name="T112" fmla="+- 0 4036 3624"/>
                    <a:gd name="T113" fmla="*/ T112 w 1139"/>
                    <a:gd name="T114" fmla="+- 0 1771 793"/>
                    <a:gd name="T115" fmla="*/ 1771 h 1056"/>
                    <a:gd name="T116" fmla="+- 0 4063 3624"/>
                    <a:gd name="T117" fmla="*/ T116 w 1139"/>
                    <a:gd name="T118" fmla="+- 0 1695 793"/>
                    <a:gd name="T119" fmla="*/ 1695 h 1056"/>
                    <a:gd name="T120" fmla="+- 0 4071 3624"/>
                    <a:gd name="T121" fmla="*/ T120 w 1139"/>
                    <a:gd name="T122" fmla="+- 0 1673 793"/>
                    <a:gd name="T123" fmla="*/ 1673 h 1056"/>
                    <a:gd name="T124" fmla="+- 0 4080 3624"/>
                    <a:gd name="T125" fmla="*/ T124 w 1139"/>
                    <a:gd name="T126" fmla="+- 0 1649 793"/>
                    <a:gd name="T127" fmla="*/ 1649 h 1056"/>
                    <a:gd name="T128" fmla="+- 0 4089 3624"/>
                    <a:gd name="T129" fmla="*/ T128 w 1139"/>
                    <a:gd name="T130" fmla="+- 0 1623 793"/>
                    <a:gd name="T131" fmla="*/ 1623 h 1056"/>
                    <a:gd name="T132" fmla="+- 0 4099 3624"/>
                    <a:gd name="T133" fmla="*/ T132 w 1139"/>
                    <a:gd name="T134" fmla="+- 0 1597 793"/>
                    <a:gd name="T135" fmla="*/ 1597 h 1056"/>
                    <a:gd name="T136" fmla="+- 0 4129 3624"/>
                    <a:gd name="T137" fmla="*/ T136 w 1139"/>
                    <a:gd name="T138" fmla="+- 0 1531 793"/>
                    <a:gd name="T139" fmla="*/ 1531 h 1056"/>
                    <a:gd name="T140" fmla="+- 0 4179 3624"/>
                    <a:gd name="T141" fmla="*/ T140 w 1139"/>
                    <a:gd name="T142" fmla="+- 0 1479 793"/>
                    <a:gd name="T143" fmla="*/ 1479 h 1056"/>
                    <a:gd name="T144" fmla="+- 0 4195 3624"/>
                    <a:gd name="T145" fmla="*/ T144 w 1139"/>
                    <a:gd name="T146" fmla="+- 0 1475 793"/>
                    <a:gd name="T147" fmla="*/ 1475 h 1056"/>
                    <a:gd name="T148" fmla="+- 0 4333 3624"/>
                    <a:gd name="T149" fmla="*/ T148 w 1139"/>
                    <a:gd name="T150" fmla="+- 0 1475 793"/>
                    <a:gd name="T151" fmla="*/ 1475 h 1056"/>
                    <a:gd name="T152" fmla="+- 0 4331 3624"/>
                    <a:gd name="T153" fmla="*/ T152 w 1139"/>
                    <a:gd name="T154" fmla="+- 0 1469 793"/>
                    <a:gd name="T155" fmla="*/ 1469 h 1056"/>
                    <a:gd name="T156" fmla="+- 0 4331 3624"/>
                    <a:gd name="T157" fmla="*/ T156 w 1139"/>
                    <a:gd name="T158" fmla="+- 0 1453 793"/>
                    <a:gd name="T159" fmla="*/ 1453 h 1056"/>
                    <a:gd name="T160" fmla="+- 0 4341 3624"/>
                    <a:gd name="T161" fmla="*/ T160 w 1139"/>
                    <a:gd name="T162" fmla="+- 0 1435 793"/>
                    <a:gd name="T163" fmla="*/ 1435 h 1056"/>
                    <a:gd name="T164" fmla="+- 0 4353 3624"/>
                    <a:gd name="T165" fmla="*/ T164 w 1139"/>
                    <a:gd name="T166" fmla="+- 0 1431 793"/>
                    <a:gd name="T167" fmla="*/ 1431 h 1056"/>
                    <a:gd name="T168" fmla="+- 0 4763 3624"/>
                    <a:gd name="T169" fmla="*/ T168 w 1139"/>
                    <a:gd name="T170" fmla="+- 0 1431 793"/>
                    <a:gd name="T171" fmla="*/ 1431 h 1056"/>
                    <a:gd name="T172" fmla="+- 0 4763 3624"/>
                    <a:gd name="T173" fmla="*/ T172 w 1139"/>
                    <a:gd name="T174" fmla="+- 0 1427 793"/>
                    <a:gd name="T175" fmla="*/ 1427 h 1056"/>
                    <a:gd name="T176" fmla="+- 0 4758 3624"/>
                    <a:gd name="T177" fmla="*/ T176 w 1139"/>
                    <a:gd name="T178" fmla="+- 0 1407 793"/>
                    <a:gd name="T179" fmla="*/ 1407 h 1056"/>
                    <a:gd name="T180" fmla="+- 0 4748 3624"/>
                    <a:gd name="T181" fmla="*/ T180 w 1139"/>
                    <a:gd name="T182" fmla="+- 0 1395 793"/>
                    <a:gd name="T183" fmla="*/ 1395 h 1056"/>
                    <a:gd name="T184" fmla="+- 0 4744 3624"/>
                    <a:gd name="T185" fmla="*/ T184 w 1139"/>
                    <a:gd name="T186" fmla="+- 0 1393 793"/>
                    <a:gd name="T187" fmla="*/ 1393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139" h="1056">
                      <a:moveTo>
                        <a:pt x="1120" y="600"/>
                      </a:moveTo>
                      <a:lnTo>
                        <a:pt x="396" y="600"/>
                      </a:lnTo>
                      <a:lnTo>
                        <a:pt x="415" y="604"/>
                      </a:lnTo>
                      <a:lnTo>
                        <a:pt x="433" y="616"/>
                      </a:lnTo>
                      <a:lnTo>
                        <a:pt x="440" y="630"/>
                      </a:lnTo>
                      <a:lnTo>
                        <a:pt x="442" y="648"/>
                      </a:lnTo>
                      <a:lnTo>
                        <a:pt x="436" y="666"/>
                      </a:lnTo>
                      <a:lnTo>
                        <a:pt x="422" y="684"/>
                      </a:lnTo>
                      <a:lnTo>
                        <a:pt x="413" y="692"/>
                      </a:lnTo>
                      <a:lnTo>
                        <a:pt x="353" y="748"/>
                      </a:lnTo>
                      <a:lnTo>
                        <a:pt x="315" y="782"/>
                      </a:lnTo>
                      <a:lnTo>
                        <a:pt x="296" y="802"/>
                      </a:lnTo>
                      <a:lnTo>
                        <a:pt x="277" y="818"/>
                      </a:lnTo>
                      <a:lnTo>
                        <a:pt x="259" y="836"/>
                      </a:lnTo>
                      <a:lnTo>
                        <a:pt x="242" y="852"/>
                      </a:lnTo>
                      <a:lnTo>
                        <a:pt x="227" y="866"/>
                      </a:lnTo>
                      <a:lnTo>
                        <a:pt x="215" y="878"/>
                      </a:lnTo>
                      <a:lnTo>
                        <a:pt x="205" y="888"/>
                      </a:lnTo>
                      <a:lnTo>
                        <a:pt x="199" y="896"/>
                      </a:lnTo>
                      <a:lnTo>
                        <a:pt x="191" y="914"/>
                      </a:lnTo>
                      <a:lnTo>
                        <a:pt x="192" y="932"/>
                      </a:lnTo>
                      <a:lnTo>
                        <a:pt x="225" y="982"/>
                      </a:lnTo>
                      <a:lnTo>
                        <a:pt x="276" y="1016"/>
                      </a:lnTo>
                      <a:lnTo>
                        <a:pt x="299" y="1028"/>
                      </a:lnTo>
                      <a:lnTo>
                        <a:pt x="325" y="1042"/>
                      </a:lnTo>
                      <a:lnTo>
                        <a:pt x="346" y="1046"/>
                      </a:lnTo>
                      <a:lnTo>
                        <a:pt x="363" y="1044"/>
                      </a:lnTo>
                      <a:lnTo>
                        <a:pt x="377" y="1038"/>
                      </a:lnTo>
                      <a:lnTo>
                        <a:pt x="412" y="978"/>
                      </a:lnTo>
                      <a:lnTo>
                        <a:pt x="439" y="902"/>
                      </a:lnTo>
                      <a:lnTo>
                        <a:pt x="447" y="880"/>
                      </a:lnTo>
                      <a:lnTo>
                        <a:pt x="456" y="856"/>
                      </a:lnTo>
                      <a:lnTo>
                        <a:pt x="465" y="830"/>
                      </a:lnTo>
                      <a:lnTo>
                        <a:pt x="475" y="804"/>
                      </a:lnTo>
                      <a:lnTo>
                        <a:pt x="505" y="738"/>
                      </a:lnTo>
                      <a:lnTo>
                        <a:pt x="555" y="686"/>
                      </a:lnTo>
                      <a:lnTo>
                        <a:pt x="571" y="682"/>
                      </a:lnTo>
                      <a:lnTo>
                        <a:pt x="709" y="682"/>
                      </a:lnTo>
                      <a:lnTo>
                        <a:pt x="707" y="676"/>
                      </a:lnTo>
                      <a:lnTo>
                        <a:pt x="707" y="660"/>
                      </a:lnTo>
                      <a:lnTo>
                        <a:pt x="717" y="642"/>
                      </a:lnTo>
                      <a:lnTo>
                        <a:pt x="729" y="638"/>
                      </a:lnTo>
                      <a:lnTo>
                        <a:pt x="1139" y="638"/>
                      </a:lnTo>
                      <a:lnTo>
                        <a:pt x="1139" y="634"/>
                      </a:lnTo>
                      <a:lnTo>
                        <a:pt x="1134" y="614"/>
                      </a:lnTo>
                      <a:lnTo>
                        <a:pt x="1124" y="602"/>
                      </a:lnTo>
                      <a:lnTo>
                        <a:pt x="1120" y="60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6" name="Freeform 85"/>
                <p:cNvSpPr>
                  <a:spLocks/>
                </p:cNvSpPr>
                <p:nvPr userDrawn="1"/>
              </p:nvSpPr>
              <p:spPr bwMode="auto">
                <a:xfrm>
                  <a:off x="3624" y="793"/>
                  <a:ext cx="1139" cy="1056"/>
                </a:xfrm>
                <a:custGeom>
                  <a:avLst/>
                  <a:gdLst>
                    <a:gd name="T0" fmla="+- 0 4763 3624"/>
                    <a:gd name="T1" fmla="*/ T0 w 1139"/>
                    <a:gd name="T2" fmla="+- 0 1431 793"/>
                    <a:gd name="T3" fmla="*/ 1431 h 1056"/>
                    <a:gd name="T4" fmla="+- 0 4368 3624"/>
                    <a:gd name="T5" fmla="*/ T4 w 1139"/>
                    <a:gd name="T6" fmla="+- 0 1431 793"/>
                    <a:gd name="T7" fmla="*/ 1431 h 1056"/>
                    <a:gd name="T8" fmla="+- 0 4386 3624"/>
                    <a:gd name="T9" fmla="*/ T8 w 1139"/>
                    <a:gd name="T10" fmla="+- 0 1437 793"/>
                    <a:gd name="T11" fmla="*/ 1437 h 1056"/>
                    <a:gd name="T12" fmla="+- 0 4407 3624"/>
                    <a:gd name="T13" fmla="*/ T12 w 1139"/>
                    <a:gd name="T14" fmla="+- 0 1445 793"/>
                    <a:gd name="T15" fmla="*/ 1445 h 1056"/>
                    <a:gd name="T16" fmla="+- 0 4431 3624"/>
                    <a:gd name="T17" fmla="*/ T16 w 1139"/>
                    <a:gd name="T18" fmla="+- 0 1459 793"/>
                    <a:gd name="T19" fmla="*/ 1459 h 1056"/>
                    <a:gd name="T20" fmla="+- 0 4473 3624"/>
                    <a:gd name="T21" fmla="*/ T20 w 1139"/>
                    <a:gd name="T22" fmla="+- 0 1485 793"/>
                    <a:gd name="T23" fmla="*/ 1485 h 1056"/>
                    <a:gd name="T24" fmla="+- 0 4490 3624"/>
                    <a:gd name="T25" fmla="*/ T24 w 1139"/>
                    <a:gd name="T26" fmla="+- 0 1495 793"/>
                    <a:gd name="T27" fmla="*/ 1495 h 1056"/>
                    <a:gd name="T28" fmla="+- 0 4509 3624"/>
                    <a:gd name="T29" fmla="*/ T28 w 1139"/>
                    <a:gd name="T30" fmla="+- 0 1507 793"/>
                    <a:gd name="T31" fmla="*/ 1507 h 1056"/>
                    <a:gd name="T32" fmla="+- 0 4529 3624"/>
                    <a:gd name="T33" fmla="*/ T32 w 1139"/>
                    <a:gd name="T34" fmla="+- 0 1519 793"/>
                    <a:gd name="T35" fmla="*/ 1519 h 1056"/>
                    <a:gd name="T36" fmla="+- 0 4549 3624"/>
                    <a:gd name="T37" fmla="*/ T36 w 1139"/>
                    <a:gd name="T38" fmla="+- 0 1529 793"/>
                    <a:gd name="T39" fmla="*/ 1529 h 1056"/>
                    <a:gd name="T40" fmla="+- 0 4589 3624"/>
                    <a:gd name="T41" fmla="*/ T40 w 1139"/>
                    <a:gd name="T42" fmla="+- 0 1553 793"/>
                    <a:gd name="T43" fmla="*/ 1553 h 1056"/>
                    <a:gd name="T44" fmla="+- 0 4609 3624"/>
                    <a:gd name="T45" fmla="*/ T44 w 1139"/>
                    <a:gd name="T46" fmla="+- 0 1563 793"/>
                    <a:gd name="T47" fmla="*/ 1563 h 1056"/>
                    <a:gd name="T48" fmla="+- 0 4628 3624"/>
                    <a:gd name="T49" fmla="*/ T48 w 1139"/>
                    <a:gd name="T50" fmla="+- 0 1573 793"/>
                    <a:gd name="T51" fmla="*/ 1573 h 1056"/>
                    <a:gd name="T52" fmla="+- 0 4645 3624"/>
                    <a:gd name="T53" fmla="*/ T52 w 1139"/>
                    <a:gd name="T54" fmla="+- 0 1583 793"/>
                    <a:gd name="T55" fmla="*/ 1583 h 1056"/>
                    <a:gd name="T56" fmla="+- 0 4662 3624"/>
                    <a:gd name="T57" fmla="*/ T56 w 1139"/>
                    <a:gd name="T58" fmla="+- 0 1591 793"/>
                    <a:gd name="T59" fmla="*/ 1591 h 1056"/>
                    <a:gd name="T60" fmla="+- 0 4720 3624"/>
                    <a:gd name="T61" fmla="*/ T60 w 1139"/>
                    <a:gd name="T62" fmla="+- 0 1569 793"/>
                    <a:gd name="T63" fmla="*/ 1569 h 1056"/>
                    <a:gd name="T64" fmla="+- 0 4751 3624"/>
                    <a:gd name="T65" fmla="*/ T64 w 1139"/>
                    <a:gd name="T66" fmla="+- 0 1501 793"/>
                    <a:gd name="T67" fmla="*/ 1501 h 1056"/>
                    <a:gd name="T68" fmla="+- 0 4762 3624"/>
                    <a:gd name="T69" fmla="*/ T68 w 1139"/>
                    <a:gd name="T70" fmla="+- 0 1451 793"/>
                    <a:gd name="T71" fmla="*/ 1451 h 1056"/>
                    <a:gd name="T72" fmla="+- 0 4763 3624"/>
                    <a:gd name="T73" fmla="*/ T72 w 1139"/>
                    <a:gd name="T74" fmla="+- 0 1431 793"/>
                    <a:gd name="T75" fmla="*/ 1431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139" h="1056">
                      <a:moveTo>
                        <a:pt x="1139" y="638"/>
                      </a:moveTo>
                      <a:lnTo>
                        <a:pt x="744" y="638"/>
                      </a:lnTo>
                      <a:lnTo>
                        <a:pt x="762" y="644"/>
                      </a:lnTo>
                      <a:lnTo>
                        <a:pt x="783" y="652"/>
                      </a:lnTo>
                      <a:lnTo>
                        <a:pt x="807" y="666"/>
                      </a:lnTo>
                      <a:lnTo>
                        <a:pt x="849" y="692"/>
                      </a:lnTo>
                      <a:lnTo>
                        <a:pt x="866" y="702"/>
                      </a:lnTo>
                      <a:lnTo>
                        <a:pt x="885" y="714"/>
                      </a:lnTo>
                      <a:lnTo>
                        <a:pt x="905" y="726"/>
                      </a:lnTo>
                      <a:lnTo>
                        <a:pt x="925" y="736"/>
                      </a:lnTo>
                      <a:lnTo>
                        <a:pt x="965" y="760"/>
                      </a:lnTo>
                      <a:lnTo>
                        <a:pt x="985" y="770"/>
                      </a:lnTo>
                      <a:lnTo>
                        <a:pt x="1004" y="780"/>
                      </a:lnTo>
                      <a:lnTo>
                        <a:pt x="1021" y="790"/>
                      </a:lnTo>
                      <a:lnTo>
                        <a:pt x="1038" y="798"/>
                      </a:lnTo>
                      <a:lnTo>
                        <a:pt x="1096" y="776"/>
                      </a:lnTo>
                      <a:lnTo>
                        <a:pt x="1127" y="708"/>
                      </a:lnTo>
                      <a:lnTo>
                        <a:pt x="1138" y="658"/>
                      </a:lnTo>
                      <a:lnTo>
                        <a:pt x="1139" y="63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7" name="Freeform 86"/>
                <p:cNvSpPr>
                  <a:spLocks/>
                </p:cNvSpPr>
                <p:nvPr userDrawn="1"/>
              </p:nvSpPr>
              <p:spPr bwMode="auto">
                <a:xfrm>
                  <a:off x="3624" y="793"/>
                  <a:ext cx="1139" cy="1056"/>
                </a:xfrm>
                <a:custGeom>
                  <a:avLst/>
                  <a:gdLst>
                    <a:gd name="T0" fmla="+- 0 3688 3624"/>
                    <a:gd name="T1" fmla="*/ T0 w 1139"/>
                    <a:gd name="T2" fmla="+- 0 1267 793"/>
                    <a:gd name="T3" fmla="*/ 1267 h 1056"/>
                    <a:gd name="T4" fmla="+- 0 3627 3624"/>
                    <a:gd name="T5" fmla="*/ T4 w 1139"/>
                    <a:gd name="T6" fmla="+- 0 1311 793"/>
                    <a:gd name="T7" fmla="*/ 1311 h 1056"/>
                    <a:gd name="T8" fmla="+- 0 3624 3624"/>
                    <a:gd name="T9" fmla="*/ T8 w 1139"/>
                    <a:gd name="T10" fmla="+- 0 1335 793"/>
                    <a:gd name="T11" fmla="*/ 1335 h 1056"/>
                    <a:gd name="T12" fmla="+- 0 3624 3624"/>
                    <a:gd name="T13" fmla="*/ T12 w 1139"/>
                    <a:gd name="T14" fmla="+- 0 1349 793"/>
                    <a:gd name="T15" fmla="*/ 1349 h 1056"/>
                    <a:gd name="T16" fmla="+- 0 3633 3624"/>
                    <a:gd name="T17" fmla="*/ T16 w 1139"/>
                    <a:gd name="T18" fmla="+- 0 1429 793"/>
                    <a:gd name="T19" fmla="*/ 1429 h 1056"/>
                    <a:gd name="T20" fmla="+- 0 3655 3624"/>
                    <a:gd name="T21" fmla="*/ T20 w 1139"/>
                    <a:gd name="T22" fmla="+- 0 1493 793"/>
                    <a:gd name="T23" fmla="*/ 1493 h 1056"/>
                    <a:gd name="T24" fmla="+- 0 3679 3624"/>
                    <a:gd name="T25" fmla="*/ T24 w 1139"/>
                    <a:gd name="T26" fmla="+- 0 1507 793"/>
                    <a:gd name="T27" fmla="*/ 1507 h 1056"/>
                    <a:gd name="T28" fmla="+- 0 3694 3624"/>
                    <a:gd name="T29" fmla="*/ T28 w 1139"/>
                    <a:gd name="T30" fmla="+- 0 1505 793"/>
                    <a:gd name="T31" fmla="*/ 1505 h 1056"/>
                    <a:gd name="T32" fmla="+- 0 3712 3624"/>
                    <a:gd name="T33" fmla="*/ T32 w 1139"/>
                    <a:gd name="T34" fmla="+- 0 1501 793"/>
                    <a:gd name="T35" fmla="*/ 1501 h 1056"/>
                    <a:gd name="T36" fmla="+- 0 3732 3624"/>
                    <a:gd name="T37" fmla="*/ T36 w 1139"/>
                    <a:gd name="T38" fmla="+- 0 1493 793"/>
                    <a:gd name="T39" fmla="*/ 1493 h 1056"/>
                    <a:gd name="T40" fmla="+- 0 3755 3624"/>
                    <a:gd name="T41" fmla="*/ T40 w 1139"/>
                    <a:gd name="T42" fmla="+- 0 1485 793"/>
                    <a:gd name="T43" fmla="*/ 1485 h 1056"/>
                    <a:gd name="T44" fmla="+- 0 3771 3624"/>
                    <a:gd name="T45" fmla="*/ T44 w 1139"/>
                    <a:gd name="T46" fmla="+- 0 1479 793"/>
                    <a:gd name="T47" fmla="*/ 1479 h 1056"/>
                    <a:gd name="T48" fmla="+- 0 3833 3624"/>
                    <a:gd name="T49" fmla="*/ T48 w 1139"/>
                    <a:gd name="T50" fmla="+- 0 1455 793"/>
                    <a:gd name="T51" fmla="*/ 1455 h 1056"/>
                    <a:gd name="T52" fmla="+- 0 3902 3624"/>
                    <a:gd name="T53" fmla="*/ T52 w 1139"/>
                    <a:gd name="T54" fmla="+- 0 1427 793"/>
                    <a:gd name="T55" fmla="*/ 1427 h 1056"/>
                    <a:gd name="T56" fmla="+- 0 3943 3624"/>
                    <a:gd name="T57" fmla="*/ T56 w 1139"/>
                    <a:gd name="T58" fmla="+- 0 1413 793"/>
                    <a:gd name="T59" fmla="*/ 1413 h 1056"/>
                    <a:gd name="T60" fmla="+- 0 3960 3624"/>
                    <a:gd name="T61" fmla="*/ T60 w 1139"/>
                    <a:gd name="T62" fmla="+- 0 1405 793"/>
                    <a:gd name="T63" fmla="*/ 1405 h 1056"/>
                    <a:gd name="T64" fmla="+- 0 3973 3624"/>
                    <a:gd name="T65" fmla="*/ T64 w 1139"/>
                    <a:gd name="T66" fmla="+- 0 1401 793"/>
                    <a:gd name="T67" fmla="*/ 1401 h 1056"/>
                    <a:gd name="T68" fmla="+- 0 3983 3624"/>
                    <a:gd name="T69" fmla="*/ T68 w 1139"/>
                    <a:gd name="T70" fmla="+- 0 1397 793"/>
                    <a:gd name="T71" fmla="*/ 1397 h 1056"/>
                    <a:gd name="T72" fmla="+- 0 4001 3624"/>
                    <a:gd name="T73" fmla="*/ T72 w 1139"/>
                    <a:gd name="T74" fmla="+- 0 1393 793"/>
                    <a:gd name="T75" fmla="*/ 1393 h 1056"/>
                    <a:gd name="T76" fmla="+- 0 4744 3624"/>
                    <a:gd name="T77" fmla="*/ T76 w 1139"/>
                    <a:gd name="T78" fmla="+- 0 1393 793"/>
                    <a:gd name="T79" fmla="*/ 1393 h 1056"/>
                    <a:gd name="T80" fmla="+- 0 4732 3624"/>
                    <a:gd name="T81" fmla="*/ T80 w 1139"/>
                    <a:gd name="T82" fmla="+- 0 1385 793"/>
                    <a:gd name="T83" fmla="*/ 1385 h 1056"/>
                    <a:gd name="T84" fmla="+- 0 4712 3624"/>
                    <a:gd name="T85" fmla="*/ T84 w 1139"/>
                    <a:gd name="T86" fmla="+- 0 1379 793"/>
                    <a:gd name="T87" fmla="*/ 1379 h 1056"/>
                    <a:gd name="T88" fmla="+- 0 4687 3624"/>
                    <a:gd name="T89" fmla="*/ T88 w 1139"/>
                    <a:gd name="T90" fmla="+- 0 1375 793"/>
                    <a:gd name="T91" fmla="*/ 1375 h 1056"/>
                    <a:gd name="T92" fmla="+- 0 4673 3624"/>
                    <a:gd name="T93" fmla="*/ T92 w 1139"/>
                    <a:gd name="T94" fmla="+- 0 1373 793"/>
                    <a:gd name="T95" fmla="*/ 1373 h 1056"/>
                    <a:gd name="T96" fmla="+- 0 4658 3624"/>
                    <a:gd name="T97" fmla="*/ T96 w 1139"/>
                    <a:gd name="T98" fmla="+- 0 1373 793"/>
                    <a:gd name="T99" fmla="*/ 1373 h 1056"/>
                    <a:gd name="T100" fmla="+- 0 4640 3624"/>
                    <a:gd name="T101" fmla="*/ T100 w 1139"/>
                    <a:gd name="T102" fmla="+- 0 1371 793"/>
                    <a:gd name="T103" fmla="*/ 1371 h 1056"/>
                    <a:gd name="T104" fmla="+- 0 4620 3624"/>
                    <a:gd name="T105" fmla="*/ T104 w 1139"/>
                    <a:gd name="T106" fmla="+- 0 1371 793"/>
                    <a:gd name="T107" fmla="*/ 1371 h 1056"/>
                    <a:gd name="T108" fmla="+- 0 4599 3624"/>
                    <a:gd name="T109" fmla="*/ T108 w 1139"/>
                    <a:gd name="T110" fmla="+- 0 1369 793"/>
                    <a:gd name="T111" fmla="*/ 1369 h 1056"/>
                    <a:gd name="T112" fmla="+- 0 4485 3624"/>
                    <a:gd name="T113" fmla="*/ T112 w 1139"/>
                    <a:gd name="T114" fmla="+- 0 1365 793"/>
                    <a:gd name="T115" fmla="*/ 1365 h 1056"/>
                    <a:gd name="T116" fmla="+- 0 4462 3624"/>
                    <a:gd name="T117" fmla="*/ T116 w 1139"/>
                    <a:gd name="T118" fmla="+- 0 1365 793"/>
                    <a:gd name="T119" fmla="*/ 1365 h 1056"/>
                    <a:gd name="T120" fmla="+- 0 4420 3624"/>
                    <a:gd name="T121" fmla="*/ T120 w 1139"/>
                    <a:gd name="T122" fmla="+- 0 1361 793"/>
                    <a:gd name="T123" fmla="*/ 1361 h 1056"/>
                    <a:gd name="T124" fmla="+- 0 4391 3624"/>
                    <a:gd name="T125" fmla="*/ T124 w 1139"/>
                    <a:gd name="T126" fmla="+- 0 1359 793"/>
                    <a:gd name="T127" fmla="*/ 1359 h 1056"/>
                    <a:gd name="T128" fmla="+- 0 4372 3624"/>
                    <a:gd name="T129" fmla="*/ T128 w 1139"/>
                    <a:gd name="T130" fmla="+- 0 1355 793"/>
                    <a:gd name="T131" fmla="*/ 1355 h 1056"/>
                    <a:gd name="T132" fmla="+- 0 4361 3624"/>
                    <a:gd name="T133" fmla="*/ T132 w 1139"/>
                    <a:gd name="T134" fmla="+- 0 1347 793"/>
                    <a:gd name="T135" fmla="*/ 1347 h 1056"/>
                    <a:gd name="T136" fmla="+- 0 4357 3624"/>
                    <a:gd name="T137" fmla="*/ T136 w 1139"/>
                    <a:gd name="T138" fmla="+- 0 1335 793"/>
                    <a:gd name="T139" fmla="*/ 1335 h 1056"/>
                    <a:gd name="T140" fmla="+- 0 4358 3624"/>
                    <a:gd name="T141" fmla="*/ T140 w 1139"/>
                    <a:gd name="T142" fmla="+- 0 1321 793"/>
                    <a:gd name="T143" fmla="*/ 1321 h 1056"/>
                    <a:gd name="T144" fmla="+- 0 4365 3624"/>
                    <a:gd name="T145" fmla="*/ T144 w 1139"/>
                    <a:gd name="T146" fmla="+- 0 1309 793"/>
                    <a:gd name="T147" fmla="*/ 1309 h 1056"/>
                    <a:gd name="T148" fmla="+- 0 4374 3624"/>
                    <a:gd name="T149" fmla="*/ T148 w 1139"/>
                    <a:gd name="T150" fmla="+- 0 1299 793"/>
                    <a:gd name="T151" fmla="*/ 1299 h 1056"/>
                    <a:gd name="T152" fmla="+- 0 3978 3624"/>
                    <a:gd name="T153" fmla="*/ T152 w 1139"/>
                    <a:gd name="T154" fmla="+- 0 1299 793"/>
                    <a:gd name="T155" fmla="*/ 1299 h 1056"/>
                    <a:gd name="T156" fmla="+- 0 3964 3624"/>
                    <a:gd name="T157" fmla="*/ T156 w 1139"/>
                    <a:gd name="T158" fmla="+- 0 1297 793"/>
                    <a:gd name="T159" fmla="*/ 1297 h 1056"/>
                    <a:gd name="T160" fmla="+- 0 3947 3624"/>
                    <a:gd name="T161" fmla="*/ T160 w 1139"/>
                    <a:gd name="T162" fmla="+- 0 1295 793"/>
                    <a:gd name="T163" fmla="*/ 1295 h 1056"/>
                    <a:gd name="T164" fmla="+- 0 3927 3624"/>
                    <a:gd name="T165" fmla="*/ T164 w 1139"/>
                    <a:gd name="T166" fmla="+- 0 1293 793"/>
                    <a:gd name="T167" fmla="*/ 1293 h 1056"/>
                    <a:gd name="T168" fmla="+- 0 3904 3624"/>
                    <a:gd name="T169" fmla="*/ T168 w 1139"/>
                    <a:gd name="T170" fmla="+- 0 1291 793"/>
                    <a:gd name="T171" fmla="*/ 1291 h 1056"/>
                    <a:gd name="T172" fmla="+- 0 3854 3624"/>
                    <a:gd name="T173" fmla="*/ T172 w 1139"/>
                    <a:gd name="T174" fmla="+- 0 1285 793"/>
                    <a:gd name="T175" fmla="*/ 1285 h 1056"/>
                    <a:gd name="T176" fmla="+- 0 3688 3624"/>
                    <a:gd name="T177" fmla="*/ T176 w 1139"/>
                    <a:gd name="T178" fmla="+- 0 1267 793"/>
                    <a:gd name="T179" fmla="*/ 126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139" h="1056">
                      <a:moveTo>
                        <a:pt x="64" y="474"/>
                      </a:moveTo>
                      <a:lnTo>
                        <a:pt x="3" y="518"/>
                      </a:lnTo>
                      <a:lnTo>
                        <a:pt x="0" y="542"/>
                      </a:lnTo>
                      <a:lnTo>
                        <a:pt x="0" y="556"/>
                      </a:lnTo>
                      <a:lnTo>
                        <a:pt x="9" y="636"/>
                      </a:lnTo>
                      <a:lnTo>
                        <a:pt x="31" y="700"/>
                      </a:lnTo>
                      <a:lnTo>
                        <a:pt x="55" y="714"/>
                      </a:lnTo>
                      <a:lnTo>
                        <a:pt x="70" y="712"/>
                      </a:lnTo>
                      <a:lnTo>
                        <a:pt x="88" y="708"/>
                      </a:lnTo>
                      <a:lnTo>
                        <a:pt x="108" y="700"/>
                      </a:lnTo>
                      <a:lnTo>
                        <a:pt x="131" y="692"/>
                      </a:lnTo>
                      <a:lnTo>
                        <a:pt x="147" y="686"/>
                      </a:lnTo>
                      <a:lnTo>
                        <a:pt x="209" y="662"/>
                      </a:lnTo>
                      <a:lnTo>
                        <a:pt x="278" y="634"/>
                      </a:lnTo>
                      <a:lnTo>
                        <a:pt x="319" y="620"/>
                      </a:lnTo>
                      <a:lnTo>
                        <a:pt x="336" y="612"/>
                      </a:lnTo>
                      <a:lnTo>
                        <a:pt x="349" y="608"/>
                      </a:lnTo>
                      <a:lnTo>
                        <a:pt x="359" y="604"/>
                      </a:lnTo>
                      <a:lnTo>
                        <a:pt x="377" y="600"/>
                      </a:lnTo>
                      <a:lnTo>
                        <a:pt x="1120" y="600"/>
                      </a:lnTo>
                      <a:lnTo>
                        <a:pt x="1108" y="592"/>
                      </a:lnTo>
                      <a:lnTo>
                        <a:pt x="1088" y="586"/>
                      </a:lnTo>
                      <a:lnTo>
                        <a:pt x="1063" y="582"/>
                      </a:lnTo>
                      <a:lnTo>
                        <a:pt x="1049" y="580"/>
                      </a:lnTo>
                      <a:lnTo>
                        <a:pt x="1034" y="580"/>
                      </a:lnTo>
                      <a:lnTo>
                        <a:pt x="1016" y="578"/>
                      </a:lnTo>
                      <a:lnTo>
                        <a:pt x="996" y="578"/>
                      </a:lnTo>
                      <a:lnTo>
                        <a:pt x="975" y="576"/>
                      </a:lnTo>
                      <a:lnTo>
                        <a:pt x="861" y="572"/>
                      </a:lnTo>
                      <a:lnTo>
                        <a:pt x="838" y="572"/>
                      </a:lnTo>
                      <a:lnTo>
                        <a:pt x="796" y="568"/>
                      </a:lnTo>
                      <a:lnTo>
                        <a:pt x="767" y="566"/>
                      </a:lnTo>
                      <a:lnTo>
                        <a:pt x="748" y="562"/>
                      </a:lnTo>
                      <a:lnTo>
                        <a:pt x="737" y="554"/>
                      </a:lnTo>
                      <a:lnTo>
                        <a:pt x="733" y="542"/>
                      </a:lnTo>
                      <a:lnTo>
                        <a:pt x="734" y="528"/>
                      </a:lnTo>
                      <a:lnTo>
                        <a:pt x="741" y="516"/>
                      </a:lnTo>
                      <a:lnTo>
                        <a:pt x="750" y="506"/>
                      </a:lnTo>
                      <a:lnTo>
                        <a:pt x="354" y="506"/>
                      </a:lnTo>
                      <a:lnTo>
                        <a:pt x="340" y="504"/>
                      </a:lnTo>
                      <a:lnTo>
                        <a:pt x="323" y="502"/>
                      </a:lnTo>
                      <a:lnTo>
                        <a:pt x="303" y="500"/>
                      </a:lnTo>
                      <a:lnTo>
                        <a:pt x="280" y="498"/>
                      </a:lnTo>
                      <a:lnTo>
                        <a:pt x="230" y="492"/>
                      </a:lnTo>
                      <a:lnTo>
                        <a:pt x="64" y="47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8" name="Freeform 87"/>
                <p:cNvSpPr>
                  <a:spLocks/>
                </p:cNvSpPr>
                <p:nvPr userDrawn="1"/>
              </p:nvSpPr>
              <p:spPr bwMode="auto">
                <a:xfrm>
                  <a:off x="3624" y="793"/>
                  <a:ext cx="1139" cy="1056"/>
                </a:xfrm>
                <a:custGeom>
                  <a:avLst/>
                  <a:gdLst>
                    <a:gd name="T0" fmla="+- 0 3828 3624"/>
                    <a:gd name="T1" fmla="*/ T0 w 1139"/>
                    <a:gd name="T2" fmla="+- 0 887 793"/>
                    <a:gd name="T3" fmla="*/ 887 h 1056"/>
                    <a:gd name="T4" fmla="+- 0 3767 3624"/>
                    <a:gd name="T5" fmla="*/ T4 w 1139"/>
                    <a:gd name="T6" fmla="+- 0 919 793"/>
                    <a:gd name="T7" fmla="*/ 919 h 1056"/>
                    <a:gd name="T8" fmla="+- 0 3722 3624"/>
                    <a:gd name="T9" fmla="*/ T8 w 1139"/>
                    <a:gd name="T10" fmla="+- 0 965 793"/>
                    <a:gd name="T11" fmla="*/ 965 h 1056"/>
                    <a:gd name="T12" fmla="+- 0 3689 3624"/>
                    <a:gd name="T13" fmla="*/ T12 w 1139"/>
                    <a:gd name="T14" fmla="+- 0 1029 793"/>
                    <a:gd name="T15" fmla="*/ 1029 h 1056"/>
                    <a:gd name="T16" fmla="+- 0 3692 3624"/>
                    <a:gd name="T17" fmla="*/ T16 w 1139"/>
                    <a:gd name="T18" fmla="+- 0 1049 793"/>
                    <a:gd name="T19" fmla="*/ 1049 h 1056"/>
                    <a:gd name="T20" fmla="+- 0 3755 3624"/>
                    <a:gd name="T21" fmla="*/ T20 w 1139"/>
                    <a:gd name="T22" fmla="+- 0 1095 793"/>
                    <a:gd name="T23" fmla="*/ 1095 h 1056"/>
                    <a:gd name="T24" fmla="+- 0 3808 3624"/>
                    <a:gd name="T25" fmla="*/ T24 w 1139"/>
                    <a:gd name="T26" fmla="+- 0 1125 793"/>
                    <a:gd name="T27" fmla="*/ 1125 h 1056"/>
                    <a:gd name="T28" fmla="+- 0 3827 3624"/>
                    <a:gd name="T29" fmla="*/ T28 w 1139"/>
                    <a:gd name="T30" fmla="+- 0 1135 793"/>
                    <a:gd name="T31" fmla="*/ 1135 h 1056"/>
                    <a:gd name="T32" fmla="+- 0 3846 3624"/>
                    <a:gd name="T33" fmla="*/ T32 w 1139"/>
                    <a:gd name="T34" fmla="+- 0 1145 793"/>
                    <a:gd name="T35" fmla="*/ 1145 h 1056"/>
                    <a:gd name="T36" fmla="+- 0 3887 3624"/>
                    <a:gd name="T37" fmla="*/ T36 w 1139"/>
                    <a:gd name="T38" fmla="+- 0 1165 793"/>
                    <a:gd name="T39" fmla="*/ 1165 h 1056"/>
                    <a:gd name="T40" fmla="+- 0 3907 3624"/>
                    <a:gd name="T41" fmla="*/ T40 w 1139"/>
                    <a:gd name="T42" fmla="+- 0 1177 793"/>
                    <a:gd name="T43" fmla="*/ 1177 h 1056"/>
                    <a:gd name="T44" fmla="+- 0 3927 3624"/>
                    <a:gd name="T45" fmla="*/ T44 w 1139"/>
                    <a:gd name="T46" fmla="+- 0 1187 793"/>
                    <a:gd name="T47" fmla="*/ 1187 h 1056"/>
                    <a:gd name="T48" fmla="+- 0 3947 3624"/>
                    <a:gd name="T49" fmla="*/ T48 w 1139"/>
                    <a:gd name="T50" fmla="+- 0 1197 793"/>
                    <a:gd name="T51" fmla="*/ 1197 h 1056"/>
                    <a:gd name="T52" fmla="+- 0 3965 3624"/>
                    <a:gd name="T53" fmla="*/ T52 w 1139"/>
                    <a:gd name="T54" fmla="+- 0 1207 793"/>
                    <a:gd name="T55" fmla="*/ 1207 h 1056"/>
                    <a:gd name="T56" fmla="+- 0 3982 3624"/>
                    <a:gd name="T57" fmla="*/ T56 w 1139"/>
                    <a:gd name="T58" fmla="+- 0 1219 793"/>
                    <a:gd name="T59" fmla="*/ 1219 h 1056"/>
                    <a:gd name="T60" fmla="+- 0 3998 3624"/>
                    <a:gd name="T61" fmla="*/ T60 w 1139"/>
                    <a:gd name="T62" fmla="+- 0 1229 793"/>
                    <a:gd name="T63" fmla="*/ 1229 h 1056"/>
                    <a:gd name="T64" fmla="+- 0 4012 3624"/>
                    <a:gd name="T65" fmla="*/ T64 w 1139"/>
                    <a:gd name="T66" fmla="+- 0 1239 793"/>
                    <a:gd name="T67" fmla="*/ 1239 h 1056"/>
                    <a:gd name="T68" fmla="+- 0 4024 3624"/>
                    <a:gd name="T69" fmla="*/ T68 w 1139"/>
                    <a:gd name="T70" fmla="+- 0 1249 793"/>
                    <a:gd name="T71" fmla="*/ 1249 h 1056"/>
                    <a:gd name="T72" fmla="+- 0 4033 3624"/>
                    <a:gd name="T73" fmla="*/ T72 w 1139"/>
                    <a:gd name="T74" fmla="+- 0 1259 793"/>
                    <a:gd name="T75" fmla="*/ 1259 h 1056"/>
                    <a:gd name="T76" fmla="+- 0 4036 3624"/>
                    <a:gd name="T77" fmla="*/ T76 w 1139"/>
                    <a:gd name="T78" fmla="+- 0 1273 793"/>
                    <a:gd name="T79" fmla="*/ 1273 h 1056"/>
                    <a:gd name="T80" fmla="+- 0 4031 3624"/>
                    <a:gd name="T81" fmla="*/ T80 w 1139"/>
                    <a:gd name="T82" fmla="+- 0 1285 793"/>
                    <a:gd name="T83" fmla="*/ 1285 h 1056"/>
                    <a:gd name="T84" fmla="+- 0 4020 3624"/>
                    <a:gd name="T85" fmla="*/ T84 w 1139"/>
                    <a:gd name="T86" fmla="+- 0 1293 793"/>
                    <a:gd name="T87" fmla="*/ 1293 h 1056"/>
                    <a:gd name="T88" fmla="+- 0 4005 3624"/>
                    <a:gd name="T89" fmla="*/ T88 w 1139"/>
                    <a:gd name="T90" fmla="+- 0 1299 793"/>
                    <a:gd name="T91" fmla="*/ 1299 h 1056"/>
                    <a:gd name="T92" fmla="+- 0 4374 3624"/>
                    <a:gd name="T93" fmla="*/ T92 w 1139"/>
                    <a:gd name="T94" fmla="+- 0 1299 793"/>
                    <a:gd name="T95" fmla="*/ 1299 h 1056"/>
                    <a:gd name="T96" fmla="+- 0 4377 3624"/>
                    <a:gd name="T97" fmla="*/ T96 w 1139"/>
                    <a:gd name="T98" fmla="+- 0 1295 793"/>
                    <a:gd name="T99" fmla="*/ 1295 h 1056"/>
                    <a:gd name="T100" fmla="+- 0 4397 3624"/>
                    <a:gd name="T101" fmla="*/ T100 w 1139"/>
                    <a:gd name="T102" fmla="+- 0 1281 793"/>
                    <a:gd name="T103" fmla="*/ 1281 h 1056"/>
                    <a:gd name="T104" fmla="+- 0 4425 3624"/>
                    <a:gd name="T105" fmla="*/ T104 w 1139"/>
                    <a:gd name="T106" fmla="+- 0 1263 793"/>
                    <a:gd name="T107" fmla="*/ 1263 h 1056"/>
                    <a:gd name="T108" fmla="+- 0 4454 3624"/>
                    <a:gd name="T109" fmla="*/ T108 w 1139"/>
                    <a:gd name="T110" fmla="+- 0 1247 793"/>
                    <a:gd name="T111" fmla="*/ 1247 h 1056"/>
                    <a:gd name="T112" fmla="+- 0 4126 3624"/>
                    <a:gd name="T113" fmla="*/ T112 w 1139"/>
                    <a:gd name="T114" fmla="+- 0 1247 793"/>
                    <a:gd name="T115" fmla="*/ 1247 h 1056"/>
                    <a:gd name="T116" fmla="+- 0 4074 3624"/>
                    <a:gd name="T117" fmla="*/ T116 w 1139"/>
                    <a:gd name="T118" fmla="+- 0 1205 793"/>
                    <a:gd name="T119" fmla="*/ 1205 h 1056"/>
                    <a:gd name="T120" fmla="+- 0 4036 3624"/>
                    <a:gd name="T121" fmla="*/ T120 w 1139"/>
                    <a:gd name="T122" fmla="+- 0 1145 793"/>
                    <a:gd name="T123" fmla="*/ 1145 h 1056"/>
                    <a:gd name="T124" fmla="+- 0 4021 3624"/>
                    <a:gd name="T125" fmla="*/ T124 w 1139"/>
                    <a:gd name="T126" fmla="+- 0 1123 793"/>
                    <a:gd name="T127" fmla="*/ 1123 h 1056"/>
                    <a:gd name="T128" fmla="+- 0 3964 3624"/>
                    <a:gd name="T129" fmla="*/ T128 w 1139"/>
                    <a:gd name="T130" fmla="+- 0 1043 793"/>
                    <a:gd name="T131" fmla="*/ 1043 h 1056"/>
                    <a:gd name="T132" fmla="+- 0 3937 3624"/>
                    <a:gd name="T133" fmla="*/ T132 w 1139"/>
                    <a:gd name="T134" fmla="+- 0 1007 793"/>
                    <a:gd name="T135" fmla="*/ 1007 h 1056"/>
                    <a:gd name="T136" fmla="+- 0 3924 3624"/>
                    <a:gd name="T137" fmla="*/ T136 w 1139"/>
                    <a:gd name="T138" fmla="+- 0 989 793"/>
                    <a:gd name="T139" fmla="*/ 989 h 1056"/>
                    <a:gd name="T140" fmla="+- 0 3910 3624"/>
                    <a:gd name="T141" fmla="*/ T140 w 1139"/>
                    <a:gd name="T142" fmla="+- 0 971 793"/>
                    <a:gd name="T143" fmla="*/ 971 h 1056"/>
                    <a:gd name="T144" fmla="+- 0 3898 3624"/>
                    <a:gd name="T145" fmla="*/ T144 w 1139"/>
                    <a:gd name="T146" fmla="+- 0 955 793"/>
                    <a:gd name="T147" fmla="*/ 955 h 1056"/>
                    <a:gd name="T148" fmla="+- 0 3886 3624"/>
                    <a:gd name="T149" fmla="*/ T148 w 1139"/>
                    <a:gd name="T150" fmla="+- 0 939 793"/>
                    <a:gd name="T151" fmla="*/ 939 h 1056"/>
                    <a:gd name="T152" fmla="+- 0 3874 3624"/>
                    <a:gd name="T153" fmla="*/ T152 w 1139"/>
                    <a:gd name="T154" fmla="+- 0 925 793"/>
                    <a:gd name="T155" fmla="*/ 925 h 1056"/>
                    <a:gd name="T156" fmla="+- 0 3863 3624"/>
                    <a:gd name="T157" fmla="*/ T156 w 1139"/>
                    <a:gd name="T158" fmla="+- 0 913 793"/>
                    <a:gd name="T159" fmla="*/ 913 h 1056"/>
                    <a:gd name="T160" fmla="+- 0 3853 3624"/>
                    <a:gd name="T161" fmla="*/ T160 w 1139"/>
                    <a:gd name="T162" fmla="+- 0 903 793"/>
                    <a:gd name="T163" fmla="*/ 903 h 1056"/>
                    <a:gd name="T164" fmla="+- 0 3844 3624"/>
                    <a:gd name="T165" fmla="*/ T164 w 1139"/>
                    <a:gd name="T166" fmla="+- 0 893 793"/>
                    <a:gd name="T167" fmla="*/ 893 h 1056"/>
                    <a:gd name="T168" fmla="+- 0 3828 3624"/>
                    <a:gd name="T169" fmla="*/ T168 w 1139"/>
                    <a:gd name="T170" fmla="+- 0 887 793"/>
                    <a:gd name="T171" fmla="*/ 88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1139" h="1056">
                      <a:moveTo>
                        <a:pt x="204" y="94"/>
                      </a:moveTo>
                      <a:lnTo>
                        <a:pt x="143" y="126"/>
                      </a:lnTo>
                      <a:lnTo>
                        <a:pt x="98" y="172"/>
                      </a:lnTo>
                      <a:lnTo>
                        <a:pt x="65" y="236"/>
                      </a:lnTo>
                      <a:lnTo>
                        <a:pt x="68" y="256"/>
                      </a:lnTo>
                      <a:lnTo>
                        <a:pt x="131" y="302"/>
                      </a:lnTo>
                      <a:lnTo>
                        <a:pt x="184" y="332"/>
                      </a:lnTo>
                      <a:lnTo>
                        <a:pt x="203" y="342"/>
                      </a:lnTo>
                      <a:lnTo>
                        <a:pt x="222" y="352"/>
                      </a:lnTo>
                      <a:lnTo>
                        <a:pt x="263" y="372"/>
                      </a:lnTo>
                      <a:lnTo>
                        <a:pt x="283" y="384"/>
                      </a:lnTo>
                      <a:lnTo>
                        <a:pt x="303" y="394"/>
                      </a:lnTo>
                      <a:lnTo>
                        <a:pt x="323" y="404"/>
                      </a:lnTo>
                      <a:lnTo>
                        <a:pt x="341" y="414"/>
                      </a:lnTo>
                      <a:lnTo>
                        <a:pt x="358" y="426"/>
                      </a:lnTo>
                      <a:lnTo>
                        <a:pt x="374" y="436"/>
                      </a:lnTo>
                      <a:lnTo>
                        <a:pt x="388" y="446"/>
                      </a:lnTo>
                      <a:lnTo>
                        <a:pt x="400" y="456"/>
                      </a:lnTo>
                      <a:lnTo>
                        <a:pt x="409" y="466"/>
                      </a:lnTo>
                      <a:lnTo>
                        <a:pt x="412" y="480"/>
                      </a:lnTo>
                      <a:lnTo>
                        <a:pt x="407" y="492"/>
                      </a:lnTo>
                      <a:lnTo>
                        <a:pt x="396" y="500"/>
                      </a:lnTo>
                      <a:lnTo>
                        <a:pt x="381" y="506"/>
                      </a:lnTo>
                      <a:lnTo>
                        <a:pt x="750" y="506"/>
                      </a:lnTo>
                      <a:lnTo>
                        <a:pt x="753" y="502"/>
                      </a:lnTo>
                      <a:lnTo>
                        <a:pt x="773" y="488"/>
                      </a:lnTo>
                      <a:lnTo>
                        <a:pt x="801" y="470"/>
                      </a:lnTo>
                      <a:lnTo>
                        <a:pt x="830" y="454"/>
                      </a:lnTo>
                      <a:lnTo>
                        <a:pt x="502" y="454"/>
                      </a:lnTo>
                      <a:lnTo>
                        <a:pt x="450" y="412"/>
                      </a:lnTo>
                      <a:lnTo>
                        <a:pt x="412" y="352"/>
                      </a:lnTo>
                      <a:lnTo>
                        <a:pt x="397" y="330"/>
                      </a:lnTo>
                      <a:lnTo>
                        <a:pt x="340" y="250"/>
                      </a:lnTo>
                      <a:lnTo>
                        <a:pt x="313" y="214"/>
                      </a:lnTo>
                      <a:lnTo>
                        <a:pt x="300" y="196"/>
                      </a:lnTo>
                      <a:lnTo>
                        <a:pt x="286" y="178"/>
                      </a:lnTo>
                      <a:lnTo>
                        <a:pt x="274" y="162"/>
                      </a:lnTo>
                      <a:lnTo>
                        <a:pt x="262" y="146"/>
                      </a:lnTo>
                      <a:lnTo>
                        <a:pt x="250" y="132"/>
                      </a:lnTo>
                      <a:lnTo>
                        <a:pt x="239" y="120"/>
                      </a:lnTo>
                      <a:lnTo>
                        <a:pt x="229" y="110"/>
                      </a:lnTo>
                      <a:lnTo>
                        <a:pt x="220" y="100"/>
                      </a:lnTo>
                      <a:lnTo>
                        <a:pt x="204" y="9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9" name="Freeform 88"/>
                <p:cNvSpPr>
                  <a:spLocks/>
                </p:cNvSpPr>
                <p:nvPr userDrawn="1"/>
              </p:nvSpPr>
              <p:spPr bwMode="auto">
                <a:xfrm>
                  <a:off x="3624" y="793"/>
                  <a:ext cx="1139" cy="1056"/>
                </a:xfrm>
                <a:custGeom>
                  <a:avLst/>
                  <a:gdLst>
                    <a:gd name="T0" fmla="+- 0 4185 3624"/>
                    <a:gd name="T1" fmla="*/ T0 w 1139"/>
                    <a:gd name="T2" fmla="+- 0 793 793"/>
                    <a:gd name="T3" fmla="*/ 793 h 1056"/>
                    <a:gd name="T4" fmla="+- 0 4110 3624"/>
                    <a:gd name="T5" fmla="*/ T4 w 1139"/>
                    <a:gd name="T6" fmla="+- 0 805 793"/>
                    <a:gd name="T7" fmla="*/ 805 h 1056"/>
                    <a:gd name="T8" fmla="+- 0 4077 3624"/>
                    <a:gd name="T9" fmla="*/ T8 w 1139"/>
                    <a:gd name="T10" fmla="+- 0 855 793"/>
                    <a:gd name="T11" fmla="*/ 855 h 1056"/>
                    <a:gd name="T12" fmla="+- 0 4079 3624"/>
                    <a:gd name="T13" fmla="*/ T12 w 1139"/>
                    <a:gd name="T14" fmla="+- 0 881 793"/>
                    <a:gd name="T15" fmla="*/ 881 h 1056"/>
                    <a:gd name="T16" fmla="+- 0 4093 3624"/>
                    <a:gd name="T17" fmla="*/ T16 w 1139"/>
                    <a:gd name="T18" fmla="+- 0 957 793"/>
                    <a:gd name="T19" fmla="*/ 957 h 1056"/>
                    <a:gd name="T20" fmla="+- 0 4120 3624"/>
                    <a:gd name="T21" fmla="*/ T20 w 1139"/>
                    <a:gd name="T22" fmla="+- 0 1053 793"/>
                    <a:gd name="T23" fmla="*/ 1053 h 1056"/>
                    <a:gd name="T24" fmla="+- 0 4127 3624"/>
                    <a:gd name="T25" fmla="*/ T24 w 1139"/>
                    <a:gd name="T26" fmla="+- 0 1077 793"/>
                    <a:gd name="T27" fmla="*/ 1077 h 1056"/>
                    <a:gd name="T28" fmla="+- 0 4139 3624"/>
                    <a:gd name="T29" fmla="*/ T28 w 1139"/>
                    <a:gd name="T30" fmla="+- 0 1115 793"/>
                    <a:gd name="T31" fmla="*/ 1115 h 1056"/>
                    <a:gd name="T32" fmla="+- 0 4144 3624"/>
                    <a:gd name="T33" fmla="*/ T32 w 1139"/>
                    <a:gd name="T34" fmla="+- 0 1131 793"/>
                    <a:gd name="T35" fmla="*/ 1131 h 1056"/>
                    <a:gd name="T36" fmla="+- 0 4147 3624"/>
                    <a:gd name="T37" fmla="*/ T36 w 1139"/>
                    <a:gd name="T38" fmla="+- 0 1141 793"/>
                    <a:gd name="T39" fmla="*/ 1141 h 1056"/>
                    <a:gd name="T40" fmla="+- 0 4148 3624"/>
                    <a:gd name="T41" fmla="*/ T40 w 1139"/>
                    <a:gd name="T42" fmla="+- 0 1145 793"/>
                    <a:gd name="T43" fmla="*/ 1145 h 1056"/>
                    <a:gd name="T44" fmla="+- 0 4150 3624"/>
                    <a:gd name="T45" fmla="*/ T44 w 1139"/>
                    <a:gd name="T46" fmla="+- 0 1157 793"/>
                    <a:gd name="T47" fmla="*/ 1157 h 1056"/>
                    <a:gd name="T48" fmla="+- 0 4153 3624"/>
                    <a:gd name="T49" fmla="*/ T48 w 1139"/>
                    <a:gd name="T50" fmla="+- 0 1177 793"/>
                    <a:gd name="T51" fmla="*/ 1177 h 1056"/>
                    <a:gd name="T52" fmla="+- 0 4155 3624"/>
                    <a:gd name="T53" fmla="*/ T52 w 1139"/>
                    <a:gd name="T54" fmla="+- 0 1199 793"/>
                    <a:gd name="T55" fmla="*/ 1199 h 1056"/>
                    <a:gd name="T56" fmla="+- 0 4152 3624"/>
                    <a:gd name="T57" fmla="*/ T56 w 1139"/>
                    <a:gd name="T58" fmla="+- 0 1219 793"/>
                    <a:gd name="T59" fmla="*/ 1219 h 1056"/>
                    <a:gd name="T60" fmla="+- 0 4144 3624"/>
                    <a:gd name="T61" fmla="*/ T60 w 1139"/>
                    <a:gd name="T62" fmla="+- 0 1237 793"/>
                    <a:gd name="T63" fmla="*/ 1237 h 1056"/>
                    <a:gd name="T64" fmla="+- 0 4126 3624"/>
                    <a:gd name="T65" fmla="*/ T64 w 1139"/>
                    <a:gd name="T66" fmla="+- 0 1247 793"/>
                    <a:gd name="T67" fmla="*/ 1247 h 1056"/>
                    <a:gd name="T68" fmla="+- 0 4454 3624"/>
                    <a:gd name="T69" fmla="*/ T68 w 1139"/>
                    <a:gd name="T70" fmla="+- 0 1247 793"/>
                    <a:gd name="T71" fmla="*/ 1247 h 1056"/>
                    <a:gd name="T72" fmla="+- 0 4461 3624"/>
                    <a:gd name="T73" fmla="*/ T72 w 1139"/>
                    <a:gd name="T74" fmla="+- 0 1243 793"/>
                    <a:gd name="T75" fmla="*/ 1243 h 1056"/>
                    <a:gd name="T76" fmla="+- 0 4262 3624"/>
                    <a:gd name="T77" fmla="*/ T76 w 1139"/>
                    <a:gd name="T78" fmla="+- 0 1243 793"/>
                    <a:gd name="T79" fmla="*/ 1243 h 1056"/>
                    <a:gd name="T80" fmla="+- 0 4249 3624"/>
                    <a:gd name="T81" fmla="*/ T80 w 1139"/>
                    <a:gd name="T82" fmla="+- 0 1241 793"/>
                    <a:gd name="T83" fmla="*/ 1241 h 1056"/>
                    <a:gd name="T84" fmla="+- 0 4244 3624"/>
                    <a:gd name="T85" fmla="*/ T84 w 1139"/>
                    <a:gd name="T86" fmla="+- 0 1231 793"/>
                    <a:gd name="T87" fmla="*/ 1231 h 1056"/>
                    <a:gd name="T88" fmla="+- 0 4243 3624"/>
                    <a:gd name="T89" fmla="*/ T88 w 1139"/>
                    <a:gd name="T90" fmla="+- 0 1215 793"/>
                    <a:gd name="T91" fmla="*/ 1215 h 1056"/>
                    <a:gd name="T92" fmla="+- 0 4244 3624"/>
                    <a:gd name="T93" fmla="*/ T92 w 1139"/>
                    <a:gd name="T94" fmla="+- 0 1195 793"/>
                    <a:gd name="T95" fmla="*/ 1195 h 1056"/>
                    <a:gd name="T96" fmla="+- 0 4247 3624"/>
                    <a:gd name="T97" fmla="*/ T96 w 1139"/>
                    <a:gd name="T98" fmla="+- 0 1173 793"/>
                    <a:gd name="T99" fmla="*/ 1173 h 1056"/>
                    <a:gd name="T100" fmla="+- 0 4250 3624"/>
                    <a:gd name="T101" fmla="*/ T100 w 1139"/>
                    <a:gd name="T102" fmla="+- 0 1147 793"/>
                    <a:gd name="T103" fmla="*/ 1147 h 1056"/>
                    <a:gd name="T104" fmla="+- 0 4255 3624"/>
                    <a:gd name="T105" fmla="*/ T104 w 1139"/>
                    <a:gd name="T106" fmla="+- 0 1123 793"/>
                    <a:gd name="T107" fmla="*/ 1123 h 1056"/>
                    <a:gd name="T108" fmla="+- 0 4259 3624"/>
                    <a:gd name="T109" fmla="*/ T108 w 1139"/>
                    <a:gd name="T110" fmla="+- 0 1099 793"/>
                    <a:gd name="T111" fmla="*/ 1099 h 1056"/>
                    <a:gd name="T112" fmla="+- 0 4268 3624"/>
                    <a:gd name="T113" fmla="*/ T112 w 1139"/>
                    <a:gd name="T114" fmla="+- 0 1043 793"/>
                    <a:gd name="T115" fmla="*/ 1043 h 1056"/>
                    <a:gd name="T116" fmla="+- 0 4276 3624"/>
                    <a:gd name="T117" fmla="*/ T116 w 1139"/>
                    <a:gd name="T118" fmla="+- 0 993 793"/>
                    <a:gd name="T119" fmla="*/ 993 h 1056"/>
                    <a:gd name="T120" fmla="+- 0 4284 3624"/>
                    <a:gd name="T121" fmla="*/ T120 w 1139"/>
                    <a:gd name="T122" fmla="+- 0 943 793"/>
                    <a:gd name="T123" fmla="*/ 943 h 1056"/>
                    <a:gd name="T124" fmla="+- 0 4291 3624"/>
                    <a:gd name="T125" fmla="*/ T124 w 1139"/>
                    <a:gd name="T126" fmla="+- 0 897 793"/>
                    <a:gd name="T127" fmla="*/ 897 h 1056"/>
                    <a:gd name="T128" fmla="+- 0 4294 3624"/>
                    <a:gd name="T129" fmla="*/ T128 w 1139"/>
                    <a:gd name="T130" fmla="+- 0 877 793"/>
                    <a:gd name="T131" fmla="*/ 877 h 1056"/>
                    <a:gd name="T132" fmla="+- 0 4296 3624"/>
                    <a:gd name="T133" fmla="*/ T132 w 1139"/>
                    <a:gd name="T134" fmla="+- 0 859 793"/>
                    <a:gd name="T135" fmla="*/ 859 h 1056"/>
                    <a:gd name="T136" fmla="+- 0 4298 3624"/>
                    <a:gd name="T137" fmla="*/ T136 w 1139"/>
                    <a:gd name="T138" fmla="+- 0 847 793"/>
                    <a:gd name="T139" fmla="*/ 847 h 1056"/>
                    <a:gd name="T140" fmla="+- 0 4245 3624"/>
                    <a:gd name="T141" fmla="*/ T140 w 1139"/>
                    <a:gd name="T142" fmla="+- 0 799 793"/>
                    <a:gd name="T143" fmla="*/ 799 h 1056"/>
                    <a:gd name="T144" fmla="+- 0 4227 3624"/>
                    <a:gd name="T145" fmla="*/ T144 w 1139"/>
                    <a:gd name="T146" fmla="+- 0 795 793"/>
                    <a:gd name="T147" fmla="*/ 795 h 1056"/>
                    <a:gd name="T148" fmla="+- 0 4207 3624"/>
                    <a:gd name="T149" fmla="*/ T148 w 1139"/>
                    <a:gd name="T150" fmla="+- 0 795 793"/>
                    <a:gd name="T151" fmla="*/ 795 h 1056"/>
                    <a:gd name="T152" fmla="+- 0 4185 3624"/>
                    <a:gd name="T153" fmla="*/ T152 w 1139"/>
                    <a:gd name="T154" fmla="+- 0 793 793"/>
                    <a:gd name="T155" fmla="*/ 793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139" h="1056">
                      <a:moveTo>
                        <a:pt x="561" y="0"/>
                      </a:moveTo>
                      <a:lnTo>
                        <a:pt x="486" y="12"/>
                      </a:lnTo>
                      <a:lnTo>
                        <a:pt x="453" y="62"/>
                      </a:lnTo>
                      <a:lnTo>
                        <a:pt x="455" y="88"/>
                      </a:lnTo>
                      <a:lnTo>
                        <a:pt x="469" y="164"/>
                      </a:lnTo>
                      <a:lnTo>
                        <a:pt x="496" y="260"/>
                      </a:lnTo>
                      <a:lnTo>
                        <a:pt x="503" y="284"/>
                      </a:lnTo>
                      <a:lnTo>
                        <a:pt x="515" y="322"/>
                      </a:lnTo>
                      <a:lnTo>
                        <a:pt x="520" y="338"/>
                      </a:lnTo>
                      <a:lnTo>
                        <a:pt x="523" y="348"/>
                      </a:lnTo>
                      <a:lnTo>
                        <a:pt x="524" y="352"/>
                      </a:lnTo>
                      <a:lnTo>
                        <a:pt x="526" y="364"/>
                      </a:lnTo>
                      <a:lnTo>
                        <a:pt x="529" y="384"/>
                      </a:lnTo>
                      <a:lnTo>
                        <a:pt x="531" y="406"/>
                      </a:lnTo>
                      <a:lnTo>
                        <a:pt x="528" y="426"/>
                      </a:lnTo>
                      <a:lnTo>
                        <a:pt x="520" y="444"/>
                      </a:lnTo>
                      <a:lnTo>
                        <a:pt x="502" y="454"/>
                      </a:lnTo>
                      <a:lnTo>
                        <a:pt x="830" y="454"/>
                      </a:lnTo>
                      <a:lnTo>
                        <a:pt x="837" y="450"/>
                      </a:lnTo>
                      <a:lnTo>
                        <a:pt x="638" y="450"/>
                      </a:lnTo>
                      <a:lnTo>
                        <a:pt x="625" y="448"/>
                      </a:lnTo>
                      <a:lnTo>
                        <a:pt x="620" y="438"/>
                      </a:lnTo>
                      <a:lnTo>
                        <a:pt x="619" y="422"/>
                      </a:lnTo>
                      <a:lnTo>
                        <a:pt x="620" y="402"/>
                      </a:lnTo>
                      <a:lnTo>
                        <a:pt x="623" y="380"/>
                      </a:lnTo>
                      <a:lnTo>
                        <a:pt x="626" y="354"/>
                      </a:lnTo>
                      <a:lnTo>
                        <a:pt x="631" y="330"/>
                      </a:lnTo>
                      <a:lnTo>
                        <a:pt x="635" y="306"/>
                      </a:lnTo>
                      <a:lnTo>
                        <a:pt x="644" y="250"/>
                      </a:lnTo>
                      <a:lnTo>
                        <a:pt x="652" y="200"/>
                      </a:lnTo>
                      <a:lnTo>
                        <a:pt x="660" y="150"/>
                      </a:lnTo>
                      <a:lnTo>
                        <a:pt x="667" y="104"/>
                      </a:lnTo>
                      <a:lnTo>
                        <a:pt x="670" y="84"/>
                      </a:lnTo>
                      <a:lnTo>
                        <a:pt x="672" y="66"/>
                      </a:lnTo>
                      <a:lnTo>
                        <a:pt x="674" y="54"/>
                      </a:lnTo>
                      <a:lnTo>
                        <a:pt x="621" y="6"/>
                      </a:lnTo>
                      <a:lnTo>
                        <a:pt x="603" y="2"/>
                      </a:lnTo>
                      <a:lnTo>
                        <a:pt x="583" y="2"/>
                      </a:lnTo>
                      <a:lnTo>
                        <a:pt x="56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0" name="Freeform 89"/>
                <p:cNvSpPr>
                  <a:spLocks/>
                </p:cNvSpPr>
                <p:nvPr userDrawn="1"/>
              </p:nvSpPr>
              <p:spPr bwMode="auto">
                <a:xfrm>
                  <a:off x="3624" y="793"/>
                  <a:ext cx="1139" cy="1056"/>
                </a:xfrm>
                <a:custGeom>
                  <a:avLst/>
                  <a:gdLst>
                    <a:gd name="T0" fmla="+- 0 4602 3624"/>
                    <a:gd name="T1" fmla="*/ T0 w 1139"/>
                    <a:gd name="T2" fmla="+- 0 937 793"/>
                    <a:gd name="T3" fmla="*/ 937 h 1056"/>
                    <a:gd name="T4" fmla="+- 0 4584 3624"/>
                    <a:gd name="T5" fmla="*/ T4 w 1139"/>
                    <a:gd name="T6" fmla="+- 0 937 793"/>
                    <a:gd name="T7" fmla="*/ 937 h 1056"/>
                    <a:gd name="T8" fmla="+- 0 4567 3624"/>
                    <a:gd name="T9" fmla="*/ T8 w 1139"/>
                    <a:gd name="T10" fmla="+- 0 943 793"/>
                    <a:gd name="T11" fmla="*/ 943 h 1056"/>
                    <a:gd name="T12" fmla="+- 0 4550 3624"/>
                    <a:gd name="T13" fmla="*/ T12 w 1139"/>
                    <a:gd name="T14" fmla="+- 0 955 793"/>
                    <a:gd name="T15" fmla="*/ 955 h 1056"/>
                    <a:gd name="T16" fmla="+- 0 4541 3624"/>
                    <a:gd name="T17" fmla="*/ T16 w 1139"/>
                    <a:gd name="T18" fmla="+- 0 963 793"/>
                    <a:gd name="T19" fmla="*/ 963 h 1056"/>
                    <a:gd name="T20" fmla="+- 0 4529 3624"/>
                    <a:gd name="T21" fmla="*/ T20 w 1139"/>
                    <a:gd name="T22" fmla="+- 0 975 793"/>
                    <a:gd name="T23" fmla="*/ 975 h 1056"/>
                    <a:gd name="T24" fmla="+- 0 4515 3624"/>
                    <a:gd name="T25" fmla="*/ T24 w 1139"/>
                    <a:gd name="T26" fmla="+- 0 989 793"/>
                    <a:gd name="T27" fmla="*/ 989 h 1056"/>
                    <a:gd name="T28" fmla="+- 0 4499 3624"/>
                    <a:gd name="T29" fmla="*/ T28 w 1139"/>
                    <a:gd name="T30" fmla="+- 0 1005 793"/>
                    <a:gd name="T31" fmla="*/ 1005 h 1056"/>
                    <a:gd name="T32" fmla="+- 0 4482 3624"/>
                    <a:gd name="T33" fmla="*/ T32 w 1139"/>
                    <a:gd name="T34" fmla="+- 0 1023 793"/>
                    <a:gd name="T35" fmla="*/ 1023 h 1056"/>
                    <a:gd name="T36" fmla="+- 0 4411 3624"/>
                    <a:gd name="T37" fmla="*/ T36 w 1139"/>
                    <a:gd name="T38" fmla="+- 0 1097 793"/>
                    <a:gd name="T39" fmla="*/ 1097 h 1056"/>
                    <a:gd name="T40" fmla="+- 0 4394 3624"/>
                    <a:gd name="T41" fmla="*/ T40 w 1139"/>
                    <a:gd name="T42" fmla="+- 0 1115 793"/>
                    <a:gd name="T43" fmla="*/ 1115 h 1056"/>
                    <a:gd name="T44" fmla="+- 0 4366 3624"/>
                    <a:gd name="T45" fmla="*/ T44 w 1139"/>
                    <a:gd name="T46" fmla="+- 0 1145 793"/>
                    <a:gd name="T47" fmla="*/ 1145 h 1056"/>
                    <a:gd name="T48" fmla="+- 0 4355 3624"/>
                    <a:gd name="T49" fmla="*/ T48 w 1139"/>
                    <a:gd name="T50" fmla="+- 0 1155 793"/>
                    <a:gd name="T51" fmla="*/ 1155 h 1056"/>
                    <a:gd name="T52" fmla="+- 0 4347 3624"/>
                    <a:gd name="T53" fmla="*/ T52 w 1139"/>
                    <a:gd name="T54" fmla="+- 0 1163 793"/>
                    <a:gd name="T55" fmla="*/ 1163 h 1056"/>
                    <a:gd name="T56" fmla="+- 0 4334 3624"/>
                    <a:gd name="T57" fmla="*/ T56 w 1139"/>
                    <a:gd name="T58" fmla="+- 0 1177 793"/>
                    <a:gd name="T59" fmla="*/ 1177 h 1056"/>
                    <a:gd name="T60" fmla="+- 0 4320 3624"/>
                    <a:gd name="T61" fmla="*/ T60 w 1139"/>
                    <a:gd name="T62" fmla="+- 0 1193 793"/>
                    <a:gd name="T63" fmla="*/ 1193 h 1056"/>
                    <a:gd name="T64" fmla="+- 0 4305 3624"/>
                    <a:gd name="T65" fmla="*/ T64 w 1139"/>
                    <a:gd name="T66" fmla="+- 0 1209 793"/>
                    <a:gd name="T67" fmla="*/ 1209 h 1056"/>
                    <a:gd name="T68" fmla="+- 0 4291 3624"/>
                    <a:gd name="T69" fmla="*/ T68 w 1139"/>
                    <a:gd name="T70" fmla="+- 0 1225 793"/>
                    <a:gd name="T71" fmla="*/ 1225 h 1056"/>
                    <a:gd name="T72" fmla="+- 0 4276 3624"/>
                    <a:gd name="T73" fmla="*/ T72 w 1139"/>
                    <a:gd name="T74" fmla="+- 0 1235 793"/>
                    <a:gd name="T75" fmla="*/ 1235 h 1056"/>
                    <a:gd name="T76" fmla="+- 0 4262 3624"/>
                    <a:gd name="T77" fmla="*/ T76 w 1139"/>
                    <a:gd name="T78" fmla="+- 0 1243 793"/>
                    <a:gd name="T79" fmla="*/ 1243 h 1056"/>
                    <a:gd name="T80" fmla="+- 0 4461 3624"/>
                    <a:gd name="T81" fmla="*/ T80 w 1139"/>
                    <a:gd name="T82" fmla="+- 0 1243 793"/>
                    <a:gd name="T83" fmla="*/ 1243 h 1056"/>
                    <a:gd name="T84" fmla="+- 0 4491 3624"/>
                    <a:gd name="T85" fmla="*/ T84 w 1139"/>
                    <a:gd name="T86" fmla="+- 0 1227 793"/>
                    <a:gd name="T87" fmla="*/ 1227 h 1056"/>
                    <a:gd name="T88" fmla="+- 0 4512 3624"/>
                    <a:gd name="T89" fmla="*/ T88 w 1139"/>
                    <a:gd name="T90" fmla="+- 0 1215 793"/>
                    <a:gd name="T91" fmla="*/ 1215 h 1056"/>
                    <a:gd name="T92" fmla="+- 0 4534 3624"/>
                    <a:gd name="T93" fmla="*/ T92 w 1139"/>
                    <a:gd name="T94" fmla="+- 0 1203 793"/>
                    <a:gd name="T95" fmla="*/ 1203 h 1056"/>
                    <a:gd name="T96" fmla="+- 0 4556 3624"/>
                    <a:gd name="T97" fmla="*/ T96 w 1139"/>
                    <a:gd name="T98" fmla="+- 0 1189 793"/>
                    <a:gd name="T99" fmla="*/ 1189 h 1056"/>
                    <a:gd name="T100" fmla="+- 0 4578 3624"/>
                    <a:gd name="T101" fmla="*/ T100 w 1139"/>
                    <a:gd name="T102" fmla="+- 0 1177 793"/>
                    <a:gd name="T103" fmla="*/ 1177 h 1056"/>
                    <a:gd name="T104" fmla="+- 0 4599 3624"/>
                    <a:gd name="T105" fmla="*/ T104 w 1139"/>
                    <a:gd name="T106" fmla="+- 0 1165 793"/>
                    <a:gd name="T107" fmla="*/ 1165 h 1056"/>
                    <a:gd name="T108" fmla="+- 0 4619 3624"/>
                    <a:gd name="T109" fmla="*/ T108 w 1139"/>
                    <a:gd name="T110" fmla="+- 0 1153 793"/>
                    <a:gd name="T111" fmla="*/ 1153 h 1056"/>
                    <a:gd name="T112" fmla="+- 0 4637 3624"/>
                    <a:gd name="T113" fmla="*/ T112 w 1139"/>
                    <a:gd name="T114" fmla="+- 0 1141 793"/>
                    <a:gd name="T115" fmla="*/ 1141 h 1056"/>
                    <a:gd name="T116" fmla="+- 0 4654 3624"/>
                    <a:gd name="T117" fmla="*/ T116 w 1139"/>
                    <a:gd name="T118" fmla="+- 0 1131 793"/>
                    <a:gd name="T119" fmla="*/ 1131 h 1056"/>
                    <a:gd name="T120" fmla="+- 0 4702 3624"/>
                    <a:gd name="T121" fmla="*/ T120 w 1139"/>
                    <a:gd name="T122" fmla="+- 0 1081 793"/>
                    <a:gd name="T123" fmla="*/ 1081 h 1056"/>
                    <a:gd name="T124" fmla="+- 0 4698 3624"/>
                    <a:gd name="T125" fmla="*/ T124 w 1139"/>
                    <a:gd name="T126" fmla="+- 0 1059 793"/>
                    <a:gd name="T127" fmla="*/ 1059 h 1056"/>
                    <a:gd name="T128" fmla="+- 0 4664 3624"/>
                    <a:gd name="T129" fmla="*/ T128 w 1139"/>
                    <a:gd name="T130" fmla="+- 0 993 793"/>
                    <a:gd name="T131" fmla="*/ 993 h 1056"/>
                    <a:gd name="T132" fmla="+- 0 4619 3624"/>
                    <a:gd name="T133" fmla="*/ T132 w 1139"/>
                    <a:gd name="T134" fmla="+- 0 943 793"/>
                    <a:gd name="T135" fmla="*/ 943 h 1056"/>
                    <a:gd name="T136" fmla="+- 0 4602 3624"/>
                    <a:gd name="T137" fmla="*/ T136 w 1139"/>
                    <a:gd name="T138" fmla="+- 0 937 793"/>
                    <a:gd name="T139" fmla="*/ 93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139" h="1056">
                      <a:moveTo>
                        <a:pt x="978" y="144"/>
                      </a:moveTo>
                      <a:lnTo>
                        <a:pt x="960" y="144"/>
                      </a:lnTo>
                      <a:lnTo>
                        <a:pt x="943" y="150"/>
                      </a:lnTo>
                      <a:lnTo>
                        <a:pt x="926" y="162"/>
                      </a:lnTo>
                      <a:lnTo>
                        <a:pt x="917" y="170"/>
                      </a:lnTo>
                      <a:lnTo>
                        <a:pt x="905" y="182"/>
                      </a:lnTo>
                      <a:lnTo>
                        <a:pt x="891" y="196"/>
                      </a:lnTo>
                      <a:lnTo>
                        <a:pt x="875" y="212"/>
                      </a:lnTo>
                      <a:lnTo>
                        <a:pt x="858" y="230"/>
                      </a:lnTo>
                      <a:lnTo>
                        <a:pt x="787" y="304"/>
                      </a:lnTo>
                      <a:lnTo>
                        <a:pt x="770" y="322"/>
                      </a:lnTo>
                      <a:lnTo>
                        <a:pt x="742" y="352"/>
                      </a:lnTo>
                      <a:lnTo>
                        <a:pt x="731" y="362"/>
                      </a:lnTo>
                      <a:lnTo>
                        <a:pt x="723" y="370"/>
                      </a:lnTo>
                      <a:lnTo>
                        <a:pt x="710" y="384"/>
                      </a:lnTo>
                      <a:lnTo>
                        <a:pt x="696" y="400"/>
                      </a:lnTo>
                      <a:lnTo>
                        <a:pt x="681" y="416"/>
                      </a:lnTo>
                      <a:lnTo>
                        <a:pt x="667" y="432"/>
                      </a:lnTo>
                      <a:lnTo>
                        <a:pt x="652" y="442"/>
                      </a:lnTo>
                      <a:lnTo>
                        <a:pt x="638" y="450"/>
                      </a:lnTo>
                      <a:lnTo>
                        <a:pt x="837" y="450"/>
                      </a:lnTo>
                      <a:lnTo>
                        <a:pt x="867" y="434"/>
                      </a:lnTo>
                      <a:lnTo>
                        <a:pt x="888" y="422"/>
                      </a:lnTo>
                      <a:lnTo>
                        <a:pt x="910" y="410"/>
                      </a:lnTo>
                      <a:lnTo>
                        <a:pt x="932" y="396"/>
                      </a:lnTo>
                      <a:lnTo>
                        <a:pt x="954" y="384"/>
                      </a:lnTo>
                      <a:lnTo>
                        <a:pt x="975" y="372"/>
                      </a:lnTo>
                      <a:lnTo>
                        <a:pt x="995" y="360"/>
                      </a:lnTo>
                      <a:lnTo>
                        <a:pt x="1013" y="348"/>
                      </a:lnTo>
                      <a:lnTo>
                        <a:pt x="1030" y="338"/>
                      </a:lnTo>
                      <a:lnTo>
                        <a:pt x="1078" y="288"/>
                      </a:lnTo>
                      <a:lnTo>
                        <a:pt x="1074" y="266"/>
                      </a:lnTo>
                      <a:lnTo>
                        <a:pt x="1040" y="200"/>
                      </a:lnTo>
                      <a:lnTo>
                        <a:pt x="995" y="150"/>
                      </a:lnTo>
                      <a:lnTo>
                        <a:pt x="978" y="14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6" name="Group 75"/>
              <p:cNvGrpSpPr>
                <a:grpSpLocks/>
              </p:cNvGrpSpPr>
              <p:nvPr userDrawn="1"/>
            </p:nvGrpSpPr>
            <p:grpSpPr bwMode="auto">
              <a:xfrm>
                <a:off x="4168" y="837"/>
                <a:ext cx="51" cy="267"/>
                <a:chOff x="4168" y="837"/>
                <a:chExt cx="51" cy="267"/>
              </a:xfrm>
            </p:grpSpPr>
            <p:sp>
              <p:nvSpPr>
                <p:cNvPr id="83" name="Freeform 82"/>
                <p:cNvSpPr>
                  <a:spLocks/>
                </p:cNvSpPr>
                <p:nvPr userDrawn="1"/>
              </p:nvSpPr>
              <p:spPr bwMode="auto">
                <a:xfrm>
                  <a:off x="4168" y="837"/>
                  <a:ext cx="51" cy="267"/>
                </a:xfrm>
                <a:custGeom>
                  <a:avLst/>
                  <a:gdLst>
                    <a:gd name="T0" fmla="+- 0 4207 4168"/>
                    <a:gd name="T1" fmla="*/ T0 w 51"/>
                    <a:gd name="T2" fmla="+- 0 837 837"/>
                    <a:gd name="T3" fmla="*/ 837 h 267"/>
                    <a:gd name="T4" fmla="+- 0 4194 4168"/>
                    <a:gd name="T5" fmla="*/ T4 w 51"/>
                    <a:gd name="T6" fmla="+- 0 837 837"/>
                    <a:gd name="T7" fmla="*/ 837 h 267"/>
                    <a:gd name="T8" fmla="+- 0 4177 4168"/>
                    <a:gd name="T9" fmla="*/ T8 w 51"/>
                    <a:gd name="T10" fmla="+- 0 838 837"/>
                    <a:gd name="T11" fmla="*/ 838 h 267"/>
                    <a:gd name="T12" fmla="+- 0 4172 4168"/>
                    <a:gd name="T13" fmla="*/ T12 w 51"/>
                    <a:gd name="T14" fmla="+- 0 839 837"/>
                    <a:gd name="T15" fmla="*/ 839 h 267"/>
                    <a:gd name="T16" fmla="+- 0 4168 4168"/>
                    <a:gd name="T17" fmla="*/ T16 w 51"/>
                    <a:gd name="T18" fmla="+- 0 839 837"/>
                    <a:gd name="T19" fmla="*/ 839 h 267"/>
                    <a:gd name="T20" fmla="+- 0 4191 4168"/>
                    <a:gd name="T21" fmla="*/ T20 w 51"/>
                    <a:gd name="T22" fmla="+- 0 1104 837"/>
                    <a:gd name="T23" fmla="*/ 1104 h 267"/>
                    <a:gd name="T24" fmla="+- 0 4219 4168"/>
                    <a:gd name="T25" fmla="*/ T24 w 51"/>
                    <a:gd name="T26" fmla="+- 0 838 837"/>
                    <a:gd name="T27" fmla="*/ 838 h 267"/>
                    <a:gd name="T28" fmla="+- 0 4207 4168"/>
                    <a:gd name="T29" fmla="*/ T28 w 51"/>
                    <a:gd name="T30" fmla="+- 0 837 837"/>
                    <a:gd name="T31" fmla="*/ 837 h 2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1" h="267">
                      <a:moveTo>
                        <a:pt x="39" y="0"/>
                      </a:moveTo>
                      <a:lnTo>
                        <a:pt x="26" y="0"/>
                      </a:lnTo>
                      <a:lnTo>
                        <a:pt x="9" y="1"/>
                      </a:lnTo>
                      <a:lnTo>
                        <a:pt x="4" y="2"/>
                      </a:lnTo>
                      <a:lnTo>
                        <a:pt x="0" y="2"/>
                      </a:lnTo>
                      <a:lnTo>
                        <a:pt x="23" y="267"/>
                      </a:lnTo>
                      <a:lnTo>
                        <a:pt x="51" y="1"/>
                      </a:lnTo>
                      <a:lnTo>
                        <a:pt x="39"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7" name="Group 76"/>
              <p:cNvGrpSpPr>
                <a:grpSpLocks/>
              </p:cNvGrpSpPr>
              <p:nvPr userDrawn="1"/>
            </p:nvGrpSpPr>
            <p:grpSpPr bwMode="auto">
              <a:xfrm>
                <a:off x="3769" y="989"/>
                <a:ext cx="103" cy="78"/>
                <a:chOff x="3769" y="989"/>
                <a:chExt cx="103" cy="78"/>
              </a:xfrm>
            </p:grpSpPr>
            <p:sp>
              <p:nvSpPr>
                <p:cNvPr id="82" name="Freeform 81"/>
                <p:cNvSpPr>
                  <a:spLocks/>
                </p:cNvSpPr>
                <p:nvPr userDrawn="1"/>
              </p:nvSpPr>
              <p:spPr bwMode="auto">
                <a:xfrm>
                  <a:off x="3769" y="989"/>
                  <a:ext cx="103" cy="78"/>
                </a:xfrm>
                <a:custGeom>
                  <a:avLst/>
                  <a:gdLst>
                    <a:gd name="T0" fmla="+- 0 3794 3769"/>
                    <a:gd name="T1" fmla="*/ T0 w 103"/>
                    <a:gd name="T2" fmla="+- 0 989 989"/>
                    <a:gd name="T3" fmla="*/ 989 h 78"/>
                    <a:gd name="T4" fmla="+- 0 3785 3769"/>
                    <a:gd name="T5" fmla="*/ T4 w 103"/>
                    <a:gd name="T6" fmla="+- 0 998 989"/>
                    <a:gd name="T7" fmla="*/ 998 h 78"/>
                    <a:gd name="T8" fmla="+- 0 3777 3769"/>
                    <a:gd name="T9" fmla="*/ T8 w 103"/>
                    <a:gd name="T10" fmla="+- 0 1007 989"/>
                    <a:gd name="T11" fmla="*/ 1007 h 78"/>
                    <a:gd name="T12" fmla="+- 0 3769 3769"/>
                    <a:gd name="T13" fmla="*/ T12 w 103"/>
                    <a:gd name="T14" fmla="+- 0 1017 989"/>
                    <a:gd name="T15" fmla="*/ 1017 h 78"/>
                    <a:gd name="T16" fmla="+- 0 3872 3769"/>
                    <a:gd name="T17" fmla="*/ T16 w 103"/>
                    <a:gd name="T18" fmla="+- 0 1066 989"/>
                    <a:gd name="T19" fmla="*/ 1066 h 78"/>
                    <a:gd name="T20" fmla="+- 0 3794 3769"/>
                    <a:gd name="T21" fmla="*/ T20 w 103"/>
                    <a:gd name="T22" fmla="+- 0 989 989"/>
                    <a:gd name="T23" fmla="*/ 989 h 78"/>
                  </a:gdLst>
                  <a:ahLst/>
                  <a:cxnLst>
                    <a:cxn ang="0">
                      <a:pos x="T1" y="T3"/>
                    </a:cxn>
                    <a:cxn ang="0">
                      <a:pos x="T5" y="T7"/>
                    </a:cxn>
                    <a:cxn ang="0">
                      <a:pos x="T9" y="T11"/>
                    </a:cxn>
                    <a:cxn ang="0">
                      <a:pos x="T13" y="T15"/>
                    </a:cxn>
                    <a:cxn ang="0">
                      <a:pos x="T17" y="T19"/>
                    </a:cxn>
                    <a:cxn ang="0">
                      <a:pos x="T21" y="T23"/>
                    </a:cxn>
                  </a:cxnLst>
                  <a:rect l="0" t="0" r="r" b="b"/>
                  <a:pathLst>
                    <a:path w="103" h="78">
                      <a:moveTo>
                        <a:pt x="25" y="0"/>
                      </a:moveTo>
                      <a:lnTo>
                        <a:pt x="16" y="9"/>
                      </a:lnTo>
                      <a:lnTo>
                        <a:pt x="8" y="18"/>
                      </a:lnTo>
                      <a:lnTo>
                        <a:pt x="0" y="28"/>
                      </a:lnTo>
                      <a:lnTo>
                        <a:pt x="103" y="77"/>
                      </a:lnTo>
                      <a:lnTo>
                        <a:pt x="25"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8" name="Group 77"/>
              <p:cNvGrpSpPr>
                <a:grpSpLocks/>
              </p:cNvGrpSpPr>
              <p:nvPr userDrawn="1"/>
            </p:nvGrpSpPr>
            <p:grpSpPr bwMode="auto">
              <a:xfrm>
                <a:off x="4428" y="1019"/>
                <a:ext cx="204" cy="159"/>
                <a:chOff x="4428" y="1019"/>
                <a:chExt cx="204" cy="159"/>
              </a:xfrm>
            </p:grpSpPr>
            <p:sp>
              <p:nvSpPr>
                <p:cNvPr id="81" name="Freeform 80"/>
                <p:cNvSpPr>
                  <a:spLocks/>
                </p:cNvSpPr>
                <p:nvPr userDrawn="1"/>
              </p:nvSpPr>
              <p:spPr bwMode="auto">
                <a:xfrm>
                  <a:off x="4428" y="1019"/>
                  <a:ext cx="204" cy="159"/>
                </a:xfrm>
                <a:custGeom>
                  <a:avLst/>
                  <a:gdLst>
                    <a:gd name="T0" fmla="+- 0 4596 4428"/>
                    <a:gd name="T1" fmla="*/ T0 w 204"/>
                    <a:gd name="T2" fmla="+- 0 1019 1019"/>
                    <a:gd name="T3" fmla="*/ 1019 h 159"/>
                    <a:gd name="T4" fmla="+- 0 4428 4428"/>
                    <a:gd name="T5" fmla="*/ T4 w 204"/>
                    <a:gd name="T6" fmla="+- 0 1179 1019"/>
                    <a:gd name="T7" fmla="*/ 1179 h 159"/>
                    <a:gd name="T8" fmla="+- 0 4632 4428"/>
                    <a:gd name="T9" fmla="*/ T8 w 204"/>
                    <a:gd name="T10" fmla="+- 0 1068 1019"/>
                    <a:gd name="T11" fmla="*/ 1068 h 159"/>
                    <a:gd name="T12" fmla="+- 0 4620 4428"/>
                    <a:gd name="T13" fmla="*/ T12 w 204"/>
                    <a:gd name="T14" fmla="+- 0 1051 1019"/>
                    <a:gd name="T15" fmla="*/ 1051 h 159"/>
                    <a:gd name="T16" fmla="+- 0 4609 4428"/>
                    <a:gd name="T17" fmla="*/ T16 w 204"/>
                    <a:gd name="T18" fmla="+- 0 1035 1019"/>
                    <a:gd name="T19" fmla="*/ 1035 h 159"/>
                    <a:gd name="T20" fmla="+- 0 4596 4428"/>
                    <a:gd name="T21" fmla="*/ T20 w 204"/>
                    <a:gd name="T22" fmla="+- 0 1019 1019"/>
                    <a:gd name="T23" fmla="*/ 1019 h 159"/>
                  </a:gdLst>
                  <a:ahLst/>
                  <a:cxnLst>
                    <a:cxn ang="0">
                      <a:pos x="T1" y="T3"/>
                    </a:cxn>
                    <a:cxn ang="0">
                      <a:pos x="T5" y="T7"/>
                    </a:cxn>
                    <a:cxn ang="0">
                      <a:pos x="T9" y="T11"/>
                    </a:cxn>
                    <a:cxn ang="0">
                      <a:pos x="T13" y="T15"/>
                    </a:cxn>
                    <a:cxn ang="0">
                      <a:pos x="T17" y="T19"/>
                    </a:cxn>
                    <a:cxn ang="0">
                      <a:pos x="T21" y="T23"/>
                    </a:cxn>
                  </a:cxnLst>
                  <a:rect l="0" t="0" r="r" b="b"/>
                  <a:pathLst>
                    <a:path w="204" h="159">
                      <a:moveTo>
                        <a:pt x="168" y="0"/>
                      </a:moveTo>
                      <a:lnTo>
                        <a:pt x="0" y="160"/>
                      </a:lnTo>
                      <a:lnTo>
                        <a:pt x="204" y="49"/>
                      </a:lnTo>
                      <a:lnTo>
                        <a:pt x="192" y="32"/>
                      </a:lnTo>
                      <a:lnTo>
                        <a:pt x="181" y="16"/>
                      </a:lnTo>
                      <a:lnTo>
                        <a:pt x="168"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9" name="Group 78"/>
              <p:cNvGrpSpPr>
                <a:grpSpLocks/>
              </p:cNvGrpSpPr>
              <p:nvPr userDrawn="1"/>
            </p:nvGrpSpPr>
            <p:grpSpPr bwMode="auto">
              <a:xfrm>
                <a:off x="4102" y="1272"/>
                <a:ext cx="183" cy="182"/>
                <a:chOff x="4102" y="1272"/>
                <a:chExt cx="183" cy="182"/>
              </a:xfrm>
            </p:grpSpPr>
            <p:sp>
              <p:nvSpPr>
                <p:cNvPr id="80" name="Freeform 79"/>
                <p:cNvSpPr>
                  <a:spLocks/>
                </p:cNvSpPr>
                <p:nvPr userDrawn="1"/>
              </p:nvSpPr>
              <p:spPr bwMode="auto">
                <a:xfrm>
                  <a:off x="4102" y="1272"/>
                  <a:ext cx="183" cy="182"/>
                </a:xfrm>
                <a:custGeom>
                  <a:avLst/>
                  <a:gdLst>
                    <a:gd name="T0" fmla="+- 0 4215 4102"/>
                    <a:gd name="T1" fmla="*/ T0 w 183"/>
                    <a:gd name="T2" fmla="+- 0 1272 1272"/>
                    <a:gd name="T3" fmla="*/ 1272 h 182"/>
                    <a:gd name="T4" fmla="+- 0 4143 4102"/>
                    <a:gd name="T5" fmla="*/ T4 w 183"/>
                    <a:gd name="T6" fmla="+- 0 1288 1272"/>
                    <a:gd name="T7" fmla="*/ 1288 h 182"/>
                    <a:gd name="T8" fmla="+- 0 4102 4102"/>
                    <a:gd name="T9" fmla="*/ T8 w 183"/>
                    <a:gd name="T10" fmla="+- 0 1354 1272"/>
                    <a:gd name="T11" fmla="*/ 1354 h 182"/>
                    <a:gd name="T12" fmla="+- 0 4105 4102"/>
                    <a:gd name="T13" fmla="*/ T12 w 183"/>
                    <a:gd name="T14" fmla="+- 0 1379 1272"/>
                    <a:gd name="T15" fmla="*/ 1379 h 182"/>
                    <a:gd name="T16" fmla="+- 0 4138 4102"/>
                    <a:gd name="T17" fmla="*/ T16 w 183"/>
                    <a:gd name="T18" fmla="+- 0 1435 1272"/>
                    <a:gd name="T19" fmla="*/ 1435 h 182"/>
                    <a:gd name="T20" fmla="+- 0 4194 4102"/>
                    <a:gd name="T21" fmla="*/ T20 w 183"/>
                    <a:gd name="T22" fmla="+- 0 1454 1272"/>
                    <a:gd name="T23" fmla="*/ 1454 h 182"/>
                    <a:gd name="T24" fmla="+- 0 4217 4102"/>
                    <a:gd name="T25" fmla="*/ T24 w 183"/>
                    <a:gd name="T26" fmla="+- 0 1451 1272"/>
                    <a:gd name="T27" fmla="*/ 1451 h 182"/>
                    <a:gd name="T28" fmla="+- 0 4270 4102"/>
                    <a:gd name="T29" fmla="*/ T28 w 183"/>
                    <a:gd name="T30" fmla="+- 0 1415 1272"/>
                    <a:gd name="T31" fmla="*/ 1415 h 182"/>
                    <a:gd name="T32" fmla="+- 0 4286 4102"/>
                    <a:gd name="T33" fmla="*/ T32 w 183"/>
                    <a:gd name="T34" fmla="+- 0 1374 1272"/>
                    <a:gd name="T35" fmla="*/ 1374 h 182"/>
                    <a:gd name="T36" fmla="+- 0 4284 4102"/>
                    <a:gd name="T37" fmla="*/ T36 w 183"/>
                    <a:gd name="T38" fmla="+- 0 1348 1272"/>
                    <a:gd name="T39" fmla="*/ 1348 h 182"/>
                    <a:gd name="T40" fmla="+- 0 4252 4102"/>
                    <a:gd name="T41" fmla="*/ T40 w 183"/>
                    <a:gd name="T42" fmla="+- 0 1291 1272"/>
                    <a:gd name="T43" fmla="*/ 1291 h 182"/>
                    <a:gd name="T44" fmla="+- 0 4215 4102"/>
                    <a:gd name="T45" fmla="*/ T44 w 183"/>
                    <a:gd name="T46" fmla="+- 0 1272 1272"/>
                    <a:gd name="T47" fmla="*/ 1272 h 1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83" h="182">
                      <a:moveTo>
                        <a:pt x="113" y="0"/>
                      </a:moveTo>
                      <a:lnTo>
                        <a:pt x="41" y="16"/>
                      </a:lnTo>
                      <a:lnTo>
                        <a:pt x="0" y="82"/>
                      </a:lnTo>
                      <a:lnTo>
                        <a:pt x="3" y="107"/>
                      </a:lnTo>
                      <a:lnTo>
                        <a:pt x="36" y="163"/>
                      </a:lnTo>
                      <a:lnTo>
                        <a:pt x="92" y="182"/>
                      </a:lnTo>
                      <a:lnTo>
                        <a:pt x="115" y="179"/>
                      </a:lnTo>
                      <a:lnTo>
                        <a:pt x="168" y="143"/>
                      </a:lnTo>
                      <a:lnTo>
                        <a:pt x="184" y="102"/>
                      </a:lnTo>
                      <a:lnTo>
                        <a:pt x="182" y="76"/>
                      </a:lnTo>
                      <a:lnTo>
                        <a:pt x="150" y="19"/>
                      </a:lnTo>
                      <a:lnTo>
                        <a:pt x="113"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grpSp>
          <p:nvGrpSpPr>
            <p:cNvPr id="9" name="Group 8"/>
            <p:cNvGrpSpPr>
              <a:grpSpLocks/>
            </p:cNvGrpSpPr>
            <p:nvPr userDrawn="1"/>
          </p:nvGrpSpPr>
          <p:grpSpPr bwMode="auto">
            <a:xfrm>
              <a:off x="5156200" y="6622595"/>
              <a:ext cx="1177127" cy="75070"/>
              <a:chOff x="1343" y="-1078"/>
              <a:chExt cx="2168" cy="131"/>
            </a:xfrm>
          </p:grpSpPr>
          <p:sp>
            <p:nvSpPr>
              <p:cNvPr id="33" name="Freeform 32"/>
              <p:cNvSpPr>
                <a:spLocks/>
              </p:cNvSpPr>
              <p:nvPr userDrawn="1"/>
            </p:nvSpPr>
            <p:spPr bwMode="auto">
              <a:xfrm>
                <a:off x="1343" y="-1078"/>
                <a:ext cx="2168" cy="131"/>
              </a:xfrm>
              <a:custGeom>
                <a:avLst/>
                <a:gdLst>
                  <a:gd name="T0" fmla="+- 0 1343 1343"/>
                  <a:gd name="T1" fmla="*/ T0 w 2168"/>
                  <a:gd name="T2" fmla="+- 0 -1077 -1078"/>
                  <a:gd name="T3" fmla="*/ -1077 h 131"/>
                  <a:gd name="T4" fmla="+- 0 1343 1343"/>
                  <a:gd name="T5" fmla="*/ T4 w 2168"/>
                  <a:gd name="T6" fmla="+- 0 -949 -1078"/>
                  <a:gd name="T7" fmla="*/ -949 h 131"/>
                  <a:gd name="T8" fmla="+- 0 1371 1343"/>
                  <a:gd name="T9" fmla="*/ T8 w 2168"/>
                  <a:gd name="T10" fmla="+- 0 -949 -1078"/>
                  <a:gd name="T11" fmla="*/ -949 h 131"/>
                  <a:gd name="T12" fmla="+- 0 1371 1343"/>
                  <a:gd name="T13" fmla="*/ T12 w 2168"/>
                  <a:gd name="T14" fmla="+- 0 -988 -1078"/>
                  <a:gd name="T15" fmla="*/ -988 h 131"/>
                  <a:gd name="T16" fmla="+- 0 1403 1343"/>
                  <a:gd name="T17" fmla="*/ T16 w 2168"/>
                  <a:gd name="T18" fmla="+- 0 -988 -1078"/>
                  <a:gd name="T19" fmla="*/ -988 h 131"/>
                  <a:gd name="T20" fmla="+- 0 1432 1343"/>
                  <a:gd name="T21" fmla="*/ T20 w 2168"/>
                  <a:gd name="T22" fmla="+- 0 -993 -1078"/>
                  <a:gd name="T23" fmla="*/ -993 h 131"/>
                  <a:gd name="T24" fmla="+- 0 1448 1343"/>
                  <a:gd name="T25" fmla="*/ T24 w 2168"/>
                  <a:gd name="T26" fmla="+- 0 -1005 -1078"/>
                  <a:gd name="T27" fmla="*/ -1005 h 131"/>
                  <a:gd name="T28" fmla="+- 0 1450 1343"/>
                  <a:gd name="T29" fmla="*/ T28 w 2168"/>
                  <a:gd name="T30" fmla="+- 0 -1013 -1078"/>
                  <a:gd name="T31" fmla="*/ -1013 h 131"/>
                  <a:gd name="T32" fmla="+- 0 1371 1343"/>
                  <a:gd name="T33" fmla="*/ T32 w 2168"/>
                  <a:gd name="T34" fmla="+- 0 -1013 -1078"/>
                  <a:gd name="T35" fmla="*/ -1013 h 131"/>
                  <a:gd name="T36" fmla="+- 0 1371 1343"/>
                  <a:gd name="T37" fmla="*/ T36 w 2168"/>
                  <a:gd name="T38" fmla="+- 0 -1053 -1078"/>
                  <a:gd name="T39" fmla="*/ -1053 h 131"/>
                  <a:gd name="T40" fmla="+- 0 1450 1343"/>
                  <a:gd name="T41" fmla="*/ T40 w 2168"/>
                  <a:gd name="T42" fmla="+- 0 -1053 -1078"/>
                  <a:gd name="T43" fmla="*/ -1053 h 131"/>
                  <a:gd name="T44" fmla="+- 0 1442 1343"/>
                  <a:gd name="T45" fmla="*/ T44 w 2168"/>
                  <a:gd name="T46" fmla="+- 0 -1066 -1078"/>
                  <a:gd name="T47" fmla="*/ -1066 h 131"/>
                  <a:gd name="T48" fmla="+- 0 1424 1343"/>
                  <a:gd name="T49" fmla="*/ T48 w 2168"/>
                  <a:gd name="T50" fmla="+- 0 -1075 -1078"/>
                  <a:gd name="T51" fmla="*/ -1075 h 131"/>
                  <a:gd name="T52" fmla="+- 0 1343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0" y="1"/>
                    </a:moveTo>
                    <a:lnTo>
                      <a:pt x="0" y="129"/>
                    </a:lnTo>
                    <a:lnTo>
                      <a:pt x="28" y="129"/>
                    </a:lnTo>
                    <a:lnTo>
                      <a:pt x="28" y="90"/>
                    </a:lnTo>
                    <a:lnTo>
                      <a:pt x="60" y="90"/>
                    </a:lnTo>
                    <a:lnTo>
                      <a:pt x="89" y="85"/>
                    </a:lnTo>
                    <a:lnTo>
                      <a:pt x="105" y="73"/>
                    </a:lnTo>
                    <a:lnTo>
                      <a:pt x="107" y="65"/>
                    </a:lnTo>
                    <a:lnTo>
                      <a:pt x="28" y="65"/>
                    </a:lnTo>
                    <a:lnTo>
                      <a:pt x="28" y="25"/>
                    </a:lnTo>
                    <a:lnTo>
                      <a:pt x="107" y="25"/>
                    </a:lnTo>
                    <a:lnTo>
                      <a:pt x="99" y="12"/>
                    </a:lnTo>
                    <a:lnTo>
                      <a:pt x="81" y="3"/>
                    </a:lnTo>
                    <a:lnTo>
                      <a:pt x="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4" name="Freeform 33"/>
              <p:cNvSpPr>
                <a:spLocks/>
              </p:cNvSpPr>
              <p:nvPr userDrawn="1"/>
            </p:nvSpPr>
            <p:spPr bwMode="auto">
              <a:xfrm>
                <a:off x="1343" y="-1078"/>
                <a:ext cx="2168" cy="131"/>
              </a:xfrm>
              <a:custGeom>
                <a:avLst/>
                <a:gdLst>
                  <a:gd name="T0" fmla="+- 0 1450 1343"/>
                  <a:gd name="T1" fmla="*/ T0 w 2168"/>
                  <a:gd name="T2" fmla="+- 0 -1053 -1078"/>
                  <a:gd name="T3" fmla="*/ -1053 h 131"/>
                  <a:gd name="T4" fmla="+- 0 1421 1343"/>
                  <a:gd name="T5" fmla="*/ T4 w 2168"/>
                  <a:gd name="T6" fmla="+- 0 -1053 -1078"/>
                  <a:gd name="T7" fmla="*/ -1053 h 131"/>
                  <a:gd name="T8" fmla="+- 0 1427 1343"/>
                  <a:gd name="T9" fmla="*/ T8 w 2168"/>
                  <a:gd name="T10" fmla="+- 0 -1048 -1078"/>
                  <a:gd name="T11" fmla="*/ -1048 h 131"/>
                  <a:gd name="T12" fmla="+- 0 1427 1343"/>
                  <a:gd name="T13" fmla="*/ T12 w 2168"/>
                  <a:gd name="T14" fmla="+- 0 -1018 -1078"/>
                  <a:gd name="T15" fmla="*/ -1018 h 131"/>
                  <a:gd name="T16" fmla="+- 0 1420 1343"/>
                  <a:gd name="T17" fmla="*/ T16 w 2168"/>
                  <a:gd name="T18" fmla="+- 0 -1013 -1078"/>
                  <a:gd name="T19" fmla="*/ -1013 h 131"/>
                  <a:gd name="T20" fmla="+- 0 1450 1343"/>
                  <a:gd name="T21" fmla="*/ T20 w 2168"/>
                  <a:gd name="T22" fmla="+- 0 -1013 -1078"/>
                  <a:gd name="T23" fmla="*/ -1013 h 131"/>
                  <a:gd name="T24" fmla="+- 0 1455 1343"/>
                  <a:gd name="T25" fmla="*/ T24 w 2168"/>
                  <a:gd name="T26" fmla="+- 0 -1024 -1078"/>
                  <a:gd name="T27" fmla="*/ -1024 h 131"/>
                  <a:gd name="T28" fmla="+- 0 1452 1343"/>
                  <a:gd name="T29" fmla="*/ T28 w 2168"/>
                  <a:gd name="T30" fmla="+- 0 -1049 -1078"/>
                  <a:gd name="T31" fmla="*/ -1049 h 131"/>
                  <a:gd name="T32" fmla="+- 0 1450 1343"/>
                  <a:gd name="T33" fmla="*/ T32 w 2168"/>
                  <a:gd name="T34" fmla="+- 0 -1053 -1078"/>
                  <a:gd name="T35" fmla="*/ -1053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107" y="25"/>
                    </a:moveTo>
                    <a:lnTo>
                      <a:pt x="78" y="25"/>
                    </a:lnTo>
                    <a:lnTo>
                      <a:pt x="84" y="30"/>
                    </a:lnTo>
                    <a:lnTo>
                      <a:pt x="84" y="60"/>
                    </a:lnTo>
                    <a:lnTo>
                      <a:pt x="77" y="65"/>
                    </a:lnTo>
                    <a:lnTo>
                      <a:pt x="107" y="65"/>
                    </a:lnTo>
                    <a:lnTo>
                      <a:pt x="112" y="54"/>
                    </a:lnTo>
                    <a:lnTo>
                      <a:pt x="109" y="29"/>
                    </a:lnTo>
                    <a:lnTo>
                      <a:pt x="107" y="25"/>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5" name="Freeform 34"/>
              <p:cNvSpPr>
                <a:spLocks/>
              </p:cNvSpPr>
              <p:nvPr userDrawn="1"/>
            </p:nvSpPr>
            <p:spPr bwMode="auto">
              <a:xfrm>
                <a:off x="1343" y="-1078"/>
                <a:ext cx="2168" cy="131"/>
              </a:xfrm>
              <a:custGeom>
                <a:avLst/>
                <a:gdLst>
                  <a:gd name="T0" fmla="+- 0 1507 1343"/>
                  <a:gd name="T1" fmla="*/ T0 w 2168"/>
                  <a:gd name="T2" fmla="+- 0 -1077 -1078"/>
                  <a:gd name="T3" fmla="*/ -1077 h 131"/>
                  <a:gd name="T4" fmla="+- 0 1479 1343"/>
                  <a:gd name="T5" fmla="*/ T4 w 2168"/>
                  <a:gd name="T6" fmla="+- 0 -1077 -1078"/>
                  <a:gd name="T7" fmla="*/ -1077 h 131"/>
                  <a:gd name="T8" fmla="+- 0 1479 1343"/>
                  <a:gd name="T9" fmla="*/ T8 w 2168"/>
                  <a:gd name="T10" fmla="+- 0 -949 -1078"/>
                  <a:gd name="T11" fmla="*/ -949 h 131"/>
                  <a:gd name="T12" fmla="+- 0 1507 1343"/>
                  <a:gd name="T13" fmla="*/ T12 w 2168"/>
                  <a:gd name="T14" fmla="+- 0 -949 -1078"/>
                  <a:gd name="T15" fmla="*/ -949 h 131"/>
                  <a:gd name="T16" fmla="+- 0 1507 1343"/>
                  <a:gd name="T17" fmla="*/ T16 w 2168"/>
                  <a:gd name="T18" fmla="+- 0 -1002 -1078"/>
                  <a:gd name="T19" fmla="*/ -1002 h 131"/>
                  <a:gd name="T20" fmla="+- 0 1594 1343"/>
                  <a:gd name="T21" fmla="*/ T20 w 2168"/>
                  <a:gd name="T22" fmla="+- 0 -1002 -1078"/>
                  <a:gd name="T23" fmla="*/ -1002 h 131"/>
                  <a:gd name="T24" fmla="+- 0 1594 1343"/>
                  <a:gd name="T25" fmla="*/ T24 w 2168"/>
                  <a:gd name="T26" fmla="+- 0 -1028 -1078"/>
                  <a:gd name="T27" fmla="*/ -1028 h 131"/>
                  <a:gd name="T28" fmla="+- 0 1507 1343"/>
                  <a:gd name="T29" fmla="*/ T28 w 2168"/>
                  <a:gd name="T30" fmla="+- 0 -1028 -1078"/>
                  <a:gd name="T31" fmla="*/ -1028 h 131"/>
                  <a:gd name="T32" fmla="+- 0 1507 1343"/>
                  <a:gd name="T33" fmla="*/ T32 w 2168"/>
                  <a:gd name="T34" fmla="+- 0 -1077 -1078"/>
                  <a:gd name="T3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164" y="1"/>
                    </a:moveTo>
                    <a:lnTo>
                      <a:pt x="136" y="1"/>
                    </a:lnTo>
                    <a:lnTo>
                      <a:pt x="136" y="129"/>
                    </a:lnTo>
                    <a:lnTo>
                      <a:pt x="164" y="129"/>
                    </a:lnTo>
                    <a:lnTo>
                      <a:pt x="164" y="76"/>
                    </a:lnTo>
                    <a:lnTo>
                      <a:pt x="251" y="76"/>
                    </a:lnTo>
                    <a:lnTo>
                      <a:pt x="251" y="50"/>
                    </a:lnTo>
                    <a:lnTo>
                      <a:pt x="164" y="50"/>
                    </a:lnTo>
                    <a:lnTo>
                      <a:pt x="164"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6" name="Freeform 35"/>
              <p:cNvSpPr>
                <a:spLocks/>
              </p:cNvSpPr>
              <p:nvPr userDrawn="1"/>
            </p:nvSpPr>
            <p:spPr bwMode="auto">
              <a:xfrm>
                <a:off x="1343" y="-1078"/>
                <a:ext cx="2168" cy="131"/>
              </a:xfrm>
              <a:custGeom>
                <a:avLst/>
                <a:gdLst>
                  <a:gd name="T0" fmla="+- 0 1594 1343"/>
                  <a:gd name="T1" fmla="*/ T0 w 2168"/>
                  <a:gd name="T2" fmla="+- 0 -1002 -1078"/>
                  <a:gd name="T3" fmla="*/ -1002 h 131"/>
                  <a:gd name="T4" fmla="+- 0 1566 1343"/>
                  <a:gd name="T5" fmla="*/ T4 w 2168"/>
                  <a:gd name="T6" fmla="+- 0 -1002 -1078"/>
                  <a:gd name="T7" fmla="*/ -1002 h 131"/>
                  <a:gd name="T8" fmla="+- 0 1566 1343"/>
                  <a:gd name="T9" fmla="*/ T8 w 2168"/>
                  <a:gd name="T10" fmla="+- 0 -949 -1078"/>
                  <a:gd name="T11" fmla="*/ -949 h 131"/>
                  <a:gd name="T12" fmla="+- 0 1594 1343"/>
                  <a:gd name="T13" fmla="*/ T12 w 2168"/>
                  <a:gd name="T14" fmla="+- 0 -949 -1078"/>
                  <a:gd name="T15" fmla="*/ -949 h 131"/>
                  <a:gd name="T16" fmla="+- 0 1594 1343"/>
                  <a:gd name="T17" fmla="*/ T16 w 2168"/>
                  <a:gd name="T18" fmla="+- 0 -1002 -1078"/>
                  <a:gd name="T19" fmla="*/ -1002 h 131"/>
                </a:gdLst>
                <a:ahLst/>
                <a:cxnLst>
                  <a:cxn ang="0">
                    <a:pos x="T1" y="T3"/>
                  </a:cxn>
                  <a:cxn ang="0">
                    <a:pos x="T5" y="T7"/>
                  </a:cxn>
                  <a:cxn ang="0">
                    <a:pos x="T9" y="T11"/>
                  </a:cxn>
                  <a:cxn ang="0">
                    <a:pos x="T13" y="T15"/>
                  </a:cxn>
                  <a:cxn ang="0">
                    <a:pos x="T17" y="T19"/>
                  </a:cxn>
                </a:cxnLst>
                <a:rect l="0" t="0" r="r" b="b"/>
                <a:pathLst>
                  <a:path w="2168" h="131">
                    <a:moveTo>
                      <a:pt x="251" y="76"/>
                    </a:moveTo>
                    <a:lnTo>
                      <a:pt x="223" y="76"/>
                    </a:lnTo>
                    <a:lnTo>
                      <a:pt x="223" y="129"/>
                    </a:lnTo>
                    <a:lnTo>
                      <a:pt x="251" y="129"/>
                    </a:lnTo>
                    <a:lnTo>
                      <a:pt x="251" y="7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7" name="Freeform 36"/>
              <p:cNvSpPr>
                <a:spLocks/>
              </p:cNvSpPr>
              <p:nvPr userDrawn="1"/>
            </p:nvSpPr>
            <p:spPr bwMode="auto">
              <a:xfrm>
                <a:off x="1343" y="-1078"/>
                <a:ext cx="2168" cy="131"/>
              </a:xfrm>
              <a:custGeom>
                <a:avLst/>
                <a:gdLst>
                  <a:gd name="T0" fmla="+- 0 1594 1343"/>
                  <a:gd name="T1" fmla="*/ T0 w 2168"/>
                  <a:gd name="T2" fmla="+- 0 -1077 -1078"/>
                  <a:gd name="T3" fmla="*/ -1077 h 131"/>
                  <a:gd name="T4" fmla="+- 0 1566 1343"/>
                  <a:gd name="T5" fmla="*/ T4 w 2168"/>
                  <a:gd name="T6" fmla="+- 0 -1077 -1078"/>
                  <a:gd name="T7" fmla="*/ -1077 h 131"/>
                  <a:gd name="T8" fmla="+- 0 1566 1343"/>
                  <a:gd name="T9" fmla="*/ T8 w 2168"/>
                  <a:gd name="T10" fmla="+- 0 -1028 -1078"/>
                  <a:gd name="T11" fmla="*/ -1028 h 131"/>
                  <a:gd name="T12" fmla="+- 0 1594 1343"/>
                  <a:gd name="T13" fmla="*/ T12 w 2168"/>
                  <a:gd name="T14" fmla="+- 0 -1028 -1078"/>
                  <a:gd name="T15" fmla="*/ -1028 h 131"/>
                  <a:gd name="T16" fmla="+- 0 1594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251" y="1"/>
                    </a:moveTo>
                    <a:lnTo>
                      <a:pt x="223" y="1"/>
                    </a:lnTo>
                    <a:lnTo>
                      <a:pt x="223" y="50"/>
                    </a:lnTo>
                    <a:lnTo>
                      <a:pt x="251" y="50"/>
                    </a:lnTo>
                    <a:lnTo>
                      <a:pt x="251"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8" name="Freeform 37"/>
              <p:cNvSpPr>
                <a:spLocks/>
              </p:cNvSpPr>
              <p:nvPr userDrawn="1"/>
            </p:nvSpPr>
            <p:spPr bwMode="auto">
              <a:xfrm>
                <a:off x="1343" y="-1078"/>
                <a:ext cx="2168" cy="131"/>
              </a:xfrm>
              <a:custGeom>
                <a:avLst/>
                <a:gdLst>
                  <a:gd name="T0" fmla="+- 0 1694 1343"/>
                  <a:gd name="T1" fmla="*/ T0 w 2168"/>
                  <a:gd name="T2" fmla="+- 0 -1078 -1078"/>
                  <a:gd name="T3" fmla="*/ -1078 h 131"/>
                  <a:gd name="T4" fmla="+- 0 1665 1343"/>
                  <a:gd name="T5" fmla="*/ T4 w 2168"/>
                  <a:gd name="T6" fmla="+- 0 -1078 -1078"/>
                  <a:gd name="T7" fmla="*/ -1078 h 131"/>
                  <a:gd name="T8" fmla="+- 0 1614 1343"/>
                  <a:gd name="T9" fmla="*/ T8 w 2168"/>
                  <a:gd name="T10" fmla="+- 0 -949 -1078"/>
                  <a:gd name="T11" fmla="*/ -949 h 131"/>
                  <a:gd name="T12" fmla="+- 0 1642 1343"/>
                  <a:gd name="T13" fmla="*/ T12 w 2168"/>
                  <a:gd name="T14" fmla="+- 0 -949 -1078"/>
                  <a:gd name="T15" fmla="*/ -949 h 131"/>
                  <a:gd name="T16" fmla="+- 0 1650 1343"/>
                  <a:gd name="T17" fmla="*/ T16 w 2168"/>
                  <a:gd name="T18" fmla="+- 0 -970 -1078"/>
                  <a:gd name="T19" fmla="*/ -970 h 131"/>
                  <a:gd name="T20" fmla="+- 0 1737 1343"/>
                  <a:gd name="T21" fmla="*/ T20 w 2168"/>
                  <a:gd name="T22" fmla="+- 0 -970 -1078"/>
                  <a:gd name="T23" fmla="*/ -970 h 131"/>
                  <a:gd name="T24" fmla="+- 0 1727 1343"/>
                  <a:gd name="T25" fmla="*/ T24 w 2168"/>
                  <a:gd name="T26" fmla="+- 0 -994 -1078"/>
                  <a:gd name="T27" fmla="*/ -994 h 131"/>
                  <a:gd name="T28" fmla="+- 0 1659 1343"/>
                  <a:gd name="T29" fmla="*/ T28 w 2168"/>
                  <a:gd name="T30" fmla="+- 0 -994 -1078"/>
                  <a:gd name="T31" fmla="*/ -994 h 131"/>
                  <a:gd name="T32" fmla="+- 0 1679 1343"/>
                  <a:gd name="T33" fmla="*/ T32 w 2168"/>
                  <a:gd name="T34" fmla="+- 0 -1044 -1078"/>
                  <a:gd name="T35" fmla="*/ -1044 h 131"/>
                  <a:gd name="T36" fmla="+- 0 1707 1343"/>
                  <a:gd name="T37" fmla="*/ T36 w 2168"/>
                  <a:gd name="T38" fmla="+- 0 -1044 -1078"/>
                  <a:gd name="T39" fmla="*/ -1044 h 131"/>
                  <a:gd name="T40" fmla="+- 0 1694 1343"/>
                  <a:gd name="T41" fmla="*/ T40 w 2168"/>
                  <a:gd name="T42" fmla="+- 0 -1078 -1078"/>
                  <a:gd name="T4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351" y="0"/>
                    </a:moveTo>
                    <a:lnTo>
                      <a:pt x="322" y="0"/>
                    </a:lnTo>
                    <a:lnTo>
                      <a:pt x="271" y="129"/>
                    </a:lnTo>
                    <a:lnTo>
                      <a:pt x="299" y="129"/>
                    </a:lnTo>
                    <a:lnTo>
                      <a:pt x="307" y="108"/>
                    </a:lnTo>
                    <a:lnTo>
                      <a:pt x="394" y="108"/>
                    </a:lnTo>
                    <a:lnTo>
                      <a:pt x="384" y="84"/>
                    </a:lnTo>
                    <a:lnTo>
                      <a:pt x="316" y="84"/>
                    </a:lnTo>
                    <a:lnTo>
                      <a:pt x="336" y="34"/>
                    </a:lnTo>
                    <a:lnTo>
                      <a:pt x="364" y="34"/>
                    </a:lnTo>
                    <a:lnTo>
                      <a:pt x="35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9" name="Freeform 38"/>
              <p:cNvSpPr>
                <a:spLocks/>
              </p:cNvSpPr>
              <p:nvPr userDrawn="1"/>
            </p:nvSpPr>
            <p:spPr bwMode="auto">
              <a:xfrm>
                <a:off x="1343" y="-1078"/>
                <a:ext cx="2168" cy="131"/>
              </a:xfrm>
              <a:custGeom>
                <a:avLst/>
                <a:gdLst>
                  <a:gd name="T0" fmla="+- 0 1737 1343"/>
                  <a:gd name="T1" fmla="*/ T0 w 2168"/>
                  <a:gd name="T2" fmla="+- 0 -970 -1078"/>
                  <a:gd name="T3" fmla="*/ -970 h 131"/>
                  <a:gd name="T4" fmla="+- 0 1708 1343"/>
                  <a:gd name="T5" fmla="*/ T4 w 2168"/>
                  <a:gd name="T6" fmla="+- 0 -970 -1078"/>
                  <a:gd name="T7" fmla="*/ -970 h 131"/>
                  <a:gd name="T8" fmla="+- 0 1716 1343"/>
                  <a:gd name="T9" fmla="*/ T8 w 2168"/>
                  <a:gd name="T10" fmla="+- 0 -949 -1078"/>
                  <a:gd name="T11" fmla="*/ -949 h 131"/>
                  <a:gd name="T12" fmla="+- 0 1745 1343"/>
                  <a:gd name="T13" fmla="*/ T12 w 2168"/>
                  <a:gd name="T14" fmla="+- 0 -949 -1078"/>
                  <a:gd name="T15" fmla="*/ -949 h 131"/>
                  <a:gd name="T16" fmla="+- 0 1737 1343"/>
                  <a:gd name="T17" fmla="*/ T16 w 2168"/>
                  <a:gd name="T18" fmla="+- 0 -970 -1078"/>
                  <a:gd name="T19" fmla="*/ -970 h 131"/>
                </a:gdLst>
                <a:ahLst/>
                <a:cxnLst>
                  <a:cxn ang="0">
                    <a:pos x="T1" y="T3"/>
                  </a:cxn>
                  <a:cxn ang="0">
                    <a:pos x="T5" y="T7"/>
                  </a:cxn>
                  <a:cxn ang="0">
                    <a:pos x="T9" y="T11"/>
                  </a:cxn>
                  <a:cxn ang="0">
                    <a:pos x="T13" y="T15"/>
                  </a:cxn>
                  <a:cxn ang="0">
                    <a:pos x="T17" y="T19"/>
                  </a:cxn>
                </a:cxnLst>
                <a:rect l="0" t="0" r="r" b="b"/>
                <a:pathLst>
                  <a:path w="2168" h="131">
                    <a:moveTo>
                      <a:pt x="394" y="108"/>
                    </a:moveTo>
                    <a:lnTo>
                      <a:pt x="365" y="108"/>
                    </a:lnTo>
                    <a:lnTo>
                      <a:pt x="373" y="129"/>
                    </a:lnTo>
                    <a:lnTo>
                      <a:pt x="402" y="129"/>
                    </a:lnTo>
                    <a:lnTo>
                      <a:pt x="394" y="10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0" name="Freeform 39"/>
              <p:cNvSpPr>
                <a:spLocks/>
              </p:cNvSpPr>
              <p:nvPr userDrawn="1"/>
            </p:nvSpPr>
            <p:spPr bwMode="auto">
              <a:xfrm>
                <a:off x="1343" y="-1078"/>
                <a:ext cx="2168" cy="131"/>
              </a:xfrm>
              <a:custGeom>
                <a:avLst/>
                <a:gdLst>
                  <a:gd name="T0" fmla="+- 0 1707 1343"/>
                  <a:gd name="T1" fmla="*/ T0 w 2168"/>
                  <a:gd name="T2" fmla="+- 0 -1044 -1078"/>
                  <a:gd name="T3" fmla="*/ -1044 h 131"/>
                  <a:gd name="T4" fmla="+- 0 1679 1343"/>
                  <a:gd name="T5" fmla="*/ T4 w 2168"/>
                  <a:gd name="T6" fmla="+- 0 -1044 -1078"/>
                  <a:gd name="T7" fmla="*/ -1044 h 131"/>
                  <a:gd name="T8" fmla="+- 0 1699 1343"/>
                  <a:gd name="T9" fmla="*/ T8 w 2168"/>
                  <a:gd name="T10" fmla="+- 0 -994 -1078"/>
                  <a:gd name="T11" fmla="*/ -994 h 131"/>
                  <a:gd name="T12" fmla="+- 0 1727 1343"/>
                  <a:gd name="T13" fmla="*/ T12 w 2168"/>
                  <a:gd name="T14" fmla="+- 0 -994 -1078"/>
                  <a:gd name="T15" fmla="*/ -994 h 131"/>
                  <a:gd name="T16" fmla="+- 0 1707 1343"/>
                  <a:gd name="T17" fmla="*/ T16 w 2168"/>
                  <a:gd name="T18" fmla="+- 0 -1044 -1078"/>
                  <a:gd name="T19" fmla="*/ -1044 h 131"/>
                </a:gdLst>
                <a:ahLst/>
                <a:cxnLst>
                  <a:cxn ang="0">
                    <a:pos x="T1" y="T3"/>
                  </a:cxn>
                  <a:cxn ang="0">
                    <a:pos x="T5" y="T7"/>
                  </a:cxn>
                  <a:cxn ang="0">
                    <a:pos x="T9" y="T11"/>
                  </a:cxn>
                  <a:cxn ang="0">
                    <a:pos x="T13" y="T15"/>
                  </a:cxn>
                  <a:cxn ang="0">
                    <a:pos x="T17" y="T19"/>
                  </a:cxn>
                </a:cxnLst>
                <a:rect l="0" t="0" r="r" b="b"/>
                <a:pathLst>
                  <a:path w="2168" h="131">
                    <a:moveTo>
                      <a:pt x="364" y="34"/>
                    </a:moveTo>
                    <a:lnTo>
                      <a:pt x="336" y="34"/>
                    </a:lnTo>
                    <a:lnTo>
                      <a:pt x="356" y="84"/>
                    </a:lnTo>
                    <a:lnTo>
                      <a:pt x="384" y="84"/>
                    </a:lnTo>
                    <a:lnTo>
                      <a:pt x="364" y="3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1" name="Freeform 40"/>
              <p:cNvSpPr>
                <a:spLocks/>
              </p:cNvSpPr>
              <p:nvPr userDrawn="1"/>
            </p:nvSpPr>
            <p:spPr bwMode="auto">
              <a:xfrm>
                <a:off x="1343" y="-1078"/>
                <a:ext cx="2168" cy="131"/>
              </a:xfrm>
              <a:custGeom>
                <a:avLst/>
                <a:gdLst>
                  <a:gd name="T0" fmla="+- 0 1766 1343"/>
                  <a:gd name="T1" fmla="*/ T0 w 2168"/>
                  <a:gd name="T2" fmla="+- 0 -1077 -1078"/>
                  <a:gd name="T3" fmla="*/ -1077 h 131"/>
                  <a:gd name="T4" fmla="+- 0 1766 1343"/>
                  <a:gd name="T5" fmla="*/ T4 w 2168"/>
                  <a:gd name="T6" fmla="+- 0 -949 -1078"/>
                  <a:gd name="T7" fmla="*/ -949 h 131"/>
                  <a:gd name="T8" fmla="+- 0 1793 1343"/>
                  <a:gd name="T9" fmla="*/ T8 w 2168"/>
                  <a:gd name="T10" fmla="+- 0 -949 -1078"/>
                  <a:gd name="T11" fmla="*/ -949 h 131"/>
                  <a:gd name="T12" fmla="+- 0 1793 1343"/>
                  <a:gd name="T13" fmla="*/ T12 w 2168"/>
                  <a:gd name="T14" fmla="+- 0 -992 -1078"/>
                  <a:gd name="T15" fmla="*/ -992 h 131"/>
                  <a:gd name="T16" fmla="+- 0 1852 1343"/>
                  <a:gd name="T17" fmla="*/ T16 w 2168"/>
                  <a:gd name="T18" fmla="+- 0 -992 -1078"/>
                  <a:gd name="T19" fmla="*/ -992 h 131"/>
                  <a:gd name="T20" fmla="+- 0 1850 1343"/>
                  <a:gd name="T21" fmla="*/ T20 w 2168"/>
                  <a:gd name="T22" fmla="+- 0 -995 -1078"/>
                  <a:gd name="T23" fmla="*/ -995 h 131"/>
                  <a:gd name="T24" fmla="+- 0 1869 1343"/>
                  <a:gd name="T25" fmla="*/ T24 w 2168"/>
                  <a:gd name="T26" fmla="+- 0 -1007 -1078"/>
                  <a:gd name="T27" fmla="*/ -1007 h 131"/>
                  <a:gd name="T28" fmla="+- 0 1872 1343"/>
                  <a:gd name="T29" fmla="*/ T28 w 2168"/>
                  <a:gd name="T30" fmla="+- 0 -1016 -1078"/>
                  <a:gd name="T31" fmla="*/ -1016 h 131"/>
                  <a:gd name="T32" fmla="+- 0 1793 1343"/>
                  <a:gd name="T33" fmla="*/ T32 w 2168"/>
                  <a:gd name="T34" fmla="+- 0 -1016 -1078"/>
                  <a:gd name="T35" fmla="*/ -1016 h 131"/>
                  <a:gd name="T36" fmla="+- 0 1793 1343"/>
                  <a:gd name="T37" fmla="*/ T36 w 2168"/>
                  <a:gd name="T38" fmla="+- 0 -1053 -1078"/>
                  <a:gd name="T39" fmla="*/ -1053 h 131"/>
                  <a:gd name="T40" fmla="+- 0 1872 1343"/>
                  <a:gd name="T41" fmla="*/ T40 w 2168"/>
                  <a:gd name="T42" fmla="+- 0 -1053 -1078"/>
                  <a:gd name="T43" fmla="*/ -1053 h 131"/>
                  <a:gd name="T44" fmla="+- 0 1864 1343"/>
                  <a:gd name="T45" fmla="*/ T44 w 2168"/>
                  <a:gd name="T46" fmla="+- 0 -1067 -1078"/>
                  <a:gd name="T47" fmla="*/ -1067 h 131"/>
                  <a:gd name="T48" fmla="+- 0 1844 1343"/>
                  <a:gd name="T49" fmla="*/ T48 w 2168"/>
                  <a:gd name="T50" fmla="+- 0 -1075 -1078"/>
                  <a:gd name="T51" fmla="*/ -1075 h 131"/>
                  <a:gd name="T52" fmla="+- 0 1766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423" y="1"/>
                    </a:moveTo>
                    <a:lnTo>
                      <a:pt x="423" y="129"/>
                    </a:lnTo>
                    <a:lnTo>
                      <a:pt x="450" y="129"/>
                    </a:lnTo>
                    <a:lnTo>
                      <a:pt x="450" y="86"/>
                    </a:lnTo>
                    <a:lnTo>
                      <a:pt x="509" y="86"/>
                    </a:lnTo>
                    <a:lnTo>
                      <a:pt x="507" y="83"/>
                    </a:lnTo>
                    <a:lnTo>
                      <a:pt x="526" y="71"/>
                    </a:lnTo>
                    <a:lnTo>
                      <a:pt x="529" y="62"/>
                    </a:lnTo>
                    <a:lnTo>
                      <a:pt x="450" y="62"/>
                    </a:lnTo>
                    <a:lnTo>
                      <a:pt x="450" y="25"/>
                    </a:lnTo>
                    <a:lnTo>
                      <a:pt x="529" y="25"/>
                    </a:lnTo>
                    <a:lnTo>
                      <a:pt x="521" y="11"/>
                    </a:lnTo>
                    <a:lnTo>
                      <a:pt x="501" y="3"/>
                    </a:lnTo>
                    <a:lnTo>
                      <a:pt x="42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2" name="Freeform 41"/>
              <p:cNvSpPr>
                <a:spLocks/>
              </p:cNvSpPr>
              <p:nvPr userDrawn="1"/>
            </p:nvSpPr>
            <p:spPr bwMode="auto">
              <a:xfrm>
                <a:off x="1343" y="-1078"/>
                <a:ext cx="2168" cy="131"/>
              </a:xfrm>
              <a:custGeom>
                <a:avLst/>
                <a:gdLst>
                  <a:gd name="T0" fmla="+- 0 1852 1343"/>
                  <a:gd name="T1" fmla="*/ T0 w 2168"/>
                  <a:gd name="T2" fmla="+- 0 -992 -1078"/>
                  <a:gd name="T3" fmla="*/ -992 h 131"/>
                  <a:gd name="T4" fmla="+- 0 1822 1343"/>
                  <a:gd name="T5" fmla="*/ T4 w 2168"/>
                  <a:gd name="T6" fmla="+- 0 -992 -1078"/>
                  <a:gd name="T7" fmla="*/ -992 h 131"/>
                  <a:gd name="T8" fmla="+- 0 1845 1343"/>
                  <a:gd name="T9" fmla="*/ T8 w 2168"/>
                  <a:gd name="T10" fmla="+- 0 -949 -1078"/>
                  <a:gd name="T11" fmla="*/ -949 h 131"/>
                  <a:gd name="T12" fmla="+- 0 1875 1343"/>
                  <a:gd name="T13" fmla="*/ T12 w 2168"/>
                  <a:gd name="T14" fmla="+- 0 -949 -1078"/>
                  <a:gd name="T15" fmla="*/ -949 h 131"/>
                  <a:gd name="T16" fmla="+- 0 1852 1343"/>
                  <a:gd name="T17" fmla="*/ T16 w 2168"/>
                  <a:gd name="T18" fmla="+- 0 -992 -1078"/>
                  <a:gd name="T19" fmla="*/ -992 h 131"/>
                </a:gdLst>
                <a:ahLst/>
                <a:cxnLst>
                  <a:cxn ang="0">
                    <a:pos x="T1" y="T3"/>
                  </a:cxn>
                  <a:cxn ang="0">
                    <a:pos x="T5" y="T7"/>
                  </a:cxn>
                  <a:cxn ang="0">
                    <a:pos x="T9" y="T11"/>
                  </a:cxn>
                  <a:cxn ang="0">
                    <a:pos x="T13" y="T15"/>
                  </a:cxn>
                  <a:cxn ang="0">
                    <a:pos x="T17" y="T19"/>
                  </a:cxn>
                </a:cxnLst>
                <a:rect l="0" t="0" r="r" b="b"/>
                <a:pathLst>
                  <a:path w="2168" h="131">
                    <a:moveTo>
                      <a:pt x="509" y="86"/>
                    </a:moveTo>
                    <a:lnTo>
                      <a:pt x="479" y="86"/>
                    </a:lnTo>
                    <a:lnTo>
                      <a:pt x="502" y="129"/>
                    </a:lnTo>
                    <a:lnTo>
                      <a:pt x="532" y="129"/>
                    </a:lnTo>
                    <a:lnTo>
                      <a:pt x="509" y="8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3" name="Freeform 42"/>
              <p:cNvSpPr>
                <a:spLocks/>
              </p:cNvSpPr>
              <p:nvPr userDrawn="1"/>
            </p:nvSpPr>
            <p:spPr bwMode="auto">
              <a:xfrm>
                <a:off x="1343" y="-1078"/>
                <a:ext cx="2168" cy="131"/>
              </a:xfrm>
              <a:custGeom>
                <a:avLst/>
                <a:gdLst>
                  <a:gd name="T0" fmla="+- 0 1872 1343"/>
                  <a:gd name="T1" fmla="*/ T0 w 2168"/>
                  <a:gd name="T2" fmla="+- 0 -1053 -1078"/>
                  <a:gd name="T3" fmla="*/ -1053 h 131"/>
                  <a:gd name="T4" fmla="+- 0 1842 1343"/>
                  <a:gd name="T5" fmla="*/ T4 w 2168"/>
                  <a:gd name="T6" fmla="+- 0 -1053 -1078"/>
                  <a:gd name="T7" fmla="*/ -1053 h 131"/>
                  <a:gd name="T8" fmla="+- 0 1848 1343"/>
                  <a:gd name="T9" fmla="*/ T8 w 2168"/>
                  <a:gd name="T10" fmla="+- 0 -1049 -1078"/>
                  <a:gd name="T11" fmla="*/ -1049 h 131"/>
                  <a:gd name="T12" fmla="+- 0 1848 1343"/>
                  <a:gd name="T13" fmla="*/ T12 w 2168"/>
                  <a:gd name="T14" fmla="+- 0 -1020 -1078"/>
                  <a:gd name="T15" fmla="*/ -1020 h 131"/>
                  <a:gd name="T16" fmla="+- 0 1841 1343"/>
                  <a:gd name="T17" fmla="*/ T16 w 2168"/>
                  <a:gd name="T18" fmla="+- 0 -1016 -1078"/>
                  <a:gd name="T19" fmla="*/ -1016 h 131"/>
                  <a:gd name="T20" fmla="+- 0 1872 1343"/>
                  <a:gd name="T21" fmla="*/ T20 w 2168"/>
                  <a:gd name="T22" fmla="+- 0 -1016 -1078"/>
                  <a:gd name="T23" fmla="*/ -1016 h 131"/>
                  <a:gd name="T24" fmla="+- 0 1876 1343"/>
                  <a:gd name="T25" fmla="*/ T24 w 2168"/>
                  <a:gd name="T26" fmla="+- 0 -1026 -1078"/>
                  <a:gd name="T27" fmla="*/ -1026 h 131"/>
                  <a:gd name="T28" fmla="+- 0 1874 1343"/>
                  <a:gd name="T29" fmla="*/ T28 w 2168"/>
                  <a:gd name="T30" fmla="+- 0 -1050 -1078"/>
                  <a:gd name="T31" fmla="*/ -1050 h 131"/>
                  <a:gd name="T32" fmla="+- 0 1872 1343"/>
                  <a:gd name="T33" fmla="*/ T32 w 2168"/>
                  <a:gd name="T34" fmla="+- 0 -1053 -1078"/>
                  <a:gd name="T35" fmla="*/ -1053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529" y="25"/>
                    </a:moveTo>
                    <a:lnTo>
                      <a:pt x="499" y="25"/>
                    </a:lnTo>
                    <a:lnTo>
                      <a:pt x="505" y="29"/>
                    </a:lnTo>
                    <a:lnTo>
                      <a:pt x="505" y="58"/>
                    </a:lnTo>
                    <a:lnTo>
                      <a:pt x="498" y="62"/>
                    </a:lnTo>
                    <a:lnTo>
                      <a:pt x="529" y="62"/>
                    </a:lnTo>
                    <a:lnTo>
                      <a:pt x="533" y="52"/>
                    </a:lnTo>
                    <a:lnTo>
                      <a:pt x="531" y="28"/>
                    </a:lnTo>
                    <a:lnTo>
                      <a:pt x="529" y="25"/>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4" name="Freeform 43"/>
              <p:cNvSpPr>
                <a:spLocks/>
              </p:cNvSpPr>
              <p:nvPr userDrawn="1"/>
            </p:nvSpPr>
            <p:spPr bwMode="auto">
              <a:xfrm>
                <a:off x="1343" y="-1078"/>
                <a:ext cx="2168" cy="131"/>
              </a:xfrm>
              <a:custGeom>
                <a:avLst/>
                <a:gdLst>
                  <a:gd name="T0" fmla="+- 0 1940 1343"/>
                  <a:gd name="T1" fmla="*/ T0 w 2168"/>
                  <a:gd name="T2" fmla="+- 0 -1077 -1078"/>
                  <a:gd name="T3" fmla="*/ -1077 h 131"/>
                  <a:gd name="T4" fmla="+- 0 1904 1343"/>
                  <a:gd name="T5" fmla="*/ T4 w 2168"/>
                  <a:gd name="T6" fmla="+- 0 -1077 -1078"/>
                  <a:gd name="T7" fmla="*/ -1077 h 131"/>
                  <a:gd name="T8" fmla="+- 0 1904 1343"/>
                  <a:gd name="T9" fmla="*/ T8 w 2168"/>
                  <a:gd name="T10" fmla="+- 0 -949 -1078"/>
                  <a:gd name="T11" fmla="*/ -949 h 131"/>
                  <a:gd name="T12" fmla="+- 0 1929 1343"/>
                  <a:gd name="T13" fmla="*/ T12 w 2168"/>
                  <a:gd name="T14" fmla="+- 0 -949 -1078"/>
                  <a:gd name="T15" fmla="*/ -949 h 131"/>
                  <a:gd name="T16" fmla="+- 0 1929 1343"/>
                  <a:gd name="T17" fmla="*/ T16 w 2168"/>
                  <a:gd name="T18" fmla="+- 0 -1034 -1078"/>
                  <a:gd name="T19" fmla="*/ -1034 h 131"/>
                  <a:gd name="T20" fmla="+- 0 1957 1343"/>
                  <a:gd name="T21" fmla="*/ T20 w 2168"/>
                  <a:gd name="T22" fmla="+- 0 -1034 -1078"/>
                  <a:gd name="T23" fmla="*/ -1034 h 131"/>
                  <a:gd name="T24" fmla="+- 0 1940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597" y="1"/>
                    </a:moveTo>
                    <a:lnTo>
                      <a:pt x="561" y="1"/>
                    </a:lnTo>
                    <a:lnTo>
                      <a:pt x="561" y="129"/>
                    </a:lnTo>
                    <a:lnTo>
                      <a:pt x="586" y="129"/>
                    </a:lnTo>
                    <a:lnTo>
                      <a:pt x="586" y="44"/>
                    </a:lnTo>
                    <a:lnTo>
                      <a:pt x="614" y="44"/>
                    </a:lnTo>
                    <a:lnTo>
                      <a:pt x="597"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5" name="Freeform 44"/>
              <p:cNvSpPr>
                <a:spLocks/>
              </p:cNvSpPr>
              <p:nvPr userDrawn="1"/>
            </p:nvSpPr>
            <p:spPr bwMode="auto">
              <a:xfrm>
                <a:off x="1343" y="-1078"/>
                <a:ext cx="2168" cy="131"/>
              </a:xfrm>
              <a:custGeom>
                <a:avLst/>
                <a:gdLst>
                  <a:gd name="T0" fmla="+- 0 1957 1343"/>
                  <a:gd name="T1" fmla="*/ T0 w 2168"/>
                  <a:gd name="T2" fmla="+- 0 -1034 -1078"/>
                  <a:gd name="T3" fmla="*/ -1034 h 131"/>
                  <a:gd name="T4" fmla="+- 0 1929 1343"/>
                  <a:gd name="T5" fmla="*/ T4 w 2168"/>
                  <a:gd name="T6" fmla="+- 0 -1034 -1078"/>
                  <a:gd name="T7" fmla="*/ -1034 h 131"/>
                  <a:gd name="T8" fmla="+- 0 1963 1343"/>
                  <a:gd name="T9" fmla="*/ T8 w 2168"/>
                  <a:gd name="T10" fmla="+- 0 -949 -1078"/>
                  <a:gd name="T11" fmla="*/ -949 h 131"/>
                  <a:gd name="T12" fmla="+- 0 1984 1343"/>
                  <a:gd name="T13" fmla="*/ T12 w 2168"/>
                  <a:gd name="T14" fmla="+- 0 -949 -1078"/>
                  <a:gd name="T15" fmla="*/ -949 h 131"/>
                  <a:gd name="T16" fmla="+- 0 2000 1343"/>
                  <a:gd name="T17" fmla="*/ T16 w 2168"/>
                  <a:gd name="T18" fmla="+- 0 -990 -1078"/>
                  <a:gd name="T19" fmla="*/ -990 h 131"/>
                  <a:gd name="T20" fmla="+- 0 1975 1343"/>
                  <a:gd name="T21" fmla="*/ T20 w 2168"/>
                  <a:gd name="T22" fmla="+- 0 -990 -1078"/>
                  <a:gd name="T23" fmla="*/ -990 h 131"/>
                  <a:gd name="T24" fmla="+- 0 1957 1343"/>
                  <a:gd name="T25" fmla="*/ T24 w 2168"/>
                  <a:gd name="T26" fmla="+- 0 -1034 -1078"/>
                  <a:gd name="T27" fmla="*/ -1034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614" y="44"/>
                    </a:moveTo>
                    <a:lnTo>
                      <a:pt x="586" y="44"/>
                    </a:lnTo>
                    <a:lnTo>
                      <a:pt x="620" y="129"/>
                    </a:lnTo>
                    <a:lnTo>
                      <a:pt x="641" y="129"/>
                    </a:lnTo>
                    <a:lnTo>
                      <a:pt x="657" y="88"/>
                    </a:lnTo>
                    <a:lnTo>
                      <a:pt x="632" y="88"/>
                    </a:lnTo>
                    <a:lnTo>
                      <a:pt x="614" y="4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6" name="Freeform 45"/>
              <p:cNvSpPr>
                <a:spLocks/>
              </p:cNvSpPr>
              <p:nvPr userDrawn="1"/>
            </p:nvSpPr>
            <p:spPr bwMode="auto">
              <a:xfrm>
                <a:off x="1343" y="-1078"/>
                <a:ext cx="2168" cy="131"/>
              </a:xfrm>
              <a:custGeom>
                <a:avLst/>
                <a:gdLst>
                  <a:gd name="T0" fmla="+- 0 2046 1343"/>
                  <a:gd name="T1" fmla="*/ T0 w 2168"/>
                  <a:gd name="T2" fmla="+- 0 -1035 -1078"/>
                  <a:gd name="T3" fmla="*/ -1035 h 131"/>
                  <a:gd name="T4" fmla="+- 0 2018 1343"/>
                  <a:gd name="T5" fmla="*/ T4 w 2168"/>
                  <a:gd name="T6" fmla="+- 0 -1035 -1078"/>
                  <a:gd name="T7" fmla="*/ -1035 h 131"/>
                  <a:gd name="T8" fmla="+- 0 2018 1343"/>
                  <a:gd name="T9" fmla="*/ T8 w 2168"/>
                  <a:gd name="T10" fmla="+- 0 -949 -1078"/>
                  <a:gd name="T11" fmla="*/ -949 h 131"/>
                  <a:gd name="T12" fmla="+- 0 2046 1343"/>
                  <a:gd name="T13" fmla="*/ T12 w 2168"/>
                  <a:gd name="T14" fmla="+- 0 -949 -1078"/>
                  <a:gd name="T15" fmla="*/ -949 h 131"/>
                  <a:gd name="T16" fmla="+- 0 2046 1343"/>
                  <a:gd name="T17" fmla="*/ T16 w 2168"/>
                  <a:gd name="T18" fmla="+- 0 -1035 -1078"/>
                  <a:gd name="T19" fmla="*/ -1035 h 131"/>
                </a:gdLst>
                <a:ahLst/>
                <a:cxnLst>
                  <a:cxn ang="0">
                    <a:pos x="T1" y="T3"/>
                  </a:cxn>
                  <a:cxn ang="0">
                    <a:pos x="T5" y="T7"/>
                  </a:cxn>
                  <a:cxn ang="0">
                    <a:pos x="T9" y="T11"/>
                  </a:cxn>
                  <a:cxn ang="0">
                    <a:pos x="T13" y="T15"/>
                  </a:cxn>
                  <a:cxn ang="0">
                    <a:pos x="T17" y="T19"/>
                  </a:cxn>
                </a:cxnLst>
                <a:rect l="0" t="0" r="r" b="b"/>
                <a:pathLst>
                  <a:path w="2168" h="131">
                    <a:moveTo>
                      <a:pt x="703" y="43"/>
                    </a:moveTo>
                    <a:lnTo>
                      <a:pt x="675" y="43"/>
                    </a:lnTo>
                    <a:lnTo>
                      <a:pt x="675" y="129"/>
                    </a:lnTo>
                    <a:lnTo>
                      <a:pt x="703" y="129"/>
                    </a:lnTo>
                    <a:lnTo>
                      <a:pt x="703"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7" name="Freeform 46"/>
              <p:cNvSpPr>
                <a:spLocks/>
              </p:cNvSpPr>
              <p:nvPr userDrawn="1"/>
            </p:nvSpPr>
            <p:spPr bwMode="auto">
              <a:xfrm>
                <a:off x="1343" y="-1078"/>
                <a:ext cx="2168" cy="131"/>
              </a:xfrm>
              <a:custGeom>
                <a:avLst/>
                <a:gdLst>
                  <a:gd name="T0" fmla="+- 0 2046 1343"/>
                  <a:gd name="T1" fmla="*/ T0 w 2168"/>
                  <a:gd name="T2" fmla="+- 0 -1077 -1078"/>
                  <a:gd name="T3" fmla="*/ -1077 h 131"/>
                  <a:gd name="T4" fmla="+- 0 2009 1343"/>
                  <a:gd name="T5" fmla="*/ T4 w 2168"/>
                  <a:gd name="T6" fmla="+- 0 -1077 -1078"/>
                  <a:gd name="T7" fmla="*/ -1077 h 131"/>
                  <a:gd name="T8" fmla="+- 0 1975 1343"/>
                  <a:gd name="T9" fmla="*/ T8 w 2168"/>
                  <a:gd name="T10" fmla="+- 0 -990 -1078"/>
                  <a:gd name="T11" fmla="*/ -990 h 131"/>
                  <a:gd name="T12" fmla="+- 0 2000 1343"/>
                  <a:gd name="T13" fmla="*/ T12 w 2168"/>
                  <a:gd name="T14" fmla="+- 0 -990 -1078"/>
                  <a:gd name="T15" fmla="*/ -990 h 131"/>
                  <a:gd name="T16" fmla="+- 0 2018 1343"/>
                  <a:gd name="T17" fmla="*/ T16 w 2168"/>
                  <a:gd name="T18" fmla="+- 0 -1035 -1078"/>
                  <a:gd name="T19" fmla="*/ -1035 h 131"/>
                  <a:gd name="T20" fmla="+- 0 2046 1343"/>
                  <a:gd name="T21" fmla="*/ T20 w 2168"/>
                  <a:gd name="T22" fmla="+- 0 -1035 -1078"/>
                  <a:gd name="T23" fmla="*/ -1035 h 131"/>
                  <a:gd name="T24" fmla="+- 0 2046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703" y="1"/>
                    </a:moveTo>
                    <a:lnTo>
                      <a:pt x="666" y="1"/>
                    </a:lnTo>
                    <a:lnTo>
                      <a:pt x="632" y="88"/>
                    </a:lnTo>
                    <a:lnTo>
                      <a:pt x="657" y="88"/>
                    </a:lnTo>
                    <a:lnTo>
                      <a:pt x="675" y="43"/>
                    </a:lnTo>
                    <a:lnTo>
                      <a:pt x="703" y="43"/>
                    </a:lnTo>
                    <a:lnTo>
                      <a:pt x="70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8" name="Freeform 47"/>
              <p:cNvSpPr>
                <a:spLocks/>
              </p:cNvSpPr>
              <p:nvPr userDrawn="1"/>
            </p:nvSpPr>
            <p:spPr bwMode="auto">
              <a:xfrm>
                <a:off x="1343" y="-1078"/>
                <a:ext cx="2168" cy="131"/>
              </a:xfrm>
              <a:custGeom>
                <a:avLst/>
                <a:gdLst>
                  <a:gd name="T0" fmla="+- 0 2146 1343"/>
                  <a:gd name="T1" fmla="*/ T0 w 2168"/>
                  <a:gd name="T2" fmla="+- 0 -1078 -1078"/>
                  <a:gd name="T3" fmla="*/ -1078 h 131"/>
                  <a:gd name="T4" fmla="+- 0 2118 1343"/>
                  <a:gd name="T5" fmla="*/ T4 w 2168"/>
                  <a:gd name="T6" fmla="+- 0 -1078 -1078"/>
                  <a:gd name="T7" fmla="*/ -1078 h 131"/>
                  <a:gd name="T8" fmla="+- 0 2067 1343"/>
                  <a:gd name="T9" fmla="*/ T8 w 2168"/>
                  <a:gd name="T10" fmla="+- 0 -949 -1078"/>
                  <a:gd name="T11" fmla="*/ -949 h 131"/>
                  <a:gd name="T12" fmla="+- 0 2094 1343"/>
                  <a:gd name="T13" fmla="*/ T12 w 2168"/>
                  <a:gd name="T14" fmla="+- 0 -949 -1078"/>
                  <a:gd name="T15" fmla="*/ -949 h 131"/>
                  <a:gd name="T16" fmla="+- 0 2102 1343"/>
                  <a:gd name="T17" fmla="*/ T16 w 2168"/>
                  <a:gd name="T18" fmla="+- 0 -970 -1078"/>
                  <a:gd name="T19" fmla="*/ -970 h 131"/>
                  <a:gd name="T20" fmla="+- 0 2189 1343"/>
                  <a:gd name="T21" fmla="*/ T20 w 2168"/>
                  <a:gd name="T22" fmla="+- 0 -970 -1078"/>
                  <a:gd name="T23" fmla="*/ -970 h 131"/>
                  <a:gd name="T24" fmla="+- 0 2180 1343"/>
                  <a:gd name="T25" fmla="*/ T24 w 2168"/>
                  <a:gd name="T26" fmla="+- 0 -994 -1078"/>
                  <a:gd name="T27" fmla="*/ -994 h 131"/>
                  <a:gd name="T28" fmla="+- 0 2111 1343"/>
                  <a:gd name="T29" fmla="*/ T28 w 2168"/>
                  <a:gd name="T30" fmla="+- 0 -994 -1078"/>
                  <a:gd name="T31" fmla="*/ -994 h 131"/>
                  <a:gd name="T32" fmla="+- 0 2131 1343"/>
                  <a:gd name="T33" fmla="*/ T32 w 2168"/>
                  <a:gd name="T34" fmla="+- 0 -1044 -1078"/>
                  <a:gd name="T35" fmla="*/ -1044 h 131"/>
                  <a:gd name="T36" fmla="+- 0 2159 1343"/>
                  <a:gd name="T37" fmla="*/ T36 w 2168"/>
                  <a:gd name="T38" fmla="+- 0 -1044 -1078"/>
                  <a:gd name="T39" fmla="*/ -1044 h 131"/>
                  <a:gd name="T40" fmla="+- 0 2146 1343"/>
                  <a:gd name="T41" fmla="*/ T40 w 2168"/>
                  <a:gd name="T42" fmla="+- 0 -1078 -1078"/>
                  <a:gd name="T4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803" y="0"/>
                    </a:moveTo>
                    <a:lnTo>
                      <a:pt x="775" y="0"/>
                    </a:lnTo>
                    <a:lnTo>
                      <a:pt x="724" y="129"/>
                    </a:lnTo>
                    <a:lnTo>
                      <a:pt x="751" y="129"/>
                    </a:lnTo>
                    <a:lnTo>
                      <a:pt x="759" y="108"/>
                    </a:lnTo>
                    <a:lnTo>
                      <a:pt x="846" y="108"/>
                    </a:lnTo>
                    <a:lnTo>
                      <a:pt x="837" y="84"/>
                    </a:lnTo>
                    <a:lnTo>
                      <a:pt x="768" y="84"/>
                    </a:lnTo>
                    <a:lnTo>
                      <a:pt x="788" y="34"/>
                    </a:lnTo>
                    <a:lnTo>
                      <a:pt x="816" y="34"/>
                    </a:lnTo>
                    <a:lnTo>
                      <a:pt x="803"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9" name="Freeform 48"/>
              <p:cNvSpPr>
                <a:spLocks/>
              </p:cNvSpPr>
              <p:nvPr userDrawn="1"/>
            </p:nvSpPr>
            <p:spPr bwMode="auto">
              <a:xfrm>
                <a:off x="1343" y="-1078"/>
                <a:ext cx="2168" cy="131"/>
              </a:xfrm>
              <a:custGeom>
                <a:avLst/>
                <a:gdLst>
                  <a:gd name="T0" fmla="+- 0 2189 1343"/>
                  <a:gd name="T1" fmla="*/ T0 w 2168"/>
                  <a:gd name="T2" fmla="+- 0 -970 -1078"/>
                  <a:gd name="T3" fmla="*/ -970 h 131"/>
                  <a:gd name="T4" fmla="+- 0 2160 1343"/>
                  <a:gd name="T5" fmla="*/ T4 w 2168"/>
                  <a:gd name="T6" fmla="+- 0 -970 -1078"/>
                  <a:gd name="T7" fmla="*/ -970 h 131"/>
                  <a:gd name="T8" fmla="+- 0 2168 1343"/>
                  <a:gd name="T9" fmla="*/ T8 w 2168"/>
                  <a:gd name="T10" fmla="+- 0 -949 -1078"/>
                  <a:gd name="T11" fmla="*/ -949 h 131"/>
                  <a:gd name="T12" fmla="+- 0 2197 1343"/>
                  <a:gd name="T13" fmla="*/ T12 w 2168"/>
                  <a:gd name="T14" fmla="+- 0 -949 -1078"/>
                  <a:gd name="T15" fmla="*/ -949 h 131"/>
                  <a:gd name="T16" fmla="+- 0 2189 1343"/>
                  <a:gd name="T17" fmla="*/ T16 w 2168"/>
                  <a:gd name="T18" fmla="+- 0 -970 -1078"/>
                  <a:gd name="T19" fmla="*/ -970 h 131"/>
                </a:gdLst>
                <a:ahLst/>
                <a:cxnLst>
                  <a:cxn ang="0">
                    <a:pos x="T1" y="T3"/>
                  </a:cxn>
                  <a:cxn ang="0">
                    <a:pos x="T5" y="T7"/>
                  </a:cxn>
                  <a:cxn ang="0">
                    <a:pos x="T9" y="T11"/>
                  </a:cxn>
                  <a:cxn ang="0">
                    <a:pos x="T13" y="T15"/>
                  </a:cxn>
                  <a:cxn ang="0">
                    <a:pos x="T17" y="T19"/>
                  </a:cxn>
                </a:cxnLst>
                <a:rect l="0" t="0" r="r" b="b"/>
                <a:pathLst>
                  <a:path w="2168" h="131">
                    <a:moveTo>
                      <a:pt x="846" y="108"/>
                    </a:moveTo>
                    <a:lnTo>
                      <a:pt x="817" y="108"/>
                    </a:lnTo>
                    <a:lnTo>
                      <a:pt x="825" y="129"/>
                    </a:lnTo>
                    <a:lnTo>
                      <a:pt x="854" y="129"/>
                    </a:lnTo>
                    <a:lnTo>
                      <a:pt x="846" y="10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0" name="Freeform 49"/>
              <p:cNvSpPr>
                <a:spLocks/>
              </p:cNvSpPr>
              <p:nvPr userDrawn="1"/>
            </p:nvSpPr>
            <p:spPr bwMode="auto">
              <a:xfrm>
                <a:off x="1343" y="-1078"/>
                <a:ext cx="2168" cy="131"/>
              </a:xfrm>
              <a:custGeom>
                <a:avLst/>
                <a:gdLst>
                  <a:gd name="T0" fmla="+- 0 2159 1343"/>
                  <a:gd name="T1" fmla="*/ T0 w 2168"/>
                  <a:gd name="T2" fmla="+- 0 -1044 -1078"/>
                  <a:gd name="T3" fmla="*/ -1044 h 131"/>
                  <a:gd name="T4" fmla="+- 0 2131 1343"/>
                  <a:gd name="T5" fmla="*/ T4 w 2168"/>
                  <a:gd name="T6" fmla="+- 0 -1044 -1078"/>
                  <a:gd name="T7" fmla="*/ -1044 h 131"/>
                  <a:gd name="T8" fmla="+- 0 2151 1343"/>
                  <a:gd name="T9" fmla="*/ T8 w 2168"/>
                  <a:gd name="T10" fmla="+- 0 -994 -1078"/>
                  <a:gd name="T11" fmla="*/ -994 h 131"/>
                  <a:gd name="T12" fmla="+- 0 2180 1343"/>
                  <a:gd name="T13" fmla="*/ T12 w 2168"/>
                  <a:gd name="T14" fmla="+- 0 -994 -1078"/>
                  <a:gd name="T15" fmla="*/ -994 h 131"/>
                  <a:gd name="T16" fmla="+- 0 2159 1343"/>
                  <a:gd name="T17" fmla="*/ T16 w 2168"/>
                  <a:gd name="T18" fmla="+- 0 -1044 -1078"/>
                  <a:gd name="T19" fmla="*/ -1044 h 131"/>
                </a:gdLst>
                <a:ahLst/>
                <a:cxnLst>
                  <a:cxn ang="0">
                    <a:pos x="T1" y="T3"/>
                  </a:cxn>
                  <a:cxn ang="0">
                    <a:pos x="T5" y="T7"/>
                  </a:cxn>
                  <a:cxn ang="0">
                    <a:pos x="T9" y="T11"/>
                  </a:cxn>
                  <a:cxn ang="0">
                    <a:pos x="T13" y="T15"/>
                  </a:cxn>
                  <a:cxn ang="0">
                    <a:pos x="T17" y="T19"/>
                  </a:cxn>
                </a:cxnLst>
                <a:rect l="0" t="0" r="r" b="b"/>
                <a:pathLst>
                  <a:path w="2168" h="131">
                    <a:moveTo>
                      <a:pt x="816" y="34"/>
                    </a:moveTo>
                    <a:lnTo>
                      <a:pt x="788" y="34"/>
                    </a:lnTo>
                    <a:lnTo>
                      <a:pt x="808" y="84"/>
                    </a:lnTo>
                    <a:lnTo>
                      <a:pt x="837" y="84"/>
                    </a:lnTo>
                    <a:lnTo>
                      <a:pt x="816" y="3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1" name="Freeform 50"/>
              <p:cNvSpPr>
                <a:spLocks/>
              </p:cNvSpPr>
              <p:nvPr userDrawn="1"/>
            </p:nvSpPr>
            <p:spPr bwMode="auto">
              <a:xfrm>
                <a:off x="1343" y="-1078"/>
                <a:ext cx="2168" cy="131"/>
              </a:xfrm>
              <a:custGeom>
                <a:avLst/>
                <a:gdLst>
                  <a:gd name="T0" fmla="+- 0 2331 1343"/>
                  <a:gd name="T1" fmla="*/ T0 w 2168"/>
                  <a:gd name="T2" fmla="+- 0 -1078 -1078"/>
                  <a:gd name="T3" fmla="*/ -1078 h 131"/>
                  <a:gd name="T4" fmla="+- 0 2263 1343"/>
                  <a:gd name="T5" fmla="*/ T4 w 2168"/>
                  <a:gd name="T6" fmla="+- 0 -1059 -1078"/>
                  <a:gd name="T7" fmla="*/ -1059 h 131"/>
                  <a:gd name="T8" fmla="+- 0 2248 1343"/>
                  <a:gd name="T9" fmla="*/ T8 w 2168"/>
                  <a:gd name="T10" fmla="+- 0 -1021 -1078"/>
                  <a:gd name="T11" fmla="*/ -1021 h 131"/>
                  <a:gd name="T12" fmla="+- 0 2250 1343"/>
                  <a:gd name="T13" fmla="*/ T12 w 2168"/>
                  <a:gd name="T14" fmla="+- 0 -994 -1078"/>
                  <a:gd name="T15" fmla="*/ -994 h 131"/>
                  <a:gd name="T16" fmla="+- 0 2258 1343"/>
                  <a:gd name="T17" fmla="*/ T16 w 2168"/>
                  <a:gd name="T18" fmla="+- 0 -973 -1078"/>
                  <a:gd name="T19" fmla="*/ -973 h 131"/>
                  <a:gd name="T20" fmla="+- 0 2270 1343"/>
                  <a:gd name="T21" fmla="*/ T20 w 2168"/>
                  <a:gd name="T22" fmla="+- 0 -959 -1078"/>
                  <a:gd name="T23" fmla="*/ -959 h 131"/>
                  <a:gd name="T24" fmla="+- 0 2289 1343"/>
                  <a:gd name="T25" fmla="*/ T24 w 2168"/>
                  <a:gd name="T26" fmla="+- 0 -950 -1078"/>
                  <a:gd name="T27" fmla="*/ -950 h 131"/>
                  <a:gd name="T28" fmla="+- 0 2313 1343"/>
                  <a:gd name="T29" fmla="*/ T28 w 2168"/>
                  <a:gd name="T30" fmla="+- 0 -948 -1078"/>
                  <a:gd name="T31" fmla="*/ -948 h 131"/>
                  <a:gd name="T32" fmla="+- 0 2339 1343"/>
                  <a:gd name="T33" fmla="*/ T32 w 2168"/>
                  <a:gd name="T34" fmla="+- 0 -951 -1078"/>
                  <a:gd name="T35" fmla="*/ -951 h 131"/>
                  <a:gd name="T36" fmla="+- 0 2356 1343"/>
                  <a:gd name="T37" fmla="*/ T36 w 2168"/>
                  <a:gd name="T38" fmla="+- 0 -959 -1078"/>
                  <a:gd name="T39" fmla="*/ -959 h 131"/>
                  <a:gd name="T40" fmla="+- 0 2352 1343"/>
                  <a:gd name="T41" fmla="*/ T40 w 2168"/>
                  <a:gd name="T42" fmla="+- 0 -973 -1078"/>
                  <a:gd name="T43" fmla="*/ -973 h 131"/>
                  <a:gd name="T44" fmla="+- 0 2315 1343"/>
                  <a:gd name="T45" fmla="*/ T44 w 2168"/>
                  <a:gd name="T46" fmla="+- 0 -973 -1078"/>
                  <a:gd name="T47" fmla="*/ -973 h 131"/>
                  <a:gd name="T48" fmla="+- 0 2291 1343"/>
                  <a:gd name="T49" fmla="*/ T48 w 2168"/>
                  <a:gd name="T50" fmla="+- 0 -978 -1078"/>
                  <a:gd name="T51" fmla="*/ -978 h 131"/>
                  <a:gd name="T52" fmla="+- 0 2279 1343"/>
                  <a:gd name="T53" fmla="*/ T52 w 2168"/>
                  <a:gd name="T54" fmla="+- 0 -994 -1078"/>
                  <a:gd name="T55" fmla="*/ -994 h 131"/>
                  <a:gd name="T56" fmla="+- 0 2280 1343"/>
                  <a:gd name="T57" fmla="*/ T56 w 2168"/>
                  <a:gd name="T58" fmla="+- 0 -1025 -1078"/>
                  <a:gd name="T59" fmla="*/ -1025 h 131"/>
                  <a:gd name="T60" fmla="+- 0 2288 1343"/>
                  <a:gd name="T61" fmla="*/ T60 w 2168"/>
                  <a:gd name="T62" fmla="+- 0 -1043 -1078"/>
                  <a:gd name="T63" fmla="*/ -1043 h 131"/>
                  <a:gd name="T64" fmla="+- 0 2303 1343"/>
                  <a:gd name="T65" fmla="*/ T64 w 2168"/>
                  <a:gd name="T66" fmla="+- 0 -1052 -1078"/>
                  <a:gd name="T67" fmla="*/ -1052 h 131"/>
                  <a:gd name="T68" fmla="+- 0 2354 1343"/>
                  <a:gd name="T69" fmla="*/ T68 w 2168"/>
                  <a:gd name="T70" fmla="+- 0 -1052 -1078"/>
                  <a:gd name="T71" fmla="*/ -1052 h 131"/>
                  <a:gd name="T72" fmla="+- 0 2365 1343"/>
                  <a:gd name="T73" fmla="*/ T72 w 2168"/>
                  <a:gd name="T74" fmla="+- 0 -1060 -1078"/>
                  <a:gd name="T75" fmla="*/ -1060 h 131"/>
                  <a:gd name="T76" fmla="+- 0 2350 1343"/>
                  <a:gd name="T77" fmla="*/ T76 w 2168"/>
                  <a:gd name="T78" fmla="+- 0 -1072 -1078"/>
                  <a:gd name="T79" fmla="*/ -1072 h 131"/>
                  <a:gd name="T80" fmla="+- 0 2331 1343"/>
                  <a:gd name="T81" fmla="*/ T80 w 2168"/>
                  <a:gd name="T82" fmla="+- 0 -1078 -1078"/>
                  <a:gd name="T8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68" h="131">
                    <a:moveTo>
                      <a:pt x="988" y="0"/>
                    </a:moveTo>
                    <a:lnTo>
                      <a:pt x="920" y="19"/>
                    </a:lnTo>
                    <a:lnTo>
                      <a:pt x="905" y="57"/>
                    </a:lnTo>
                    <a:lnTo>
                      <a:pt x="907" y="84"/>
                    </a:lnTo>
                    <a:lnTo>
                      <a:pt x="915" y="105"/>
                    </a:lnTo>
                    <a:lnTo>
                      <a:pt x="927" y="119"/>
                    </a:lnTo>
                    <a:lnTo>
                      <a:pt x="946" y="128"/>
                    </a:lnTo>
                    <a:lnTo>
                      <a:pt x="970" y="130"/>
                    </a:lnTo>
                    <a:lnTo>
                      <a:pt x="996" y="127"/>
                    </a:lnTo>
                    <a:lnTo>
                      <a:pt x="1013" y="119"/>
                    </a:lnTo>
                    <a:lnTo>
                      <a:pt x="1009" y="105"/>
                    </a:lnTo>
                    <a:lnTo>
                      <a:pt x="972" y="105"/>
                    </a:lnTo>
                    <a:lnTo>
                      <a:pt x="948" y="100"/>
                    </a:lnTo>
                    <a:lnTo>
                      <a:pt x="936" y="84"/>
                    </a:lnTo>
                    <a:lnTo>
                      <a:pt x="937" y="53"/>
                    </a:lnTo>
                    <a:lnTo>
                      <a:pt x="945" y="35"/>
                    </a:lnTo>
                    <a:lnTo>
                      <a:pt x="960" y="26"/>
                    </a:lnTo>
                    <a:lnTo>
                      <a:pt x="1011" y="26"/>
                    </a:lnTo>
                    <a:lnTo>
                      <a:pt x="1022" y="18"/>
                    </a:lnTo>
                    <a:lnTo>
                      <a:pt x="1007" y="6"/>
                    </a:lnTo>
                    <a:lnTo>
                      <a:pt x="988"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2" name="Freeform 51"/>
              <p:cNvSpPr>
                <a:spLocks/>
              </p:cNvSpPr>
              <p:nvPr userDrawn="1"/>
            </p:nvSpPr>
            <p:spPr bwMode="auto">
              <a:xfrm>
                <a:off x="1343" y="-1078"/>
                <a:ext cx="2168" cy="131"/>
              </a:xfrm>
              <a:custGeom>
                <a:avLst/>
                <a:gdLst>
                  <a:gd name="T0" fmla="+- 0 2347 1343"/>
                  <a:gd name="T1" fmla="*/ T0 w 2168"/>
                  <a:gd name="T2" fmla="+- 0 -986 -1078"/>
                  <a:gd name="T3" fmla="*/ -986 h 131"/>
                  <a:gd name="T4" fmla="+- 0 2339 1343"/>
                  <a:gd name="T5" fmla="*/ T4 w 2168"/>
                  <a:gd name="T6" fmla="+- 0 -978 -1078"/>
                  <a:gd name="T7" fmla="*/ -978 h 131"/>
                  <a:gd name="T8" fmla="+- 0 2332 1343"/>
                  <a:gd name="T9" fmla="*/ T8 w 2168"/>
                  <a:gd name="T10" fmla="+- 0 -973 -1078"/>
                  <a:gd name="T11" fmla="*/ -973 h 131"/>
                  <a:gd name="T12" fmla="+- 0 2352 1343"/>
                  <a:gd name="T13" fmla="*/ T12 w 2168"/>
                  <a:gd name="T14" fmla="+- 0 -973 -1078"/>
                  <a:gd name="T15" fmla="*/ -973 h 131"/>
                  <a:gd name="T16" fmla="+- 0 2347 1343"/>
                  <a:gd name="T17" fmla="*/ T16 w 2168"/>
                  <a:gd name="T18" fmla="+- 0 -986 -1078"/>
                  <a:gd name="T19" fmla="*/ -986 h 131"/>
                </a:gdLst>
                <a:ahLst/>
                <a:cxnLst>
                  <a:cxn ang="0">
                    <a:pos x="T1" y="T3"/>
                  </a:cxn>
                  <a:cxn ang="0">
                    <a:pos x="T5" y="T7"/>
                  </a:cxn>
                  <a:cxn ang="0">
                    <a:pos x="T9" y="T11"/>
                  </a:cxn>
                  <a:cxn ang="0">
                    <a:pos x="T13" y="T15"/>
                  </a:cxn>
                  <a:cxn ang="0">
                    <a:pos x="T17" y="T19"/>
                  </a:cxn>
                </a:cxnLst>
                <a:rect l="0" t="0" r="r" b="b"/>
                <a:pathLst>
                  <a:path w="2168" h="131">
                    <a:moveTo>
                      <a:pt x="1004" y="92"/>
                    </a:moveTo>
                    <a:lnTo>
                      <a:pt x="996" y="100"/>
                    </a:lnTo>
                    <a:lnTo>
                      <a:pt x="989" y="105"/>
                    </a:lnTo>
                    <a:lnTo>
                      <a:pt x="1009" y="105"/>
                    </a:lnTo>
                    <a:lnTo>
                      <a:pt x="1004" y="92"/>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3" name="Freeform 52"/>
              <p:cNvSpPr>
                <a:spLocks/>
              </p:cNvSpPr>
              <p:nvPr userDrawn="1"/>
            </p:nvSpPr>
            <p:spPr bwMode="auto">
              <a:xfrm>
                <a:off x="1343" y="-1078"/>
                <a:ext cx="2168" cy="131"/>
              </a:xfrm>
              <a:custGeom>
                <a:avLst/>
                <a:gdLst>
                  <a:gd name="T0" fmla="+- 0 2354 1343"/>
                  <a:gd name="T1" fmla="*/ T0 w 2168"/>
                  <a:gd name="T2" fmla="+- 0 -1052 -1078"/>
                  <a:gd name="T3" fmla="*/ -1052 h 131"/>
                  <a:gd name="T4" fmla="+- 0 2303 1343"/>
                  <a:gd name="T5" fmla="*/ T4 w 2168"/>
                  <a:gd name="T6" fmla="+- 0 -1052 -1078"/>
                  <a:gd name="T7" fmla="*/ -1052 h 131"/>
                  <a:gd name="T8" fmla="+- 0 2329 1343"/>
                  <a:gd name="T9" fmla="*/ T8 w 2168"/>
                  <a:gd name="T10" fmla="+- 0 -1050 -1078"/>
                  <a:gd name="T11" fmla="*/ -1050 h 131"/>
                  <a:gd name="T12" fmla="+- 0 2343 1343"/>
                  <a:gd name="T13" fmla="*/ T12 w 2168"/>
                  <a:gd name="T14" fmla="+- 0 -1044 -1078"/>
                  <a:gd name="T15" fmla="*/ -1044 h 131"/>
                  <a:gd name="T16" fmla="+- 0 2354 1343"/>
                  <a:gd name="T17" fmla="*/ T16 w 2168"/>
                  <a:gd name="T18" fmla="+- 0 -1052 -1078"/>
                  <a:gd name="T19" fmla="*/ -1052 h 131"/>
                </a:gdLst>
                <a:ahLst/>
                <a:cxnLst>
                  <a:cxn ang="0">
                    <a:pos x="T1" y="T3"/>
                  </a:cxn>
                  <a:cxn ang="0">
                    <a:pos x="T5" y="T7"/>
                  </a:cxn>
                  <a:cxn ang="0">
                    <a:pos x="T9" y="T11"/>
                  </a:cxn>
                  <a:cxn ang="0">
                    <a:pos x="T13" y="T15"/>
                  </a:cxn>
                  <a:cxn ang="0">
                    <a:pos x="T17" y="T19"/>
                  </a:cxn>
                </a:cxnLst>
                <a:rect l="0" t="0" r="r" b="b"/>
                <a:pathLst>
                  <a:path w="2168" h="131">
                    <a:moveTo>
                      <a:pt x="1011" y="26"/>
                    </a:moveTo>
                    <a:lnTo>
                      <a:pt x="960" y="26"/>
                    </a:lnTo>
                    <a:lnTo>
                      <a:pt x="986" y="28"/>
                    </a:lnTo>
                    <a:lnTo>
                      <a:pt x="1000" y="34"/>
                    </a:lnTo>
                    <a:lnTo>
                      <a:pt x="1011" y="2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4" name="Freeform 53"/>
              <p:cNvSpPr>
                <a:spLocks/>
              </p:cNvSpPr>
              <p:nvPr userDrawn="1"/>
            </p:nvSpPr>
            <p:spPr bwMode="auto">
              <a:xfrm>
                <a:off x="1343" y="-1078"/>
                <a:ext cx="2168" cy="131"/>
              </a:xfrm>
              <a:custGeom>
                <a:avLst/>
                <a:gdLst>
                  <a:gd name="T0" fmla="+- 0 2458 1343"/>
                  <a:gd name="T1" fmla="*/ T0 w 2168"/>
                  <a:gd name="T2" fmla="+- 0 -1078 -1078"/>
                  <a:gd name="T3" fmla="*/ -1078 h 131"/>
                  <a:gd name="T4" fmla="+- 0 2393 1343"/>
                  <a:gd name="T5" fmla="*/ T4 w 2168"/>
                  <a:gd name="T6" fmla="+- 0 -1058 -1078"/>
                  <a:gd name="T7" fmla="*/ -1058 h 131"/>
                  <a:gd name="T8" fmla="+- 0 2380 1343"/>
                  <a:gd name="T9" fmla="*/ T8 w 2168"/>
                  <a:gd name="T10" fmla="+- 0 -1016 -1078"/>
                  <a:gd name="T11" fmla="*/ -1016 h 131"/>
                  <a:gd name="T12" fmla="+- 0 2383 1343"/>
                  <a:gd name="T13" fmla="*/ T12 w 2168"/>
                  <a:gd name="T14" fmla="+- 0 -989 -1078"/>
                  <a:gd name="T15" fmla="*/ -989 h 131"/>
                  <a:gd name="T16" fmla="+- 0 2393 1343"/>
                  <a:gd name="T17" fmla="*/ T16 w 2168"/>
                  <a:gd name="T18" fmla="+- 0 -969 -1078"/>
                  <a:gd name="T19" fmla="*/ -969 h 131"/>
                  <a:gd name="T20" fmla="+- 0 2408 1343"/>
                  <a:gd name="T21" fmla="*/ T20 w 2168"/>
                  <a:gd name="T22" fmla="+- 0 -956 -1078"/>
                  <a:gd name="T23" fmla="*/ -956 h 131"/>
                  <a:gd name="T24" fmla="+- 0 2427 1343"/>
                  <a:gd name="T25" fmla="*/ T24 w 2168"/>
                  <a:gd name="T26" fmla="+- 0 -949 -1078"/>
                  <a:gd name="T27" fmla="*/ -949 h 131"/>
                  <a:gd name="T28" fmla="+- 0 2447 1343"/>
                  <a:gd name="T29" fmla="*/ T28 w 2168"/>
                  <a:gd name="T30" fmla="+- 0 -947 -1078"/>
                  <a:gd name="T31" fmla="*/ -947 h 131"/>
                  <a:gd name="T32" fmla="+- 0 2471 1343"/>
                  <a:gd name="T33" fmla="*/ T32 w 2168"/>
                  <a:gd name="T34" fmla="+- 0 -950 -1078"/>
                  <a:gd name="T35" fmla="*/ -950 h 131"/>
                  <a:gd name="T36" fmla="+- 0 2490 1343"/>
                  <a:gd name="T37" fmla="*/ T36 w 2168"/>
                  <a:gd name="T38" fmla="+- 0 -958 -1078"/>
                  <a:gd name="T39" fmla="*/ -958 h 131"/>
                  <a:gd name="T40" fmla="+- 0 2504 1343"/>
                  <a:gd name="T41" fmla="*/ T40 w 2168"/>
                  <a:gd name="T42" fmla="+- 0 -972 -1078"/>
                  <a:gd name="T43" fmla="*/ -972 h 131"/>
                  <a:gd name="T44" fmla="+- 0 2447 1343"/>
                  <a:gd name="T45" fmla="*/ T44 w 2168"/>
                  <a:gd name="T46" fmla="+- 0 -972 -1078"/>
                  <a:gd name="T47" fmla="*/ -972 h 131"/>
                  <a:gd name="T48" fmla="+- 0 2423 1343"/>
                  <a:gd name="T49" fmla="*/ T48 w 2168"/>
                  <a:gd name="T50" fmla="+- 0 -978 -1078"/>
                  <a:gd name="T51" fmla="*/ -978 h 131"/>
                  <a:gd name="T52" fmla="+- 0 2411 1343"/>
                  <a:gd name="T53" fmla="*/ T52 w 2168"/>
                  <a:gd name="T54" fmla="+- 0 -993 -1078"/>
                  <a:gd name="T55" fmla="*/ -993 h 131"/>
                  <a:gd name="T56" fmla="+- 0 2411 1343"/>
                  <a:gd name="T57" fmla="*/ T56 w 2168"/>
                  <a:gd name="T58" fmla="+- 0 -994 -1078"/>
                  <a:gd name="T59" fmla="*/ -994 h 131"/>
                  <a:gd name="T60" fmla="+- 0 2411 1343"/>
                  <a:gd name="T61" fmla="*/ T60 w 2168"/>
                  <a:gd name="T62" fmla="+- 0 -1024 -1078"/>
                  <a:gd name="T63" fmla="*/ -1024 h 131"/>
                  <a:gd name="T64" fmla="+- 0 2419 1343"/>
                  <a:gd name="T65" fmla="*/ T64 w 2168"/>
                  <a:gd name="T66" fmla="+- 0 -1043 -1078"/>
                  <a:gd name="T67" fmla="*/ -1043 h 131"/>
                  <a:gd name="T68" fmla="+- 0 2433 1343"/>
                  <a:gd name="T69" fmla="*/ T68 w 2168"/>
                  <a:gd name="T70" fmla="+- 0 -1052 -1078"/>
                  <a:gd name="T71" fmla="*/ -1052 h 131"/>
                  <a:gd name="T72" fmla="+- 0 2502 1343"/>
                  <a:gd name="T73" fmla="*/ T72 w 2168"/>
                  <a:gd name="T74" fmla="+- 0 -1052 -1078"/>
                  <a:gd name="T75" fmla="*/ -1052 h 131"/>
                  <a:gd name="T76" fmla="+- 0 2492 1343"/>
                  <a:gd name="T77" fmla="*/ T76 w 2168"/>
                  <a:gd name="T78" fmla="+- 0 -1065 -1078"/>
                  <a:gd name="T79" fmla="*/ -1065 h 131"/>
                  <a:gd name="T80" fmla="+- 0 2477 1343"/>
                  <a:gd name="T81" fmla="*/ T80 w 2168"/>
                  <a:gd name="T82" fmla="+- 0 -1074 -1078"/>
                  <a:gd name="T83" fmla="*/ -1074 h 131"/>
                  <a:gd name="T84" fmla="+- 0 2458 1343"/>
                  <a:gd name="T85" fmla="*/ T84 w 2168"/>
                  <a:gd name="T86" fmla="+- 0 -1078 -1078"/>
                  <a:gd name="T87"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1115" y="0"/>
                    </a:moveTo>
                    <a:lnTo>
                      <a:pt x="1050" y="20"/>
                    </a:lnTo>
                    <a:lnTo>
                      <a:pt x="1037" y="62"/>
                    </a:lnTo>
                    <a:lnTo>
                      <a:pt x="1040" y="89"/>
                    </a:lnTo>
                    <a:lnTo>
                      <a:pt x="1050" y="109"/>
                    </a:lnTo>
                    <a:lnTo>
                      <a:pt x="1065" y="122"/>
                    </a:lnTo>
                    <a:lnTo>
                      <a:pt x="1084" y="129"/>
                    </a:lnTo>
                    <a:lnTo>
                      <a:pt x="1104" y="131"/>
                    </a:lnTo>
                    <a:lnTo>
                      <a:pt x="1128" y="128"/>
                    </a:lnTo>
                    <a:lnTo>
                      <a:pt x="1147" y="120"/>
                    </a:lnTo>
                    <a:lnTo>
                      <a:pt x="1161" y="106"/>
                    </a:lnTo>
                    <a:lnTo>
                      <a:pt x="1104" y="106"/>
                    </a:lnTo>
                    <a:lnTo>
                      <a:pt x="1080" y="100"/>
                    </a:lnTo>
                    <a:lnTo>
                      <a:pt x="1068" y="85"/>
                    </a:lnTo>
                    <a:lnTo>
                      <a:pt x="1068" y="84"/>
                    </a:lnTo>
                    <a:lnTo>
                      <a:pt x="1068" y="54"/>
                    </a:lnTo>
                    <a:lnTo>
                      <a:pt x="1076" y="35"/>
                    </a:lnTo>
                    <a:lnTo>
                      <a:pt x="1090" y="26"/>
                    </a:lnTo>
                    <a:lnTo>
                      <a:pt x="1159" y="26"/>
                    </a:lnTo>
                    <a:lnTo>
                      <a:pt x="1149" y="13"/>
                    </a:lnTo>
                    <a:lnTo>
                      <a:pt x="1134" y="4"/>
                    </a:lnTo>
                    <a:lnTo>
                      <a:pt x="1115"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5" name="Freeform 54"/>
              <p:cNvSpPr>
                <a:spLocks/>
              </p:cNvSpPr>
              <p:nvPr userDrawn="1"/>
            </p:nvSpPr>
            <p:spPr bwMode="auto">
              <a:xfrm>
                <a:off x="1343" y="-1078"/>
                <a:ext cx="2168" cy="131"/>
              </a:xfrm>
              <a:custGeom>
                <a:avLst/>
                <a:gdLst>
                  <a:gd name="T0" fmla="+- 0 2502 1343"/>
                  <a:gd name="T1" fmla="*/ T0 w 2168"/>
                  <a:gd name="T2" fmla="+- 0 -1052 -1078"/>
                  <a:gd name="T3" fmla="*/ -1052 h 131"/>
                  <a:gd name="T4" fmla="+- 0 2433 1343"/>
                  <a:gd name="T5" fmla="*/ T4 w 2168"/>
                  <a:gd name="T6" fmla="+- 0 -1052 -1078"/>
                  <a:gd name="T7" fmla="*/ -1052 h 131"/>
                  <a:gd name="T8" fmla="+- 0 2463 1343"/>
                  <a:gd name="T9" fmla="*/ T8 w 2168"/>
                  <a:gd name="T10" fmla="+- 0 -1049 -1078"/>
                  <a:gd name="T11" fmla="*/ -1049 h 131"/>
                  <a:gd name="T12" fmla="+- 0 2480 1343"/>
                  <a:gd name="T13" fmla="*/ T12 w 2168"/>
                  <a:gd name="T14" fmla="+- 0 -1038 -1078"/>
                  <a:gd name="T15" fmla="*/ -1038 h 131"/>
                  <a:gd name="T16" fmla="+- 0 2486 1343"/>
                  <a:gd name="T17" fmla="*/ T16 w 2168"/>
                  <a:gd name="T18" fmla="+- 0 -1020 -1078"/>
                  <a:gd name="T19" fmla="*/ -1020 h 131"/>
                  <a:gd name="T20" fmla="+- 0 2482 1343"/>
                  <a:gd name="T21" fmla="*/ T20 w 2168"/>
                  <a:gd name="T22" fmla="+- 0 -994 -1078"/>
                  <a:gd name="T23" fmla="*/ -994 h 131"/>
                  <a:gd name="T24" fmla="+- 0 2471 1343"/>
                  <a:gd name="T25" fmla="*/ T24 w 2168"/>
                  <a:gd name="T26" fmla="+- 0 -978 -1078"/>
                  <a:gd name="T27" fmla="*/ -978 h 131"/>
                  <a:gd name="T28" fmla="+- 0 2450 1343"/>
                  <a:gd name="T29" fmla="*/ T28 w 2168"/>
                  <a:gd name="T30" fmla="+- 0 -972 -1078"/>
                  <a:gd name="T31" fmla="*/ -972 h 131"/>
                  <a:gd name="T32" fmla="+- 0 2447 1343"/>
                  <a:gd name="T33" fmla="*/ T32 w 2168"/>
                  <a:gd name="T34" fmla="+- 0 -972 -1078"/>
                  <a:gd name="T35" fmla="*/ -972 h 131"/>
                  <a:gd name="T36" fmla="+- 0 2504 1343"/>
                  <a:gd name="T37" fmla="*/ T36 w 2168"/>
                  <a:gd name="T38" fmla="+- 0 -972 -1078"/>
                  <a:gd name="T39" fmla="*/ -972 h 131"/>
                  <a:gd name="T40" fmla="+- 0 2513 1343"/>
                  <a:gd name="T41" fmla="*/ T40 w 2168"/>
                  <a:gd name="T42" fmla="+- 0 -993 -1078"/>
                  <a:gd name="T43" fmla="*/ -993 h 131"/>
                  <a:gd name="T44" fmla="+- 0 2511 1343"/>
                  <a:gd name="T45" fmla="*/ T44 w 2168"/>
                  <a:gd name="T46" fmla="+- 0 -1026 -1078"/>
                  <a:gd name="T47" fmla="*/ -1026 h 131"/>
                  <a:gd name="T48" fmla="+- 0 2504 1343"/>
                  <a:gd name="T49" fmla="*/ T48 w 2168"/>
                  <a:gd name="T50" fmla="+- 0 -1049 -1078"/>
                  <a:gd name="T51" fmla="*/ -1049 h 131"/>
                  <a:gd name="T52" fmla="+- 0 2502 1343"/>
                  <a:gd name="T53" fmla="*/ T52 w 2168"/>
                  <a:gd name="T54" fmla="+- 0 -1052 -1078"/>
                  <a:gd name="T55" fmla="*/ -1052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1159" y="26"/>
                    </a:moveTo>
                    <a:lnTo>
                      <a:pt x="1090" y="26"/>
                    </a:lnTo>
                    <a:lnTo>
                      <a:pt x="1120" y="29"/>
                    </a:lnTo>
                    <a:lnTo>
                      <a:pt x="1137" y="40"/>
                    </a:lnTo>
                    <a:lnTo>
                      <a:pt x="1143" y="58"/>
                    </a:lnTo>
                    <a:lnTo>
                      <a:pt x="1139" y="84"/>
                    </a:lnTo>
                    <a:lnTo>
                      <a:pt x="1128" y="100"/>
                    </a:lnTo>
                    <a:lnTo>
                      <a:pt x="1107" y="106"/>
                    </a:lnTo>
                    <a:lnTo>
                      <a:pt x="1104" y="106"/>
                    </a:lnTo>
                    <a:lnTo>
                      <a:pt x="1161" y="106"/>
                    </a:lnTo>
                    <a:lnTo>
                      <a:pt x="1170" y="85"/>
                    </a:lnTo>
                    <a:lnTo>
                      <a:pt x="1168" y="52"/>
                    </a:lnTo>
                    <a:lnTo>
                      <a:pt x="1161" y="29"/>
                    </a:lnTo>
                    <a:lnTo>
                      <a:pt x="1159" y="2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6" name="Freeform 55"/>
              <p:cNvSpPr>
                <a:spLocks/>
              </p:cNvSpPr>
              <p:nvPr userDrawn="1"/>
            </p:nvSpPr>
            <p:spPr bwMode="auto">
              <a:xfrm>
                <a:off x="1343" y="-1078"/>
                <a:ext cx="2168" cy="131"/>
              </a:xfrm>
              <a:custGeom>
                <a:avLst/>
                <a:gdLst>
                  <a:gd name="T0" fmla="+- 0 2569 1343"/>
                  <a:gd name="T1" fmla="*/ T0 w 2168"/>
                  <a:gd name="T2" fmla="+- 0 -1077 -1078"/>
                  <a:gd name="T3" fmla="*/ -1077 h 131"/>
                  <a:gd name="T4" fmla="+- 0 2538 1343"/>
                  <a:gd name="T5" fmla="*/ T4 w 2168"/>
                  <a:gd name="T6" fmla="+- 0 -1077 -1078"/>
                  <a:gd name="T7" fmla="*/ -1077 h 131"/>
                  <a:gd name="T8" fmla="+- 0 2538 1343"/>
                  <a:gd name="T9" fmla="*/ T8 w 2168"/>
                  <a:gd name="T10" fmla="+- 0 -949 -1078"/>
                  <a:gd name="T11" fmla="*/ -949 h 131"/>
                  <a:gd name="T12" fmla="+- 0 2565 1343"/>
                  <a:gd name="T13" fmla="*/ T12 w 2168"/>
                  <a:gd name="T14" fmla="+- 0 -949 -1078"/>
                  <a:gd name="T15" fmla="*/ -949 h 131"/>
                  <a:gd name="T16" fmla="+- 0 2565 1343"/>
                  <a:gd name="T17" fmla="*/ T16 w 2168"/>
                  <a:gd name="T18" fmla="+- 0 -1035 -1078"/>
                  <a:gd name="T19" fmla="*/ -1035 h 131"/>
                  <a:gd name="T20" fmla="+- 0 2599 1343"/>
                  <a:gd name="T21" fmla="*/ T20 w 2168"/>
                  <a:gd name="T22" fmla="+- 0 -1035 -1078"/>
                  <a:gd name="T23" fmla="*/ -1035 h 131"/>
                  <a:gd name="T24" fmla="+- 0 2569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226" y="1"/>
                    </a:moveTo>
                    <a:lnTo>
                      <a:pt x="1195" y="1"/>
                    </a:lnTo>
                    <a:lnTo>
                      <a:pt x="1195" y="129"/>
                    </a:lnTo>
                    <a:lnTo>
                      <a:pt x="1222" y="129"/>
                    </a:lnTo>
                    <a:lnTo>
                      <a:pt x="1222" y="43"/>
                    </a:lnTo>
                    <a:lnTo>
                      <a:pt x="1256" y="43"/>
                    </a:lnTo>
                    <a:lnTo>
                      <a:pt x="1226"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7" name="Freeform 56"/>
              <p:cNvSpPr>
                <a:spLocks/>
              </p:cNvSpPr>
              <p:nvPr userDrawn="1"/>
            </p:nvSpPr>
            <p:spPr bwMode="auto">
              <a:xfrm>
                <a:off x="1343" y="-1078"/>
                <a:ext cx="2168" cy="131"/>
              </a:xfrm>
              <a:custGeom>
                <a:avLst/>
                <a:gdLst>
                  <a:gd name="T0" fmla="+- 0 2599 1343"/>
                  <a:gd name="T1" fmla="*/ T0 w 2168"/>
                  <a:gd name="T2" fmla="+- 0 -1035 -1078"/>
                  <a:gd name="T3" fmla="*/ -1035 h 131"/>
                  <a:gd name="T4" fmla="+- 0 2565 1343"/>
                  <a:gd name="T5" fmla="*/ T4 w 2168"/>
                  <a:gd name="T6" fmla="+- 0 -1035 -1078"/>
                  <a:gd name="T7" fmla="*/ -1035 h 131"/>
                  <a:gd name="T8" fmla="+- 0 2628 1343"/>
                  <a:gd name="T9" fmla="*/ T8 w 2168"/>
                  <a:gd name="T10" fmla="+- 0 -949 -1078"/>
                  <a:gd name="T11" fmla="*/ -949 h 131"/>
                  <a:gd name="T12" fmla="+- 0 2654 1343"/>
                  <a:gd name="T13" fmla="*/ T12 w 2168"/>
                  <a:gd name="T14" fmla="+- 0 -949 -1078"/>
                  <a:gd name="T15" fmla="*/ -949 h 131"/>
                  <a:gd name="T16" fmla="+- 0 2654 1343"/>
                  <a:gd name="T17" fmla="*/ T16 w 2168"/>
                  <a:gd name="T18" fmla="+- 0 -997 -1078"/>
                  <a:gd name="T19" fmla="*/ -997 h 131"/>
                  <a:gd name="T20" fmla="+- 0 2627 1343"/>
                  <a:gd name="T21" fmla="*/ T20 w 2168"/>
                  <a:gd name="T22" fmla="+- 0 -997 -1078"/>
                  <a:gd name="T23" fmla="*/ -997 h 131"/>
                  <a:gd name="T24" fmla="+- 0 2599 1343"/>
                  <a:gd name="T25" fmla="*/ T24 w 2168"/>
                  <a:gd name="T26" fmla="+- 0 -1035 -1078"/>
                  <a:gd name="T27" fmla="*/ -1035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256" y="43"/>
                    </a:moveTo>
                    <a:lnTo>
                      <a:pt x="1222" y="43"/>
                    </a:lnTo>
                    <a:lnTo>
                      <a:pt x="1285" y="129"/>
                    </a:lnTo>
                    <a:lnTo>
                      <a:pt x="1311" y="129"/>
                    </a:lnTo>
                    <a:lnTo>
                      <a:pt x="1311" y="81"/>
                    </a:lnTo>
                    <a:lnTo>
                      <a:pt x="1284" y="81"/>
                    </a:lnTo>
                    <a:lnTo>
                      <a:pt x="1256"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8" name="Freeform 57"/>
              <p:cNvSpPr>
                <a:spLocks/>
              </p:cNvSpPr>
              <p:nvPr userDrawn="1"/>
            </p:nvSpPr>
            <p:spPr bwMode="auto">
              <a:xfrm>
                <a:off x="1343" y="-1078"/>
                <a:ext cx="2168" cy="131"/>
              </a:xfrm>
              <a:custGeom>
                <a:avLst/>
                <a:gdLst>
                  <a:gd name="T0" fmla="+- 0 2654 1343"/>
                  <a:gd name="T1" fmla="*/ T0 w 2168"/>
                  <a:gd name="T2" fmla="+- 0 -1077 -1078"/>
                  <a:gd name="T3" fmla="*/ -1077 h 131"/>
                  <a:gd name="T4" fmla="+- 0 2627 1343"/>
                  <a:gd name="T5" fmla="*/ T4 w 2168"/>
                  <a:gd name="T6" fmla="+- 0 -1077 -1078"/>
                  <a:gd name="T7" fmla="*/ -1077 h 131"/>
                  <a:gd name="T8" fmla="+- 0 2627 1343"/>
                  <a:gd name="T9" fmla="*/ T8 w 2168"/>
                  <a:gd name="T10" fmla="+- 0 -997 -1078"/>
                  <a:gd name="T11" fmla="*/ -997 h 131"/>
                  <a:gd name="T12" fmla="+- 0 2654 1343"/>
                  <a:gd name="T13" fmla="*/ T12 w 2168"/>
                  <a:gd name="T14" fmla="+- 0 -997 -1078"/>
                  <a:gd name="T15" fmla="*/ -997 h 131"/>
                  <a:gd name="T16" fmla="+- 0 2654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311" y="1"/>
                    </a:moveTo>
                    <a:lnTo>
                      <a:pt x="1284" y="1"/>
                    </a:lnTo>
                    <a:lnTo>
                      <a:pt x="1284" y="81"/>
                    </a:lnTo>
                    <a:lnTo>
                      <a:pt x="1311" y="81"/>
                    </a:lnTo>
                    <a:lnTo>
                      <a:pt x="1311"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9" name="Freeform 58"/>
              <p:cNvSpPr>
                <a:spLocks/>
              </p:cNvSpPr>
              <p:nvPr userDrawn="1"/>
            </p:nvSpPr>
            <p:spPr bwMode="auto">
              <a:xfrm>
                <a:off x="1343" y="-1078"/>
                <a:ext cx="2168" cy="131"/>
              </a:xfrm>
              <a:custGeom>
                <a:avLst/>
                <a:gdLst>
                  <a:gd name="T0" fmla="+- 0 2697 1343"/>
                  <a:gd name="T1" fmla="*/ T0 w 2168"/>
                  <a:gd name="T2" fmla="+- 0 -980 -1078"/>
                  <a:gd name="T3" fmla="*/ -980 h 131"/>
                  <a:gd name="T4" fmla="+- 0 2676 1343"/>
                  <a:gd name="T5" fmla="*/ T4 w 2168"/>
                  <a:gd name="T6" fmla="+- 0 -964 -1078"/>
                  <a:gd name="T7" fmla="*/ -964 h 131"/>
                  <a:gd name="T8" fmla="+- 0 2692 1343"/>
                  <a:gd name="T9" fmla="*/ T8 w 2168"/>
                  <a:gd name="T10" fmla="+- 0 -956 -1078"/>
                  <a:gd name="T11" fmla="*/ -956 h 131"/>
                  <a:gd name="T12" fmla="+- 0 2711 1343"/>
                  <a:gd name="T13" fmla="*/ T12 w 2168"/>
                  <a:gd name="T14" fmla="+- 0 -950 -1078"/>
                  <a:gd name="T15" fmla="*/ -950 h 131"/>
                  <a:gd name="T16" fmla="+- 0 2733 1343"/>
                  <a:gd name="T17" fmla="*/ T16 w 2168"/>
                  <a:gd name="T18" fmla="+- 0 -948 -1078"/>
                  <a:gd name="T19" fmla="*/ -948 h 131"/>
                  <a:gd name="T20" fmla="+- 0 2737 1343"/>
                  <a:gd name="T21" fmla="*/ T20 w 2168"/>
                  <a:gd name="T22" fmla="+- 0 -948 -1078"/>
                  <a:gd name="T23" fmla="*/ -948 h 131"/>
                  <a:gd name="T24" fmla="+- 0 2767 1343"/>
                  <a:gd name="T25" fmla="*/ T24 w 2168"/>
                  <a:gd name="T26" fmla="+- 0 -951 -1078"/>
                  <a:gd name="T27" fmla="*/ -951 h 131"/>
                  <a:gd name="T28" fmla="+- 0 2785 1343"/>
                  <a:gd name="T29" fmla="*/ T28 w 2168"/>
                  <a:gd name="T30" fmla="+- 0 -961 -1078"/>
                  <a:gd name="T31" fmla="*/ -961 h 131"/>
                  <a:gd name="T32" fmla="+- 0 2789 1343"/>
                  <a:gd name="T33" fmla="*/ T32 w 2168"/>
                  <a:gd name="T34" fmla="+- 0 -971 -1078"/>
                  <a:gd name="T35" fmla="*/ -971 h 131"/>
                  <a:gd name="T36" fmla="+- 0 2736 1343"/>
                  <a:gd name="T37" fmla="*/ T36 w 2168"/>
                  <a:gd name="T38" fmla="+- 0 -971 -1078"/>
                  <a:gd name="T39" fmla="*/ -971 h 131"/>
                  <a:gd name="T40" fmla="+- 0 2716 1343"/>
                  <a:gd name="T41" fmla="*/ T40 w 2168"/>
                  <a:gd name="T42" fmla="+- 0 -973 -1078"/>
                  <a:gd name="T43" fmla="*/ -973 h 131"/>
                  <a:gd name="T44" fmla="+- 0 2697 1343"/>
                  <a:gd name="T45" fmla="*/ T44 w 2168"/>
                  <a:gd name="T46" fmla="+- 0 -980 -1078"/>
                  <a:gd name="T47" fmla="*/ -980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168" h="131">
                    <a:moveTo>
                      <a:pt x="1354" y="98"/>
                    </a:moveTo>
                    <a:lnTo>
                      <a:pt x="1333" y="114"/>
                    </a:lnTo>
                    <a:lnTo>
                      <a:pt x="1349" y="122"/>
                    </a:lnTo>
                    <a:lnTo>
                      <a:pt x="1368" y="128"/>
                    </a:lnTo>
                    <a:lnTo>
                      <a:pt x="1390" y="130"/>
                    </a:lnTo>
                    <a:lnTo>
                      <a:pt x="1394" y="130"/>
                    </a:lnTo>
                    <a:lnTo>
                      <a:pt x="1424" y="127"/>
                    </a:lnTo>
                    <a:lnTo>
                      <a:pt x="1442" y="117"/>
                    </a:lnTo>
                    <a:lnTo>
                      <a:pt x="1446" y="107"/>
                    </a:lnTo>
                    <a:lnTo>
                      <a:pt x="1393" y="107"/>
                    </a:lnTo>
                    <a:lnTo>
                      <a:pt x="1373" y="105"/>
                    </a:lnTo>
                    <a:lnTo>
                      <a:pt x="1354" y="9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0" name="Freeform 59"/>
              <p:cNvSpPr>
                <a:spLocks/>
              </p:cNvSpPr>
              <p:nvPr userDrawn="1"/>
            </p:nvSpPr>
            <p:spPr bwMode="auto">
              <a:xfrm>
                <a:off x="1343" y="-1078"/>
                <a:ext cx="2168" cy="131"/>
              </a:xfrm>
              <a:custGeom>
                <a:avLst/>
                <a:gdLst>
                  <a:gd name="T0" fmla="+- 0 2754 1343"/>
                  <a:gd name="T1" fmla="*/ T0 w 2168"/>
                  <a:gd name="T2" fmla="+- 0 -1078 -1078"/>
                  <a:gd name="T3" fmla="*/ -1078 h 131"/>
                  <a:gd name="T4" fmla="+- 0 2721 1343"/>
                  <a:gd name="T5" fmla="*/ T4 w 2168"/>
                  <a:gd name="T6" fmla="+- 0 -1076 -1078"/>
                  <a:gd name="T7" fmla="*/ -1076 h 131"/>
                  <a:gd name="T8" fmla="+- 0 2699 1343"/>
                  <a:gd name="T9" fmla="*/ T8 w 2168"/>
                  <a:gd name="T10" fmla="+- 0 -1070 -1078"/>
                  <a:gd name="T11" fmla="*/ -1070 h 131"/>
                  <a:gd name="T12" fmla="+- 0 2687 1343"/>
                  <a:gd name="T13" fmla="*/ T12 w 2168"/>
                  <a:gd name="T14" fmla="+- 0 -1059 -1078"/>
                  <a:gd name="T15" fmla="*/ -1059 h 131"/>
                  <a:gd name="T16" fmla="+- 0 2684 1343"/>
                  <a:gd name="T17" fmla="*/ T16 w 2168"/>
                  <a:gd name="T18" fmla="+- 0 -1041 -1078"/>
                  <a:gd name="T19" fmla="*/ -1041 h 131"/>
                  <a:gd name="T20" fmla="+- 0 2688 1343"/>
                  <a:gd name="T21" fmla="*/ T20 w 2168"/>
                  <a:gd name="T22" fmla="+- 0 -1021 -1078"/>
                  <a:gd name="T23" fmla="*/ -1021 h 131"/>
                  <a:gd name="T24" fmla="+- 0 2703 1343"/>
                  <a:gd name="T25" fmla="*/ T24 w 2168"/>
                  <a:gd name="T26" fmla="+- 0 -1009 -1078"/>
                  <a:gd name="T27" fmla="*/ -1009 h 131"/>
                  <a:gd name="T28" fmla="+- 0 2728 1343"/>
                  <a:gd name="T29" fmla="*/ T28 w 2168"/>
                  <a:gd name="T30" fmla="+- 0 -1003 -1078"/>
                  <a:gd name="T31" fmla="*/ -1003 h 131"/>
                  <a:gd name="T32" fmla="+- 0 2756 1343"/>
                  <a:gd name="T33" fmla="*/ T32 w 2168"/>
                  <a:gd name="T34" fmla="+- 0 -997 -1078"/>
                  <a:gd name="T35" fmla="*/ -997 h 131"/>
                  <a:gd name="T36" fmla="+- 0 2765 1343"/>
                  <a:gd name="T37" fmla="*/ T36 w 2168"/>
                  <a:gd name="T38" fmla="+- 0 -987 -1078"/>
                  <a:gd name="T39" fmla="*/ -987 h 131"/>
                  <a:gd name="T40" fmla="+- 0 2765 1343"/>
                  <a:gd name="T41" fmla="*/ T40 w 2168"/>
                  <a:gd name="T42" fmla="+- 0 -976 -1078"/>
                  <a:gd name="T43" fmla="*/ -976 h 131"/>
                  <a:gd name="T44" fmla="+- 0 2761 1343"/>
                  <a:gd name="T45" fmla="*/ T44 w 2168"/>
                  <a:gd name="T46" fmla="+- 0 -971 -1078"/>
                  <a:gd name="T47" fmla="*/ -971 h 131"/>
                  <a:gd name="T48" fmla="+- 0 2789 1343"/>
                  <a:gd name="T49" fmla="*/ T48 w 2168"/>
                  <a:gd name="T50" fmla="+- 0 -971 -1078"/>
                  <a:gd name="T51" fmla="*/ -971 h 131"/>
                  <a:gd name="T52" fmla="+- 0 2755 1343"/>
                  <a:gd name="T53" fmla="*/ T52 w 2168"/>
                  <a:gd name="T54" fmla="+- 0 -1024 -1078"/>
                  <a:gd name="T55" fmla="*/ -1024 h 131"/>
                  <a:gd name="T56" fmla="+- 0 2724 1343"/>
                  <a:gd name="T57" fmla="*/ T56 w 2168"/>
                  <a:gd name="T58" fmla="+- 0 -1029 -1078"/>
                  <a:gd name="T59" fmla="*/ -1029 h 131"/>
                  <a:gd name="T60" fmla="+- 0 2712 1343"/>
                  <a:gd name="T61" fmla="*/ T60 w 2168"/>
                  <a:gd name="T62" fmla="+- 0 -1037 -1078"/>
                  <a:gd name="T63" fmla="*/ -1037 h 131"/>
                  <a:gd name="T64" fmla="+- 0 2712 1343"/>
                  <a:gd name="T65" fmla="*/ T64 w 2168"/>
                  <a:gd name="T66" fmla="+- 0 -1050 -1078"/>
                  <a:gd name="T67" fmla="*/ -1050 h 131"/>
                  <a:gd name="T68" fmla="+- 0 2716 1343"/>
                  <a:gd name="T69" fmla="*/ T68 w 2168"/>
                  <a:gd name="T70" fmla="+- 0 -1054 -1078"/>
                  <a:gd name="T71" fmla="*/ -1054 h 131"/>
                  <a:gd name="T72" fmla="+- 0 2780 1343"/>
                  <a:gd name="T73" fmla="*/ T72 w 2168"/>
                  <a:gd name="T74" fmla="+- 0 -1054 -1078"/>
                  <a:gd name="T75" fmla="*/ -1054 h 131"/>
                  <a:gd name="T76" fmla="+- 0 2788 1343"/>
                  <a:gd name="T77" fmla="*/ T76 w 2168"/>
                  <a:gd name="T78" fmla="+- 0 -1066 -1078"/>
                  <a:gd name="T79" fmla="*/ -1066 h 131"/>
                  <a:gd name="T80" fmla="+- 0 2774 1343"/>
                  <a:gd name="T81" fmla="*/ T80 w 2168"/>
                  <a:gd name="T82" fmla="+- 0 -1073 -1078"/>
                  <a:gd name="T83" fmla="*/ -1073 h 131"/>
                  <a:gd name="T84" fmla="+- 0 2754 1343"/>
                  <a:gd name="T85" fmla="*/ T84 w 2168"/>
                  <a:gd name="T86" fmla="+- 0 -1078 -1078"/>
                  <a:gd name="T87"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1411" y="0"/>
                    </a:moveTo>
                    <a:lnTo>
                      <a:pt x="1378" y="2"/>
                    </a:lnTo>
                    <a:lnTo>
                      <a:pt x="1356" y="8"/>
                    </a:lnTo>
                    <a:lnTo>
                      <a:pt x="1344" y="19"/>
                    </a:lnTo>
                    <a:lnTo>
                      <a:pt x="1341" y="37"/>
                    </a:lnTo>
                    <a:lnTo>
                      <a:pt x="1345" y="57"/>
                    </a:lnTo>
                    <a:lnTo>
                      <a:pt x="1360" y="69"/>
                    </a:lnTo>
                    <a:lnTo>
                      <a:pt x="1385" y="75"/>
                    </a:lnTo>
                    <a:lnTo>
                      <a:pt x="1413" y="81"/>
                    </a:lnTo>
                    <a:lnTo>
                      <a:pt x="1422" y="91"/>
                    </a:lnTo>
                    <a:lnTo>
                      <a:pt x="1422" y="102"/>
                    </a:lnTo>
                    <a:lnTo>
                      <a:pt x="1418" y="107"/>
                    </a:lnTo>
                    <a:lnTo>
                      <a:pt x="1446" y="107"/>
                    </a:lnTo>
                    <a:lnTo>
                      <a:pt x="1412" y="54"/>
                    </a:lnTo>
                    <a:lnTo>
                      <a:pt x="1381" y="49"/>
                    </a:lnTo>
                    <a:lnTo>
                      <a:pt x="1369" y="41"/>
                    </a:lnTo>
                    <a:lnTo>
                      <a:pt x="1369" y="28"/>
                    </a:lnTo>
                    <a:lnTo>
                      <a:pt x="1373" y="24"/>
                    </a:lnTo>
                    <a:lnTo>
                      <a:pt x="1437" y="24"/>
                    </a:lnTo>
                    <a:lnTo>
                      <a:pt x="1445" y="12"/>
                    </a:lnTo>
                    <a:lnTo>
                      <a:pt x="1431" y="5"/>
                    </a:lnTo>
                    <a:lnTo>
                      <a:pt x="141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1" name="Freeform 60"/>
              <p:cNvSpPr>
                <a:spLocks/>
              </p:cNvSpPr>
              <p:nvPr userDrawn="1"/>
            </p:nvSpPr>
            <p:spPr bwMode="auto">
              <a:xfrm>
                <a:off x="1343" y="-1078"/>
                <a:ext cx="2168" cy="131"/>
              </a:xfrm>
              <a:custGeom>
                <a:avLst/>
                <a:gdLst>
                  <a:gd name="T0" fmla="+- 0 2780 1343"/>
                  <a:gd name="T1" fmla="*/ T0 w 2168"/>
                  <a:gd name="T2" fmla="+- 0 -1054 -1078"/>
                  <a:gd name="T3" fmla="*/ -1054 h 131"/>
                  <a:gd name="T4" fmla="+- 0 2750 1343"/>
                  <a:gd name="T5" fmla="*/ T4 w 2168"/>
                  <a:gd name="T6" fmla="+- 0 -1054 -1078"/>
                  <a:gd name="T7" fmla="*/ -1054 h 131"/>
                  <a:gd name="T8" fmla="+- 0 2765 1343"/>
                  <a:gd name="T9" fmla="*/ T8 w 2168"/>
                  <a:gd name="T10" fmla="+- 0 -1050 -1078"/>
                  <a:gd name="T11" fmla="*/ -1050 h 131"/>
                  <a:gd name="T12" fmla="+- 0 2773 1343"/>
                  <a:gd name="T13" fmla="*/ T12 w 2168"/>
                  <a:gd name="T14" fmla="+- 0 -1044 -1078"/>
                  <a:gd name="T15" fmla="*/ -1044 h 131"/>
                  <a:gd name="T16" fmla="+- 0 2780 1343"/>
                  <a:gd name="T17" fmla="*/ T16 w 2168"/>
                  <a:gd name="T18" fmla="+- 0 -1054 -1078"/>
                  <a:gd name="T19" fmla="*/ -1054 h 131"/>
                </a:gdLst>
                <a:ahLst/>
                <a:cxnLst>
                  <a:cxn ang="0">
                    <a:pos x="T1" y="T3"/>
                  </a:cxn>
                  <a:cxn ang="0">
                    <a:pos x="T5" y="T7"/>
                  </a:cxn>
                  <a:cxn ang="0">
                    <a:pos x="T9" y="T11"/>
                  </a:cxn>
                  <a:cxn ang="0">
                    <a:pos x="T13" y="T15"/>
                  </a:cxn>
                  <a:cxn ang="0">
                    <a:pos x="T17" y="T19"/>
                  </a:cxn>
                </a:cxnLst>
                <a:rect l="0" t="0" r="r" b="b"/>
                <a:pathLst>
                  <a:path w="2168" h="131">
                    <a:moveTo>
                      <a:pt x="1437" y="24"/>
                    </a:moveTo>
                    <a:lnTo>
                      <a:pt x="1407" y="24"/>
                    </a:lnTo>
                    <a:lnTo>
                      <a:pt x="1422" y="28"/>
                    </a:lnTo>
                    <a:lnTo>
                      <a:pt x="1430" y="34"/>
                    </a:lnTo>
                    <a:lnTo>
                      <a:pt x="1437" y="2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2" name="Freeform 61"/>
              <p:cNvSpPr>
                <a:spLocks/>
              </p:cNvSpPr>
              <p:nvPr userDrawn="1"/>
            </p:nvSpPr>
            <p:spPr bwMode="auto">
              <a:xfrm>
                <a:off x="1343" y="-1078"/>
                <a:ext cx="2168" cy="131"/>
              </a:xfrm>
              <a:custGeom>
                <a:avLst/>
                <a:gdLst>
                  <a:gd name="T0" fmla="+- 0 2843 1343"/>
                  <a:gd name="T1" fmla="*/ T0 w 2168"/>
                  <a:gd name="T2" fmla="+- 0 -1077 -1078"/>
                  <a:gd name="T3" fmla="*/ -1077 h 131"/>
                  <a:gd name="T4" fmla="+- 0 2815 1343"/>
                  <a:gd name="T5" fmla="*/ T4 w 2168"/>
                  <a:gd name="T6" fmla="+- 0 -1077 -1078"/>
                  <a:gd name="T7" fmla="*/ -1077 h 131"/>
                  <a:gd name="T8" fmla="+- 0 2815 1343"/>
                  <a:gd name="T9" fmla="*/ T8 w 2168"/>
                  <a:gd name="T10" fmla="+- 0 -998 -1078"/>
                  <a:gd name="T11" fmla="*/ -998 h 131"/>
                  <a:gd name="T12" fmla="+- 0 2817 1343"/>
                  <a:gd name="T13" fmla="*/ T12 w 2168"/>
                  <a:gd name="T14" fmla="+- 0 -979 -1078"/>
                  <a:gd name="T15" fmla="*/ -979 h 131"/>
                  <a:gd name="T16" fmla="+- 0 2825 1343"/>
                  <a:gd name="T17" fmla="*/ T16 w 2168"/>
                  <a:gd name="T18" fmla="+- 0 -962 -1078"/>
                  <a:gd name="T19" fmla="*/ -962 h 131"/>
                  <a:gd name="T20" fmla="+- 0 2844 1343"/>
                  <a:gd name="T21" fmla="*/ T20 w 2168"/>
                  <a:gd name="T22" fmla="+- 0 -951 -1078"/>
                  <a:gd name="T23" fmla="*/ -951 h 131"/>
                  <a:gd name="T24" fmla="+- 0 2873 1343"/>
                  <a:gd name="T25" fmla="*/ T24 w 2168"/>
                  <a:gd name="T26" fmla="+- 0 -947 -1078"/>
                  <a:gd name="T27" fmla="*/ -947 h 131"/>
                  <a:gd name="T28" fmla="+- 0 2906 1343"/>
                  <a:gd name="T29" fmla="*/ T28 w 2168"/>
                  <a:gd name="T30" fmla="+- 0 -952 -1078"/>
                  <a:gd name="T31" fmla="*/ -952 h 131"/>
                  <a:gd name="T32" fmla="+- 0 2923 1343"/>
                  <a:gd name="T33" fmla="*/ T32 w 2168"/>
                  <a:gd name="T34" fmla="+- 0 -964 -1078"/>
                  <a:gd name="T35" fmla="*/ -964 h 131"/>
                  <a:gd name="T36" fmla="+- 0 2926 1343"/>
                  <a:gd name="T37" fmla="*/ T36 w 2168"/>
                  <a:gd name="T38" fmla="+- 0 -972 -1078"/>
                  <a:gd name="T39" fmla="*/ -972 h 131"/>
                  <a:gd name="T40" fmla="+- 0 2878 1343"/>
                  <a:gd name="T41" fmla="*/ T40 w 2168"/>
                  <a:gd name="T42" fmla="+- 0 -972 -1078"/>
                  <a:gd name="T43" fmla="*/ -972 h 131"/>
                  <a:gd name="T44" fmla="+- 0 2852 1343"/>
                  <a:gd name="T45" fmla="*/ T44 w 2168"/>
                  <a:gd name="T46" fmla="+- 0 -978 -1078"/>
                  <a:gd name="T47" fmla="*/ -978 h 131"/>
                  <a:gd name="T48" fmla="+- 0 2844 1343"/>
                  <a:gd name="T49" fmla="*/ T48 w 2168"/>
                  <a:gd name="T50" fmla="+- 0 -995 -1078"/>
                  <a:gd name="T51" fmla="*/ -995 h 131"/>
                  <a:gd name="T52" fmla="+- 0 2843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1500" y="1"/>
                    </a:moveTo>
                    <a:lnTo>
                      <a:pt x="1472" y="1"/>
                    </a:lnTo>
                    <a:lnTo>
                      <a:pt x="1472" y="80"/>
                    </a:lnTo>
                    <a:lnTo>
                      <a:pt x="1474" y="99"/>
                    </a:lnTo>
                    <a:lnTo>
                      <a:pt x="1482" y="116"/>
                    </a:lnTo>
                    <a:lnTo>
                      <a:pt x="1501" y="127"/>
                    </a:lnTo>
                    <a:lnTo>
                      <a:pt x="1530" y="131"/>
                    </a:lnTo>
                    <a:lnTo>
                      <a:pt x="1563" y="126"/>
                    </a:lnTo>
                    <a:lnTo>
                      <a:pt x="1580" y="114"/>
                    </a:lnTo>
                    <a:lnTo>
                      <a:pt x="1583" y="106"/>
                    </a:lnTo>
                    <a:lnTo>
                      <a:pt x="1535" y="106"/>
                    </a:lnTo>
                    <a:lnTo>
                      <a:pt x="1509" y="100"/>
                    </a:lnTo>
                    <a:lnTo>
                      <a:pt x="1501" y="83"/>
                    </a:lnTo>
                    <a:lnTo>
                      <a:pt x="150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3" name="Freeform 62"/>
              <p:cNvSpPr>
                <a:spLocks/>
              </p:cNvSpPr>
              <p:nvPr userDrawn="1"/>
            </p:nvSpPr>
            <p:spPr bwMode="auto">
              <a:xfrm>
                <a:off x="1343" y="-1078"/>
                <a:ext cx="2168" cy="131"/>
              </a:xfrm>
              <a:custGeom>
                <a:avLst/>
                <a:gdLst>
                  <a:gd name="T0" fmla="+- 0 2932 1343"/>
                  <a:gd name="T1" fmla="*/ T0 w 2168"/>
                  <a:gd name="T2" fmla="+- 0 -1077 -1078"/>
                  <a:gd name="T3" fmla="*/ -1077 h 131"/>
                  <a:gd name="T4" fmla="+- 0 2904 1343"/>
                  <a:gd name="T5" fmla="*/ T4 w 2168"/>
                  <a:gd name="T6" fmla="+- 0 -1077 -1078"/>
                  <a:gd name="T7" fmla="*/ -1077 h 131"/>
                  <a:gd name="T8" fmla="+- 0 2904 1343"/>
                  <a:gd name="T9" fmla="*/ T8 w 2168"/>
                  <a:gd name="T10" fmla="+- 0 -1002 -1078"/>
                  <a:gd name="T11" fmla="*/ -1002 h 131"/>
                  <a:gd name="T12" fmla="+- 0 2899 1343"/>
                  <a:gd name="T13" fmla="*/ T12 w 2168"/>
                  <a:gd name="T14" fmla="+- 0 -980 -1078"/>
                  <a:gd name="T15" fmla="*/ -980 h 131"/>
                  <a:gd name="T16" fmla="+- 0 2878 1343"/>
                  <a:gd name="T17" fmla="*/ T16 w 2168"/>
                  <a:gd name="T18" fmla="+- 0 -972 -1078"/>
                  <a:gd name="T19" fmla="*/ -972 h 131"/>
                  <a:gd name="T20" fmla="+- 0 2926 1343"/>
                  <a:gd name="T21" fmla="*/ T20 w 2168"/>
                  <a:gd name="T22" fmla="+- 0 -972 -1078"/>
                  <a:gd name="T23" fmla="*/ -972 h 131"/>
                  <a:gd name="T24" fmla="+- 0 2930 1343"/>
                  <a:gd name="T25" fmla="*/ T24 w 2168"/>
                  <a:gd name="T26" fmla="+- 0 -982 -1078"/>
                  <a:gd name="T27" fmla="*/ -982 h 131"/>
                  <a:gd name="T28" fmla="+- 0 2932 1343"/>
                  <a:gd name="T29" fmla="*/ T28 w 2168"/>
                  <a:gd name="T30" fmla="+- 0 -1077 -1078"/>
                  <a:gd name="T31" fmla="*/ -1077 h 13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68" h="131">
                    <a:moveTo>
                      <a:pt x="1589" y="1"/>
                    </a:moveTo>
                    <a:lnTo>
                      <a:pt x="1561" y="1"/>
                    </a:lnTo>
                    <a:lnTo>
                      <a:pt x="1561" y="76"/>
                    </a:lnTo>
                    <a:lnTo>
                      <a:pt x="1556" y="98"/>
                    </a:lnTo>
                    <a:lnTo>
                      <a:pt x="1535" y="106"/>
                    </a:lnTo>
                    <a:lnTo>
                      <a:pt x="1583" y="106"/>
                    </a:lnTo>
                    <a:lnTo>
                      <a:pt x="1587" y="96"/>
                    </a:lnTo>
                    <a:lnTo>
                      <a:pt x="1589"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4" name="Freeform 63"/>
              <p:cNvSpPr>
                <a:spLocks/>
              </p:cNvSpPr>
              <p:nvPr userDrawn="1"/>
            </p:nvSpPr>
            <p:spPr bwMode="auto">
              <a:xfrm>
                <a:off x="1343" y="-1078"/>
                <a:ext cx="2168" cy="131"/>
              </a:xfrm>
              <a:custGeom>
                <a:avLst/>
                <a:gdLst>
                  <a:gd name="T0" fmla="+- 0 2990 1343"/>
                  <a:gd name="T1" fmla="*/ T0 w 2168"/>
                  <a:gd name="T2" fmla="+- 0 -1077 -1078"/>
                  <a:gd name="T3" fmla="*/ -1077 h 131"/>
                  <a:gd name="T4" fmla="+- 0 2961 1343"/>
                  <a:gd name="T5" fmla="*/ T4 w 2168"/>
                  <a:gd name="T6" fmla="+- 0 -1077 -1078"/>
                  <a:gd name="T7" fmla="*/ -1077 h 131"/>
                  <a:gd name="T8" fmla="+- 0 2961 1343"/>
                  <a:gd name="T9" fmla="*/ T8 w 2168"/>
                  <a:gd name="T10" fmla="+- 0 -949 -1078"/>
                  <a:gd name="T11" fmla="*/ -949 h 131"/>
                  <a:gd name="T12" fmla="+- 0 3052 1343"/>
                  <a:gd name="T13" fmla="*/ T12 w 2168"/>
                  <a:gd name="T14" fmla="+- 0 -949 -1078"/>
                  <a:gd name="T15" fmla="*/ -949 h 131"/>
                  <a:gd name="T16" fmla="+- 0 3052 1343"/>
                  <a:gd name="T17" fmla="*/ T16 w 2168"/>
                  <a:gd name="T18" fmla="+- 0 -974 -1078"/>
                  <a:gd name="T19" fmla="*/ -974 h 131"/>
                  <a:gd name="T20" fmla="+- 0 2990 1343"/>
                  <a:gd name="T21" fmla="*/ T20 w 2168"/>
                  <a:gd name="T22" fmla="+- 0 -974 -1078"/>
                  <a:gd name="T23" fmla="*/ -974 h 131"/>
                  <a:gd name="T24" fmla="+- 0 2990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647" y="1"/>
                    </a:moveTo>
                    <a:lnTo>
                      <a:pt x="1618" y="1"/>
                    </a:lnTo>
                    <a:lnTo>
                      <a:pt x="1618" y="129"/>
                    </a:lnTo>
                    <a:lnTo>
                      <a:pt x="1709" y="129"/>
                    </a:lnTo>
                    <a:lnTo>
                      <a:pt x="1709" y="104"/>
                    </a:lnTo>
                    <a:lnTo>
                      <a:pt x="1647" y="104"/>
                    </a:lnTo>
                    <a:lnTo>
                      <a:pt x="1647"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5" name="Freeform 64"/>
              <p:cNvSpPr>
                <a:spLocks/>
              </p:cNvSpPr>
              <p:nvPr userDrawn="1"/>
            </p:nvSpPr>
            <p:spPr bwMode="auto">
              <a:xfrm>
                <a:off x="1343" y="-1078"/>
                <a:ext cx="2168" cy="131"/>
              </a:xfrm>
              <a:custGeom>
                <a:avLst/>
                <a:gdLst>
                  <a:gd name="T0" fmla="+- 0 3118 1343"/>
                  <a:gd name="T1" fmla="*/ T0 w 2168"/>
                  <a:gd name="T2" fmla="+- 0 -1051 -1078"/>
                  <a:gd name="T3" fmla="*/ -1051 h 131"/>
                  <a:gd name="T4" fmla="+- 0 3090 1343"/>
                  <a:gd name="T5" fmla="*/ T4 w 2168"/>
                  <a:gd name="T6" fmla="+- 0 -1051 -1078"/>
                  <a:gd name="T7" fmla="*/ -1051 h 131"/>
                  <a:gd name="T8" fmla="+- 0 3090 1343"/>
                  <a:gd name="T9" fmla="*/ T8 w 2168"/>
                  <a:gd name="T10" fmla="+- 0 -949 -1078"/>
                  <a:gd name="T11" fmla="*/ -949 h 131"/>
                  <a:gd name="T12" fmla="+- 0 3118 1343"/>
                  <a:gd name="T13" fmla="*/ T12 w 2168"/>
                  <a:gd name="T14" fmla="+- 0 -949 -1078"/>
                  <a:gd name="T15" fmla="*/ -949 h 131"/>
                  <a:gd name="T16" fmla="+- 0 3118 1343"/>
                  <a:gd name="T17" fmla="*/ T16 w 2168"/>
                  <a:gd name="T18" fmla="+- 0 -1051 -1078"/>
                  <a:gd name="T19" fmla="*/ -1051 h 131"/>
                </a:gdLst>
                <a:ahLst/>
                <a:cxnLst>
                  <a:cxn ang="0">
                    <a:pos x="T1" y="T3"/>
                  </a:cxn>
                  <a:cxn ang="0">
                    <a:pos x="T5" y="T7"/>
                  </a:cxn>
                  <a:cxn ang="0">
                    <a:pos x="T9" y="T11"/>
                  </a:cxn>
                  <a:cxn ang="0">
                    <a:pos x="T13" y="T15"/>
                  </a:cxn>
                  <a:cxn ang="0">
                    <a:pos x="T17" y="T19"/>
                  </a:cxn>
                </a:cxnLst>
                <a:rect l="0" t="0" r="r" b="b"/>
                <a:pathLst>
                  <a:path w="2168" h="131">
                    <a:moveTo>
                      <a:pt x="1775" y="27"/>
                    </a:moveTo>
                    <a:lnTo>
                      <a:pt x="1747" y="27"/>
                    </a:lnTo>
                    <a:lnTo>
                      <a:pt x="1747" y="129"/>
                    </a:lnTo>
                    <a:lnTo>
                      <a:pt x="1775" y="129"/>
                    </a:lnTo>
                    <a:lnTo>
                      <a:pt x="1775" y="27"/>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6" name="Freeform 65"/>
              <p:cNvSpPr>
                <a:spLocks/>
              </p:cNvSpPr>
              <p:nvPr userDrawn="1"/>
            </p:nvSpPr>
            <p:spPr bwMode="auto">
              <a:xfrm>
                <a:off x="1343" y="-1078"/>
                <a:ext cx="2168" cy="131"/>
              </a:xfrm>
              <a:custGeom>
                <a:avLst/>
                <a:gdLst>
                  <a:gd name="T0" fmla="+- 0 3162 1343"/>
                  <a:gd name="T1" fmla="*/ T0 w 2168"/>
                  <a:gd name="T2" fmla="+- 0 -1077 -1078"/>
                  <a:gd name="T3" fmla="*/ -1077 h 131"/>
                  <a:gd name="T4" fmla="+- 0 3046 1343"/>
                  <a:gd name="T5" fmla="*/ T4 w 2168"/>
                  <a:gd name="T6" fmla="+- 0 -1077 -1078"/>
                  <a:gd name="T7" fmla="*/ -1077 h 131"/>
                  <a:gd name="T8" fmla="+- 0 3046 1343"/>
                  <a:gd name="T9" fmla="*/ T8 w 2168"/>
                  <a:gd name="T10" fmla="+- 0 -1051 -1078"/>
                  <a:gd name="T11" fmla="*/ -1051 h 131"/>
                  <a:gd name="T12" fmla="+- 0 3162 1343"/>
                  <a:gd name="T13" fmla="*/ T12 w 2168"/>
                  <a:gd name="T14" fmla="+- 0 -1051 -1078"/>
                  <a:gd name="T15" fmla="*/ -1051 h 131"/>
                  <a:gd name="T16" fmla="+- 0 3162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819" y="1"/>
                    </a:moveTo>
                    <a:lnTo>
                      <a:pt x="1703" y="1"/>
                    </a:lnTo>
                    <a:lnTo>
                      <a:pt x="1703" y="27"/>
                    </a:lnTo>
                    <a:lnTo>
                      <a:pt x="1819" y="27"/>
                    </a:lnTo>
                    <a:lnTo>
                      <a:pt x="1819"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7" name="Freeform 66"/>
              <p:cNvSpPr>
                <a:spLocks/>
              </p:cNvSpPr>
              <p:nvPr userDrawn="1"/>
            </p:nvSpPr>
            <p:spPr bwMode="auto">
              <a:xfrm>
                <a:off x="1343" y="-1078"/>
                <a:ext cx="2168" cy="131"/>
              </a:xfrm>
              <a:custGeom>
                <a:avLst/>
                <a:gdLst>
                  <a:gd name="T0" fmla="+- 0 3213 1343"/>
                  <a:gd name="T1" fmla="*/ T0 w 2168"/>
                  <a:gd name="T2" fmla="+- 0 -1077 -1078"/>
                  <a:gd name="T3" fmla="*/ -1077 h 131"/>
                  <a:gd name="T4" fmla="+- 0 3185 1343"/>
                  <a:gd name="T5" fmla="*/ T4 w 2168"/>
                  <a:gd name="T6" fmla="+- 0 -1077 -1078"/>
                  <a:gd name="T7" fmla="*/ -1077 h 131"/>
                  <a:gd name="T8" fmla="+- 0 3185 1343"/>
                  <a:gd name="T9" fmla="*/ T8 w 2168"/>
                  <a:gd name="T10" fmla="+- 0 -949 -1078"/>
                  <a:gd name="T11" fmla="*/ -949 h 131"/>
                  <a:gd name="T12" fmla="+- 0 3213 1343"/>
                  <a:gd name="T13" fmla="*/ T12 w 2168"/>
                  <a:gd name="T14" fmla="+- 0 -949 -1078"/>
                  <a:gd name="T15" fmla="*/ -949 h 131"/>
                  <a:gd name="T16" fmla="+- 0 3213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870" y="1"/>
                    </a:moveTo>
                    <a:lnTo>
                      <a:pt x="1842" y="1"/>
                    </a:lnTo>
                    <a:lnTo>
                      <a:pt x="1842" y="129"/>
                    </a:lnTo>
                    <a:lnTo>
                      <a:pt x="1870" y="129"/>
                    </a:lnTo>
                    <a:lnTo>
                      <a:pt x="187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8" name="Freeform 67"/>
              <p:cNvSpPr>
                <a:spLocks/>
              </p:cNvSpPr>
              <p:nvPr userDrawn="1"/>
            </p:nvSpPr>
            <p:spPr bwMode="auto">
              <a:xfrm>
                <a:off x="1343" y="-1078"/>
                <a:ext cx="2168" cy="131"/>
              </a:xfrm>
              <a:custGeom>
                <a:avLst/>
                <a:gdLst>
                  <a:gd name="T0" fmla="+- 0 3276 1343"/>
                  <a:gd name="T1" fmla="*/ T0 w 2168"/>
                  <a:gd name="T2" fmla="+- 0 -1077 -1078"/>
                  <a:gd name="T3" fmla="*/ -1077 h 131"/>
                  <a:gd name="T4" fmla="+- 0 3245 1343"/>
                  <a:gd name="T5" fmla="*/ T4 w 2168"/>
                  <a:gd name="T6" fmla="+- 0 -1077 -1078"/>
                  <a:gd name="T7" fmla="*/ -1077 h 131"/>
                  <a:gd name="T8" fmla="+- 0 3245 1343"/>
                  <a:gd name="T9" fmla="*/ T8 w 2168"/>
                  <a:gd name="T10" fmla="+- 0 -949 -1078"/>
                  <a:gd name="T11" fmla="*/ -949 h 131"/>
                  <a:gd name="T12" fmla="+- 0 3272 1343"/>
                  <a:gd name="T13" fmla="*/ T12 w 2168"/>
                  <a:gd name="T14" fmla="+- 0 -949 -1078"/>
                  <a:gd name="T15" fmla="*/ -949 h 131"/>
                  <a:gd name="T16" fmla="+- 0 3272 1343"/>
                  <a:gd name="T17" fmla="*/ T16 w 2168"/>
                  <a:gd name="T18" fmla="+- 0 -1035 -1078"/>
                  <a:gd name="T19" fmla="*/ -1035 h 131"/>
                  <a:gd name="T20" fmla="+- 0 3306 1343"/>
                  <a:gd name="T21" fmla="*/ T20 w 2168"/>
                  <a:gd name="T22" fmla="+- 0 -1035 -1078"/>
                  <a:gd name="T23" fmla="*/ -1035 h 131"/>
                  <a:gd name="T24" fmla="+- 0 3276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933" y="1"/>
                    </a:moveTo>
                    <a:lnTo>
                      <a:pt x="1902" y="1"/>
                    </a:lnTo>
                    <a:lnTo>
                      <a:pt x="1902" y="129"/>
                    </a:lnTo>
                    <a:lnTo>
                      <a:pt x="1929" y="129"/>
                    </a:lnTo>
                    <a:lnTo>
                      <a:pt x="1929" y="43"/>
                    </a:lnTo>
                    <a:lnTo>
                      <a:pt x="1963" y="43"/>
                    </a:lnTo>
                    <a:lnTo>
                      <a:pt x="193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9" name="Freeform 68"/>
              <p:cNvSpPr>
                <a:spLocks/>
              </p:cNvSpPr>
              <p:nvPr userDrawn="1"/>
            </p:nvSpPr>
            <p:spPr bwMode="auto">
              <a:xfrm>
                <a:off x="1343" y="-1078"/>
                <a:ext cx="2168" cy="131"/>
              </a:xfrm>
              <a:custGeom>
                <a:avLst/>
                <a:gdLst>
                  <a:gd name="T0" fmla="+- 0 3306 1343"/>
                  <a:gd name="T1" fmla="*/ T0 w 2168"/>
                  <a:gd name="T2" fmla="+- 0 -1035 -1078"/>
                  <a:gd name="T3" fmla="*/ -1035 h 131"/>
                  <a:gd name="T4" fmla="+- 0 3272 1343"/>
                  <a:gd name="T5" fmla="*/ T4 w 2168"/>
                  <a:gd name="T6" fmla="+- 0 -1035 -1078"/>
                  <a:gd name="T7" fmla="*/ -1035 h 131"/>
                  <a:gd name="T8" fmla="+- 0 3335 1343"/>
                  <a:gd name="T9" fmla="*/ T8 w 2168"/>
                  <a:gd name="T10" fmla="+- 0 -949 -1078"/>
                  <a:gd name="T11" fmla="*/ -949 h 131"/>
                  <a:gd name="T12" fmla="+- 0 3361 1343"/>
                  <a:gd name="T13" fmla="*/ T12 w 2168"/>
                  <a:gd name="T14" fmla="+- 0 -949 -1078"/>
                  <a:gd name="T15" fmla="*/ -949 h 131"/>
                  <a:gd name="T16" fmla="+- 0 3361 1343"/>
                  <a:gd name="T17" fmla="*/ T16 w 2168"/>
                  <a:gd name="T18" fmla="+- 0 -997 -1078"/>
                  <a:gd name="T19" fmla="*/ -997 h 131"/>
                  <a:gd name="T20" fmla="+- 0 3334 1343"/>
                  <a:gd name="T21" fmla="*/ T20 w 2168"/>
                  <a:gd name="T22" fmla="+- 0 -997 -1078"/>
                  <a:gd name="T23" fmla="*/ -997 h 131"/>
                  <a:gd name="T24" fmla="+- 0 3306 1343"/>
                  <a:gd name="T25" fmla="*/ T24 w 2168"/>
                  <a:gd name="T26" fmla="+- 0 -1035 -1078"/>
                  <a:gd name="T27" fmla="*/ -1035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963" y="43"/>
                    </a:moveTo>
                    <a:lnTo>
                      <a:pt x="1929" y="43"/>
                    </a:lnTo>
                    <a:lnTo>
                      <a:pt x="1992" y="129"/>
                    </a:lnTo>
                    <a:lnTo>
                      <a:pt x="2018" y="129"/>
                    </a:lnTo>
                    <a:lnTo>
                      <a:pt x="2018" y="81"/>
                    </a:lnTo>
                    <a:lnTo>
                      <a:pt x="1991" y="81"/>
                    </a:lnTo>
                    <a:lnTo>
                      <a:pt x="1963"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0" name="Freeform 69"/>
              <p:cNvSpPr>
                <a:spLocks/>
              </p:cNvSpPr>
              <p:nvPr userDrawn="1"/>
            </p:nvSpPr>
            <p:spPr bwMode="auto">
              <a:xfrm>
                <a:off x="1343" y="-1078"/>
                <a:ext cx="2168" cy="131"/>
              </a:xfrm>
              <a:custGeom>
                <a:avLst/>
                <a:gdLst>
                  <a:gd name="T0" fmla="+- 0 3361 1343"/>
                  <a:gd name="T1" fmla="*/ T0 w 2168"/>
                  <a:gd name="T2" fmla="+- 0 -1077 -1078"/>
                  <a:gd name="T3" fmla="*/ -1077 h 131"/>
                  <a:gd name="T4" fmla="+- 0 3334 1343"/>
                  <a:gd name="T5" fmla="*/ T4 w 2168"/>
                  <a:gd name="T6" fmla="+- 0 -1077 -1078"/>
                  <a:gd name="T7" fmla="*/ -1077 h 131"/>
                  <a:gd name="T8" fmla="+- 0 3334 1343"/>
                  <a:gd name="T9" fmla="*/ T8 w 2168"/>
                  <a:gd name="T10" fmla="+- 0 -997 -1078"/>
                  <a:gd name="T11" fmla="*/ -997 h 131"/>
                  <a:gd name="T12" fmla="+- 0 3361 1343"/>
                  <a:gd name="T13" fmla="*/ T12 w 2168"/>
                  <a:gd name="T14" fmla="+- 0 -997 -1078"/>
                  <a:gd name="T15" fmla="*/ -997 h 131"/>
                  <a:gd name="T16" fmla="+- 0 3361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2018" y="1"/>
                    </a:moveTo>
                    <a:lnTo>
                      <a:pt x="1991" y="1"/>
                    </a:lnTo>
                    <a:lnTo>
                      <a:pt x="1991" y="81"/>
                    </a:lnTo>
                    <a:lnTo>
                      <a:pt x="2018" y="81"/>
                    </a:lnTo>
                    <a:lnTo>
                      <a:pt x="2018"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1" name="Freeform 70"/>
              <p:cNvSpPr>
                <a:spLocks/>
              </p:cNvSpPr>
              <p:nvPr userDrawn="1"/>
            </p:nvSpPr>
            <p:spPr bwMode="auto">
              <a:xfrm>
                <a:off x="1343" y="-1078"/>
                <a:ext cx="2168" cy="131"/>
              </a:xfrm>
              <a:custGeom>
                <a:avLst/>
                <a:gdLst>
                  <a:gd name="T0" fmla="+- 0 3471 1343"/>
                  <a:gd name="T1" fmla="*/ T0 w 2168"/>
                  <a:gd name="T2" fmla="+- 0 -1077 -1078"/>
                  <a:gd name="T3" fmla="*/ -1077 h 131"/>
                  <a:gd name="T4" fmla="+- 0 3401 1343"/>
                  <a:gd name="T5" fmla="*/ T4 w 2168"/>
                  <a:gd name="T6" fmla="+- 0 -1060 -1078"/>
                  <a:gd name="T7" fmla="*/ -1060 h 131"/>
                  <a:gd name="T8" fmla="+- 0 3386 1343"/>
                  <a:gd name="T9" fmla="*/ T8 w 2168"/>
                  <a:gd name="T10" fmla="+- 0 -1024 -1078"/>
                  <a:gd name="T11" fmla="*/ -1024 h 131"/>
                  <a:gd name="T12" fmla="+- 0 3387 1343"/>
                  <a:gd name="T13" fmla="*/ T12 w 2168"/>
                  <a:gd name="T14" fmla="+- 0 -996 -1078"/>
                  <a:gd name="T15" fmla="*/ -996 h 131"/>
                  <a:gd name="T16" fmla="+- 0 3393 1343"/>
                  <a:gd name="T17" fmla="*/ T16 w 2168"/>
                  <a:gd name="T18" fmla="+- 0 -974 -1078"/>
                  <a:gd name="T19" fmla="*/ -974 h 131"/>
                  <a:gd name="T20" fmla="+- 0 3405 1343"/>
                  <a:gd name="T21" fmla="*/ T20 w 2168"/>
                  <a:gd name="T22" fmla="+- 0 -959 -1078"/>
                  <a:gd name="T23" fmla="*/ -959 h 131"/>
                  <a:gd name="T24" fmla="+- 0 3423 1343"/>
                  <a:gd name="T25" fmla="*/ T24 w 2168"/>
                  <a:gd name="T26" fmla="+- 0 -951 -1078"/>
                  <a:gd name="T27" fmla="*/ -951 h 131"/>
                  <a:gd name="T28" fmla="+- 0 3449 1343"/>
                  <a:gd name="T29" fmla="*/ T28 w 2168"/>
                  <a:gd name="T30" fmla="+- 0 -948 -1078"/>
                  <a:gd name="T31" fmla="*/ -948 h 131"/>
                  <a:gd name="T32" fmla="+- 0 3450 1343"/>
                  <a:gd name="T33" fmla="*/ T32 w 2168"/>
                  <a:gd name="T34" fmla="+- 0 -948 -1078"/>
                  <a:gd name="T35" fmla="*/ -948 h 131"/>
                  <a:gd name="T36" fmla="+- 0 3479 1343"/>
                  <a:gd name="T37" fmla="*/ T36 w 2168"/>
                  <a:gd name="T38" fmla="+- 0 -951 -1078"/>
                  <a:gd name="T39" fmla="*/ -951 h 131"/>
                  <a:gd name="T40" fmla="+- 0 3498 1343"/>
                  <a:gd name="T41" fmla="*/ T40 w 2168"/>
                  <a:gd name="T42" fmla="+- 0 -961 -1078"/>
                  <a:gd name="T43" fmla="*/ -961 h 131"/>
                  <a:gd name="T44" fmla="+- 0 3504 1343"/>
                  <a:gd name="T45" fmla="*/ T44 w 2168"/>
                  <a:gd name="T46" fmla="+- 0 -971 -1078"/>
                  <a:gd name="T47" fmla="*/ -971 h 131"/>
                  <a:gd name="T48" fmla="+- 0 3454 1343"/>
                  <a:gd name="T49" fmla="*/ T48 w 2168"/>
                  <a:gd name="T50" fmla="+- 0 -971 -1078"/>
                  <a:gd name="T51" fmla="*/ -971 h 131"/>
                  <a:gd name="T52" fmla="+- 0 3428 1343"/>
                  <a:gd name="T53" fmla="*/ T52 w 2168"/>
                  <a:gd name="T54" fmla="+- 0 -976 -1078"/>
                  <a:gd name="T55" fmla="*/ -976 h 131"/>
                  <a:gd name="T56" fmla="+- 0 3416 1343"/>
                  <a:gd name="T57" fmla="*/ T56 w 2168"/>
                  <a:gd name="T58" fmla="+- 0 -991 -1078"/>
                  <a:gd name="T59" fmla="*/ -991 h 131"/>
                  <a:gd name="T60" fmla="+- 0 3417 1343"/>
                  <a:gd name="T61" fmla="*/ T60 w 2168"/>
                  <a:gd name="T62" fmla="+- 0 -1023 -1078"/>
                  <a:gd name="T63" fmla="*/ -1023 h 131"/>
                  <a:gd name="T64" fmla="+- 0 3424 1343"/>
                  <a:gd name="T65" fmla="*/ T64 w 2168"/>
                  <a:gd name="T66" fmla="+- 0 -1042 -1078"/>
                  <a:gd name="T67" fmla="*/ -1042 h 131"/>
                  <a:gd name="T68" fmla="+- 0 3438 1343"/>
                  <a:gd name="T69" fmla="*/ T68 w 2168"/>
                  <a:gd name="T70" fmla="+- 0 -1051 -1078"/>
                  <a:gd name="T71" fmla="*/ -1051 h 131"/>
                  <a:gd name="T72" fmla="+- 0 3490 1343"/>
                  <a:gd name="T73" fmla="*/ T72 w 2168"/>
                  <a:gd name="T74" fmla="+- 0 -1051 -1078"/>
                  <a:gd name="T75" fmla="*/ -1051 h 131"/>
                  <a:gd name="T76" fmla="+- 0 3504 1343"/>
                  <a:gd name="T77" fmla="*/ T76 w 2168"/>
                  <a:gd name="T78" fmla="+- 0 -1061 -1078"/>
                  <a:gd name="T79" fmla="*/ -1061 h 131"/>
                  <a:gd name="T80" fmla="+- 0 3490 1343"/>
                  <a:gd name="T81" fmla="*/ T80 w 2168"/>
                  <a:gd name="T82" fmla="+- 0 -1071 -1078"/>
                  <a:gd name="T83" fmla="*/ -1071 h 131"/>
                  <a:gd name="T84" fmla="+- 0 3471 1343"/>
                  <a:gd name="T85" fmla="*/ T84 w 2168"/>
                  <a:gd name="T86" fmla="+- 0 -1077 -1078"/>
                  <a:gd name="T87"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2128" y="1"/>
                    </a:moveTo>
                    <a:lnTo>
                      <a:pt x="2058" y="18"/>
                    </a:lnTo>
                    <a:lnTo>
                      <a:pt x="2043" y="54"/>
                    </a:lnTo>
                    <a:lnTo>
                      <a:pt x="2044" y="82"/>
                    </a:lnTo>
                    <a:lnTo>
                      <a:pt x="2050" y="104"/>
                    </a:lnTo>
                    <a:lnTo>
                      <a:pt x="2062" y="119"/>
                    </a:lnTo>
                    <a:lnTo>
                      <a:pt x="2080" y="127"/>
                    </a:lnTo>
                    <a:lnTo>
                      <a:pt x="2106" y="130"/>
                    </a:lnTo>
                    <a:lnTo>
                      <a:pt x="2107" y="130"/>
                    </a:lnTo>
                    <a:lnTo>
                      <a:pt x="2136" y="127"/>
                    </a:lnTo>
                    <a:lnTo>
                      <a:pt x="2155" y="117"/>
                    </a:lnTo>
                    <a:lnTo>
                      <a:pt x="2161" y="107"/>
                    </a:lnTo>
                    <a:lnTo>
                      <a:pt x="2111" y="107"/>
                    </a:lnTo>
                    <a:lnTo>
                      <a:pt x="2085" y="102"/>
                    </a:lnTo>
                    <a:lnTo>
                      <a:pt x="2073" y="87"/>
                    </a:lnTo>
                    <a:lnTo>
                      <a:pt x="2074" y="55"/>
                    </a:lnTo>
                    <a:lnTo>
                      <a:pt x="2081" y="36"/>
                    </a:lnTo>
                    <a:lnTo>
                      <a:pt x="2095" y="27"/>
                    </a:lnTo>
                    <a:lnTo>
                      <a:pt x="2147" y="27"/>
                    </a:lnTo>
                    <a:lnTo>
                      <a:pt x="2161" y="17"/>
                    </a:lnTo>
                    <a:lnTo>
                      <a:pt x="2147" y="7"/>
                    </a:lnTo>
                    <a:lnTo>
                      <a:pt x="2128"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2" name="Freeform 71"/>
              <p:cNvSpPr>
                <a:spLocks/>
              </p:cNvSpPr>
              <p:nvPr userDrawn="1"/>
            </p:nvSpPr>
            <p:spPr bwMode="auto">
              <a:xfrm>
                <a:off x="1343" y="-1078"/>
                <a:ext cx="2168" cy="131"/>
              </a:xfrm>
              <a:custGeom>
                <a:avLst/>
                <a:gdLst>
                  <a:gd name="T0" fmla="+- 0 3511 1343"/>
                  <a:gd name="T1" fmla="*/ T0 w 2168"/>
                  <a:gd name="T2" fmla="+- 0 -1024 -1078"/>
                  <a:gd name="T3" fmla="*/ -1024 h 131"/>
                  <a:gd name="T4" fmla="+- 0 3448 1343"/>
                  <a:gd name="T5" fmla="*/ T4 w 2168"/>
                  <a:gd name="T6" fmla="+- 0 -1024 -1078"/>
                  <a:gd name="T7" fmla="*/ -1024 h 131"/>
                  <a:gd name="T8" fmla="+- 0 3448 1343"/>
                  <a:gd name="T9" fmla="*/ T8 w 2168"/>
                  <a:gd name="T10" fmla="+- 0 -1000 -1078"/>
                  <a:gd name="T11" fmla="*/ -1000 h 131"/>
                  <a:gd name="T12" fmla="+- 0 3484 1343"/>
                  <a:gd name="T13" fmla="*/ T12 w 2168"/>
                  <a:gd name="T14" fmla="+- 0 -1000 -1078"/>
                  <a:gd name="T15" fmla="*/ -1000 h 131"/>
                  <a:gd name="T16" fmla="+- 0 3484 1343"/>
                  <a:gd name="T17" fmla="*/ T16 w 2168"/>
                  <a:gd name="T18" fmla="+- 0 -997 -1078"/>
                  <a:gd name="T19" fmla="*/ -997 h 131"/>
                  <a:gd name="T20" fmla="+- 0 3477 1343"/>
                  <a:gd name="T21" fmla="*/ T20 w 2168"/>
                  <a:gd name="T22" fmla="+- 0 -978 -1078"/>
                  <a:gd name="T23" fmla="*/ -978 h 131"/>
                  <a:gd name="T24" fmla="+- 0 3454 1343"/>
                  <a:gd name="T25" fmla="*/ T24 w 2168"/>
                  <a:gd name="T26" fmla="+- 0 -971 -1078"/>
                  <a:gd name="T27" fmla="*/ -971 h 131"/>
                  <a:gd name="T28" fmla="+- 0 3504 1343"/>
                  <a:gd name="T29" fmla="*/ T28 w 2168"/>
                  <a:gd name="T30" fmla="+- 0 -971 -1078"/>
                  <a:gd name="T31" fmla="*/ -971 h 131"/>
                  <a:gd name="T32" fmla="+- 0 3508 1343"/>
                  <a:gd name="T33" fmla="*/ T32 w 2168"/>
                  <a:gd name="T34" fmla="+- 0 -977 -1078"/>
                  <a:gd name="T35" fmla="*/ -977 h 131"/>
                  <a:gd name="T36" fmla="+- 0 3511 1343"/>
                  <a:gd name="T37" fmla="*/ T36 w 2168"/>
                  <a:gd name="T38" fmla="+- 0 -1000 -1078"/>
                  <a:gd name="T39" fmla="*/ -1000 h 131"/>
                  <a:gd name="T40" fmla="+- 0 3511 1343"/>
                  <a:gd name="T41" fmla="*/ T40 w 2168"/>
                  <a:gd name="T42" fmla="+- 0 -1024 -1078"/>
                  <a:gd name="T43" fmla="*/ -1024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2168" y="54"/>
                    </a:moveTo>
                    <a:lnTo>
                      <a:pt x="2105" y="54"/>
                    </a:lnTo>
                    <a:lnTo>
                      <a:pt x="2105" y="78"/>
                    </a:lnTo>
                    <a:lnTo>
                      <a:pt x="2141" y="78"/>
                    </a:lnTo>
                    <a:lnTo>
                      <a:pt x="2141" y="81"/>
                    </a:lnTo>
                    <a:lnTo>
                      <a:pt x="2134" y="100"/>
                    </a:lnTo>
                    <a:lnTo>
                      <a:pt x="2111" y="107"/>
                    </a:lnTo>
                    <a:lnTo>
                      <a:pt x="2161" y="107"/>
                    </a:lnTo>
                    <a:lnTo>
                      <a:pt x="2165" y="101"/>
                    </a:lnTo>
                    <a:lnTo>
                      <a:pt x="2168" y="78"/>
                    </a:lnTo>
                    <a:lnTo>
                      <a:pt x="2168" y="5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3" name="Freeform 72"/>
              <p:cNvSpPr>
                <a:spLocks/>
              </p:cNvSpPr>
              <p:nvPr userDrawn="1"/>
            </p:nvSpPr>
            <p:spPr bwMode="auto">
              <a:xfrm>
                <a:off x="1343" y="-1078"/>
                <a:ext cx="2168" cy="131"/>
              </a:xfrm>
              <a:custGeom>
                <a:avLst/>
                <a:gdLst>
                  <a:gd name="T0" fmla="+- 0 3490 1343"/>
                  <a:gd name="T1" fmla="*/ T0 w 2168"/>
                  <a:gd name="T2" fmla="+- 0 -1051 -1078"/>
                  <a:gd name="T3" fmla="*/ -1051 h 131"/>
                  <a:gd name="T4" fmla="+- 0 3438 1343"/>
                  <a:gd name="T5" fmla="*/ T4 w 2168"/>
                  <a:gd name="T6" fmla="+- 0 -1051 -1078"/>
                  <a:gd name="T7" fmla="*/ -1051 h 131"/>
                  <a:gd name="T8" fmla="+- 0 3466 1343"/>
                  <a:gd name="T9" fmla="*/ T8 w 2168"/>
                  <a:gd name="T10" fmla="+- 0 -1050 -1078"/>
                  <a:gd name="T11" fmla="*/ -1050 h 131"/>
                  <a:gd name="T12" fmla="+- 0 3481 1343"/>
                  <a:gd name="T13" fmla="*/ T12 w 2168"/>
                  <a:gd name="T14" fmla="+- 0 -1045 -1078"/>
                  <a:gd name="T15" fmla="*/ -1045 h 131"/>
                  <a:gd name="T16" fmla="+- 0 3490 1343"/>
                  <a:gd name="T17" fmla="*/ T16 w 2168"/>
                  <a:gd name="T18" fmla="+- 0 -1051 -1078"/>
                  <a:gd name="T19" fmla="*/ -1051 h 131"/>
                </a:gdLst>
                <a:ahLst/>
                <a:cxnLst>
                  <a:cxn ang="0">
                    <a:pos x="T1" y="T3"/>
                  </a:cxn>
                  <a:cxn ang="0">
                    <a:pos x="T5" y="T7"/>
                  </a:cxn>
                  <a:cxn ang="0">
                    <a:pos x="T9" y="T11"/>
                  </a:cxn>
                  <a:cxn ang="0">
                    <a:pos x="T13" y="T15"/>
                  </a:cxn>
                  <a:cxn ang="0">
                    <a:pos x="T17" y="T19"/>
                  </a:cxn>
                </a:cxnLst>
                <a:rect l="0" t="0" r="r" b="b"/>
                <a:pathLst>
                  <a:path w="2168" h="131">
                    <a:moveTo>
                      <a:pt x="2147" y="27"/>
                    </a:moveTo>
                    <a:lnTo>
                      <a:pt x="2095" y="27"/>
                    </a:lnTo>
                    <a:lnTo>
                      <a:pt x="2123" y="28"/>
                    </a:lnTo>
                    <a:lnTo>
                      <a:pt x="2138" y="33"/>
                    </a:lnTo>
                    <a:lnTo>
                      <a:pt x="2147" y="27"/>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10" name="Group 9"/>
            <p:cNvGrpSpPr>
              <a:grpSpLocks/>
            </p:cNvGrpSpPr>
            <p:nvPr userDrawn="1"/>
          </p:nvGrpSpPr>
          <p:grpSpPr bwMode="auto">
            <a:xfrm>
              <a:off x="5156200" y="6404027"/>
              <a:ext cx="1150048" cy="133021"/>
              <a:chOff x="1143" y="-1636"/>
              <a:chExt cx="2369" cy="427"/>
            </a:xfrm>
          </p:grpSpPr>
          <p:sp>
            <p:nvSpPr>
              <p:cNvPr id="11" name="Freeform 10"/>
              <p:cNvSpPr>
                <a:spLocks/>
              </p:cNvSpPr>
              <p:nvPr userDrawn="1"/>
            </p:nvSpPr>
            <p:spPr bwMode="auto">
              <a:xfrm>
                <a:off x="1143" y="-1636"/>
                <a:ext cx="2369" cy="427"/>
              </a:xfrm>
              <a:custGeom>
                <a:avLst/>
                <a:gdLst>
                  <a:gd name="T0" fmla="+- 0 1293 1143"/>
                  <a:gd name="T1" fmla="*/ T0 w 2369"/>
                  <a:gd name="T2" fmla="+- 0 -1524 -1636"/>
                  <a:gd name="T3" fmla="*/ -1524 h 427"/>
                  <a:gd name="T4" fmla="+- 0 1233 1143"/>
                  <a:gd name="T5" fmla="*/ T4 w 2369"/>
                  <a:gd name="T6" fmla="+- 0 -1514 -1636"/>
                  <a:gd name="T7" fmla="*/ -1514 h 427"/>
                  <a:gd name="T8" fmla="+- 0 1184 1143"/>
                  <a:gd name="T9" fmla="*/ T8 w 2369"/>
                  <a:gd name="T10" fmla="+- 0 -1479 -1636"/>
                  <a:gd name="T11" fmla="*/ -1479 h 427"/>
                  <a:gd name="T12" fmla="+- 0 1153 1143"/>
                  <a:gd name="T13" fmla="*/ T12 w 2369"/>
                  <a:gd name="T14" fmla="+- 0 -1421 -1636"/>
                  <a:gd name="T15" fmla="*/ -1421 h 427"/>
                  <a:gd name="T16" fmla="+- 0 1143 1143"/>
                  <a:gd name="T17" fmla="*/ T16 w 2369"/>
                  <a:gd name="T18" fmla="+- 0 -1302 -1636"/>
                  <a:gd name="T19" fmla="*/ -1302 h 427"/>
                  <a:gd name="T20" fmla="+- 0 1143 1143"/>
                  <a:gd name="T21" fmla="*/ T20 w 2369"/>
                  <a:gd name="T22" fmla="+- 0 -1274 -1636"/>
                  <a:gd name="T23" fmla="*/ -1274 h 427"/>
                  <a:gd name="T24" fmla="+- 0 1143 1143"/>
                  <a:gd name="T25" fmla="*/ T24 w 2369"/>
                  <a:gd name="T26" fmla="+- 0 -1209 -1636"/>
                  <a:gd name="T27" fmla="*/ -1209 h 427"/>
                  <a:gd name="T28" fmla="+- 0 1221 1143"/>
                  <a:gd name="T29" fmla="*/ T28 w 2369"/>
                  <a:gd name="T30" fmla="+- 0 -1209 -1636"/>
                  <a:gd name="T31" fmla="*/ -1209 h 427"/>
                  <a:gd name="T32" fmla="+- 0 1221 1143"/>
                  <a:gd name="T33" fmla="*/ T32 w 2369"/>
                  <a:gd name="T34" fmla="+- 0 -1410 -1636"/>
                  <a:gd name="T35" fmla="*/ -1410 h 427"/>
                  <a:gd name="T36" fmla="+- 0 1224 1143"/>
                  <a:gd name="T37" fmla="*/ T36 w 2369"/>
                  <a:gd name="T38" fmla="+- 0 -1431 -1636"/>
                  <a:gd name="T39" fmla="*/ -1431 h 427"/>
                  <a:gd name="T40" fmla="+- 0 1234 1143"/>
                  <a:gd name="T41" fmla="*/ T40 w 2369"/>
                  <a:gd name="T42" fmla="+- 0 -1448 -1636"/>
                  <a:gd name="T43" fmla="*/ -1448 h 427"/>
                  <a:gd name="T44" fmla="+- 0 1252 1143"/>
                  <a:gd name="T45" fmla="*/ T44 w 2369"/>
                  <a:gd name="T46" fmla="+- 0 -1463 -1636"/>
                  <a:gd name="T47" fmla="*/ -1463 h 427"/>
                  <a:gd name="T48" fmla="+- 0 1270 1143"/>
                  <a:gd name="T49" fmla="*/ T48 w 2369"/>
                  <a:gd name="T50" fmla="+- 0 -1471 -1636"/>
                  <a:gd name="T51" fmla="*/ -1471 h 427"/>
                  <a:gd name="T52" fmla="+- 0 1585 1143"/>
                  <a:gd name="T53" fmla="*/ T52 w 2369"/>
                  <a:gd name="T54" fmla="+- 0 -1471 -1636"/>
                  <a:gd name="T55" fmla="*/ -1471 h 427"/>
                  <a:gd name="T56" fmla="+- 0 1581 1143"/>
                  <a:gd name="T57" fmla="*/ T56 w 2369"/>
                  <a:gd name="T58" fmla="+- 0 -1475 -1636"/>
                  <a:gd name="T59" fmla="*/ -1475 h 427"/>
                  <a:gd name="T60" fmla="+- 0 1383 1143"/>
                  <a:gd name="T61" fmla="*/ T60 w 2369"/>
                  <a:gd name="T62" fmla="+- 0 -1475 -1636"/>
                  <a:gd name="T63" fmla="*/ -1475 h 427"/>
                  <a:gd name="T64" fmla="+- 0 1368 1143"/>
                  <a:gd name="T65" fmla="*/ T64 w 2369"/>
                  <a:gd name="T66" fmla="+- 0 -1489 -1636"/>
                  <a:gd name="T67" fmla="*/ -1489 h 427"/>
                  <a:gd name="T68" fmla="+- 0 1353 1143"/>
                  <a:gd name="T69" fmla="*/ T68 w 2369"/>
                  <a:gd name="T70" fmla="+- 0 -1501 -1636"/>
                  <a:gd name="T71" fmla="*/ -1501 h 427"/>
                  <a:gd name="T72" fmla="+- 0 1329 1143"/>
                  <a:gd name="T73" fmla="*/ T72 w 2369"/>
                  <a:gd name="T74" fmla="+- 0 -1513 -1636"/>
                  <a:gd name="T75" fmla="*/ -1513 h 427"/>
                  <a:gd name="T76" fmla="+- 0 1310 1143"/>
                  <a:gd name="T77" fmla="*/ T76 w 2369"/>
                  <a:gd name="T78" fmla="+- 0 -1520 -1636"/>
                  <a:gd name="T79" fmla="*/ -1520 h 427"/>
                  <a:gd name="T80" fmla="+- 0 1293 1143"/>
                  <a:gd name="T81" fmla="*/ T80 w 2369"/>
                  <a:gd name="T82" fmla="+- 0 -1524 -1636"/>
                  <a:gd name="T83" fmla="*/ -1524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50" y="112"/>
                    </a:moveTo>
                    <a:lnTo>
                      <a:pt x="90" y="122"/>
                    </a:lnTo>
                    <a:lnTo>
                      <a:pt x="41" y="157"/>
                    </a:lnTo>
                    <a:lnTo>
                      <a:pt x="10" y="215"/>
                    </a:lnTo>
                    <a:lnTo>
                      <a:pt x="0" y="334"/>
                    </a:lnTo>
                    <a:lnTo>
                      <a:pt x="0" y="362"/>
                    </a:lnTo>
                    <a:lnTo>
                      <a:pt x="0" y="427"/>
                    </a:lnTo>
                    <a:lnTo>
                      <a:pt x="78" y="427"/>
                    </a:lnTo>
                    <a:lnTo>
                      <a:pt x="78" y="226"/>
                    </a:lnTo>
                    <a:lnTo>
                      <a:pt x="81" y="205"/>
                    </a:lnTo>
                    <a:lnTo>
                      <a:pt x="91" y="188"/>
                    </a:lnTo>
                    <a:lnTo>
                      <a:pt x="109" y="173"/>
                    </a:lnTo>
                    <a:lnTo>
                      <a:pt x="127" y="165"/>
                    </a:lnTo>
                    <a:lnTo>
                      <a:pt x="442" y="165"/>
                    </a:lnTo>
                    <a:lnTo>
                      <a:pt x="438" y="161"/>
                    </a:lnTo>
                    <a:lnTo>
                      <a:pt x="240" y="161"/>
                    </a:lnTo>
                    <a:lnTo>
                      <a:pt x="225" y="147"/>
                    </a:lnTo>
                    <a:lnTo>
                      <a:pt x="210" y="135"/>
                    </a:lnTo>
                    <a:lnTo>
                      <a:pt x="186" y="123"/>
                    </a:lnTo>
                    <a:lnTo>
                      <a:pt x="167" y="116"/>
                    </a:lnTo>
                    <a:lnTo>
                      <a:pt x="150" y="11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2" name="Freeform 11"/>
              <p:cNvSpPr>
                <a:spLocks/>
              </p:cNvSpPr>
              <p:nvPr userDrawn="1"/>
            </p:nvSpPr>
            <p:spPr bwMode="auto">
              <a:xfrm>
                <a:off x="1143" y="-1636"/>
                <a:ext cx="2369" cy="427"/>
              </a:xfrm>
              <a:custGeom>
                <a:avLst/>
                <a:gdLst>
                  <a:gd name="T0" fmla="+- 0 1585 1143"/>
                  <a:gd name="T1" fmla="*/ T0 w 2369"/>
                  <a:gd name="T2" fmla="+- 0 -1471 -1636"/>
                  <a:gd name="T3" fmla="*/ -1471 h 427"/>
                  <a:gd name="T4" fmla="+- 0 1270 1143"/>
                  <a:gd name="T5" fmla="*/ T4 w 2369"/>
                  <a:gd name="T6" fmla="+- 0 -1471 -1636"/>
                  <a:gd name="T7" fmla="*/ -1471 h 427"/>
                  <a:gd name="T8" fmla="+- 0 1295 1143"/>
                  <a:gd name="T9" fmla="*/ T8 w 2369"/>
                  <a:gd name="T10" fmla="+- 0 -1469 -1636"/>
                  <a:gd name="T11" fmla="*/ -1469 h 427"/>
                  <a:gd name="T12" fmla="+- 0 1313 1143"/>
                  <a:gd name="T13" fmla="*/ T12 w 2369"/>
                  <a:gd name="T14" fmla="+- 0 -1463 -1636"/>
                  <a:gd name="T15" fmla="*/ -1463 h 427"/>
                  <a:gd name="T16" fmla="+- 0 1330 1143"/>
                  <a:gd name="T17" fmla="*/ T16 w 2369"/>
                  <a:gd name="T18" fmla="+- 0 -1444 -1636"/>
                  <a:gd name="T19" fmla="*/ -1444 h 427"/>
                  <a:gd name="T20" fmla="+- 0 1339 1143"/>
                  <a:gd name="T21" fmla="*/ T20 w 2369"/>
                  <a:gd name="T22" fmla="+- 0 -1427 -1636"/>
                  <a:gd name="T23" fmla="*/ -1427 h 427"/>
                  <a:gd name="T24" fmla="+- 0 1341 1143"/>
                  <a:gd name="T25" fmla="*/ T24 w 2369"/>
                  <a:gd name="T26" fmla="+- 0 -1410 -1636"/>
                  <a:gd name="T27" fmla="*/ -1410 h 427"/>
                  <a:gd name="T28" fmla="+- 0 1341 1143"/>
                  <a:gd name="T29" fmla="*/ T28 w 2369"/>
                  <a:gd name="T30" fmla="+- 0 -1407 -1636"/>
                  <a:gd name="T31" fmla="*/ -1407 h 427"/>
                  <a:gd name="T32" fmla="+- 0 1342 1143"/>
                  <a:gd name="T33" fmla="*/ T32 w 2369"/>
                  <a:gd name="T34" fmla="+- 0 -1406 -1636"/>
                  <a:gd name="T35" fmla="*/ -1406 h 427"/>
                  <a:gd name="T36" fmla="+- 0 1342 1143"/>
                  <a:gd name="T37" fmla="*/ T36 w 2369"/>
                  <a:gd name="T38" fmla="+- 0 -1404 -1636"/>
                  <a:gd name="T39" fmla="*/ -1404 h 427"/>
                  <a:gd name="T40" fmla="+- 0 1341 1143"/>
                  <a:gd name="T41" fmla="*/ T40 w 2369"/>
                  <a:gd name="T42" fmla="+- 0 -1401 -1636"/>
                  <a:gd name="T43" fmla="*/ -1401 h 427"/>
                  <a:gd name="T44" fmla="+- 0 1342 1143"/>
                  <a:gd name="T45" fmla="*/ T44 w 2369"/>
                  <a:gd name="T46" fmla="+- 0 -1384 -1636"/>
                  <a:gd name="T47" fmla="*/ -1384 h 427"/>
                  <a:gd name="T48" fmla="+- 0 1342 1143"/>
                  <a:gd name="T49" fmla="*/ T48 w 2369"/>
                  <a:gd name="T50" fmla="+- 0 -1333 -1636"/>
                  <a:gd name="T51" fmla="*/ -1333 h 427"/>
                  <a:gd name="T52" fmla="+- 0 1342 1143"/>
                  <a:gd name="T53" fmla="*/ T52 w 2369"/>
                  <a:gd name="T54" fmla="+- 0 -1288 -1636"/>
                  <a:gd name="T55" fmla="*/ -1288 h 427"/>
                  <a:gd name="T56" fmla="+- 0 1342 1143"/>
                  <a:gd name="T57" fmla="*/ T56 w 2369"/>
                  <a:gd name="T58" fmla="+- 0 -1274 -1636"/>
                  <a:gd name="T59" fmla="*/ -1274 h 427"/>
                  <a:gd name="T60" fmla="+- 0 1341 1143"/>
                  <a:gd name="T61" fmla="*/ T60 w 2369"/>
                  <a:gd name="T62" fmla="+- 0 -1260 -1636"/>
                  <a:gd name="T63" fmla="*/ -1260 h 427"/>
                  <a:gd name="T64" fmla="+- 0 1341 1143"/>
                  <a:gd name="T65" fmla="*/ T64 w 2369"/>
                  <a:gd name="T66" fmla="+- 0 -1210 -1636"/>
                  <a:gd name="T67" fmla="*/ -1210 h 427"/>
                  <a:gd name="T68" fmla="+- 0 1343 1143"/>
                  <a:gd name="T69" fmla="*/ T68 w 2369"/>
                  <a:gd name="T70" fmla="+- 0 -1210 -1636"/>
                  <a:gd name="T71" fmla="*/ -1210 h 427"/>
                  <a:gd name="T72" fmla="+- 0 1343 1143"/>
                  <a:gd name="T73" fmla="*/ T72 w 2369"/>
                  <a:gd name="T74" fmla="+- 0 -1209 -1636"/>
                  <a:gd name="T75" fmla="*/ -1209 h 427"/>
                  <a:gd name="T76" fmla="+- 0 1378 1143"/>
                  <a:gd name="T77" fmla="*/ T76 w 2369"/>
                  <a:gd name="T78" fmla="+- 0 -1209 -1636"/>
                  <a:gd name="T79" fmla="*/ -1209 h 427"/>
                  <a:gd name="T80" fmla="+- 0 1382 1143"/>
                  <a:gd name="T81" fmla="*/ T80 w 2369"/>
                  <a:gd name="T82" fmla="+- 0 -1210 -1636"/>
                  <a:gd name="T83" fmla="*/ -1210 h 427"/>
                  <a:gd name="T84" fmla="+- 0 1422 1143"/>
                  <a:gd name="T85" fmla="*/ T84 w 2369"/>
                  <a:gd name="T86" fmla="+- 0 -1210 -1636"/>
                  <a:gd name="T87" fmla="*/ -1210 h 427"/>
                  <a:gd name="T88" fmla="+- 0 1422 1143"/>
                  <a:gd name="T89" fmla="*/ T88 w 2369"/>
                  <a:gd name="T90" fmla="+- 0 -1410 -1636"/>
                  <a:gd name="T91" fmla="*/ -1410 h 427"/>
                  <a:gd name="T92" fmla="+- 0 1425 1143"/>
                  <a:gd name="T93" fmla="*/ T92 w 2369"/>
                  <a:gd name="T94" fmla="+- 0 -1429 -1636"/>
                  <a:gd name="T95" fmla="*/ -1429 h 427"/>
                  <a:gd name="T96" fmla="+- 0 1435 1143"/>
                  <a:gd name="T97" fmla="*/ T96 w 2369"/>
                  <a:gd name="T98" fmla="+- 0 -1447 -1636"/>
                  <a:gd name="T99" fmla="*/ -1447 h 427"/>
                  <a:gd name="T100" fmla="+- 0 1453 1143"/>
                  <a:gd name="T101" fmla="*/ T100 w 2369"/>
                  <a:gd name="T102" fmla="+- 0 -1462 -1636"/>
                  <a:gd name="T103" fmla="*/ -1462 h 427"/>
                  <a:gd name="T104" fmla="+- 0 1470 1143"/>
                  <a:gd name="T105" fmla="*/ T104 w 2369"/>
                  <a:gd name="T106" fmla="+- 0 -1469 -1636"/>
                  <a:gd name="T107" fmla="*/ -1469 h 427"/>
                  <a:gd name="T108" fmla="+- 0 1586 1143"/>
                  <a:gd name="T109" fmla="*/ T108 w 2369"/>
                  <a:gd name="T110" fmla="+- 0 -1469 -1636"/>
                  <a:gd name="T111" fmla="*/ -1469 h 427"/>
                  <a:gd name="T112" fmla="+- 0 1585 1143"/>
                  <a:gd name="T113" fmla="*/ T112 w 2369"/>
                  <a:gd name="T114" fmla="+- 0 -1471 -1636"/>
                  <a:gd name="T115"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369" h="427">
                    <a:moveTo>
                      <a:pt x="442" y="165"/>
                    </a:moveTo>
                    <a:lnTo>
                      <a:pt x="127" y="165"/>
                    </a:lnTo>
                    <a:lnTo>
                      <a:pt x="152" y="167"/>
                    </a:lnTo>
                    <a:lnTo>
                      <a:pt x="170" y="173"/>
                    </a:lnTo>
                    <a:lnTo>
                      <a:pt x="187" y="192"/>
                    </a:lnTo>
                    <a:lnTo>
                      <a:pt x="196" y="209"/>
                    </a:lnTo>
                    <a:lnTo>
                      <a:pt x="198" y="226"/>
                    </a:lnTo>
                    <a:lnTo>
                      <a:pt x="198" y="229"/>
                    </a:lnTo>
                    <a:lnTo>
                      <a:pt x="199" y="230"/>
                    </a:lnTo>
                    <a:lnTo>
                      <a:pt x="199" y="232"/>
                    </a:lnTo>
                    <a:lnTo>
                      <a:pt x="198" y="235"/>
                    </a:lnTo>
                    <a:lnTo>
                      <a:pt x="199" y="252"/>
                    </a:lnTo>
                    <a:lnTo>
                      <a:pt x="199" y="303"/>
                    </a:lnTo>
                    <a:lnTo>
                      <a:pt x="199" y="348"/>
                    </a:lnTo>
                    <a:lnTo>
                      <a:pt x="199" y="362"/>
                    </a:lnTo>
                    <a:lnTo>
                      <a:pt x="198" y="376"/>
                    </a:lnTo>
                    <a:lnTo>
                      <a:pt x="198" y="426"/>
                    </a:lnTo>
                    <a:lnTo>
                      <a:pt x="200" y="426"/>
                    </a:lnTo>
                    <a:lnTo>
                      <a:pt x="200" y="427"/>
                    </a:lnTo>
                    <a:lnTo>
                      <a:pt x="235" y="427"/>
                    </a:lnTo>
                    <a:lnTo>
                      <a:pt x="239" y="426"/>
                    </a:lnTo>
                    <a:lnTo>
                      <a:pt x="279" y="426"/>
                    </a:lnTo>
                    <a:lnTo>
                      <a:pt x="279" y="226"/>
                    </a:lnTo>
                    <a:lnTo>
                      <a:pt x="282" y="207"/>
                    </a:lnTo>
                    <a:lnTo>
                      <a:pt x="292" y="189"/>
                    </a:lnTo>
                    <a:lnTo>
                      <a:pt x="310" y="174"/>
                    </a:lnTo>
                    <a:lnTo>
                      <a:pt x="327" y="167"/>
                    </a:lnTo>
                    <a:lnTo>
                      <a:pt x="443" y="167"/>
                    </a:lnTo>
                    <a:lnTo>
                      <a:pt x="442"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3" name="Freeform 12"/>
              <p:cNvSpPr>
                <a:spLocks/>
              </p:cNvSpPr>
              <p:nvPr userDrawn="1"/>
            </p:nvSpPr>
            <p:spPr bwMode="auto">
              <a:xfrm>
                <a:off x="1143" y="-1636"/>
                <a:ext cx="2369" cy="427"/>
              </a:xfrm>
              <a:custGeom>
                <a:avLst/>
                <a:gdLst>
                  <a:gd name="T0" fmla="+- 0 1586 1143"/>
                  <a:gd name="T1" fmla="*/ T0 w 2369"/>
                  <a:gd name="T2" fmla="+- 0 -1469 -1636"/>
                  <a:gd name="T3" fmla="*/ -1469 h 427"/>
                  <a:gd name="T4" fmla="+- 0 1470 1143"/>
                  <a:gd name="T5" fmla="*/ T4 w 2369"/>
                  <a:gd name="T6" fmla="+- 0 -1469 -1636"/>
                  <a:gd name="T7" fmla="*/ -1469 h 427"/>
                  <a:gd name="T8" fmla="+- 0 1496 1143"/>
                  <a:gd name="T9" fmla="*/ T8 w 2369"/>
                  <a:gd name="T10" fmla="+- 0 -1468 -1636"/>
                  <a:gd name="T11" fmla="*/ -1468 h 427"/>
                  <a:gd name="T12" fmla="+- 0 1513 1143"/>
                  <a:gd name="T13" fmla="*/ T12 w 2369"/>
                  <a:gd name="T14" fmla="+- 0 -1462 -1636"/>
                  <a:gd name="T15" fmla="*/ -1462 h 427"/>
                  <a:gd name="T16" fmla="+- 0 1531 1143"/>
                  <a:gd name="T17" fmla="*/ T16 w 2369"/>
                  <a:gd name="T18" fmla="+- 0 -1443 -1636"/>
                  <a:gd name="T19" fmla="*/ -1443 h 427"/>
                  <a:gd name="T20" fmla="+- 0 1540 1143"/>
                  <a:gd name="T21" fmla="*/ T20 w 2369"/>
                  <a:gd name="T22" fmla="+- 0 -1426 -1636"/>
                  <a:gd name="T23" fmla="*/ -1426 h 427"/>
                  <a:gd name="T24" fmla="+- 0 1543 1143"/>
                  <a:gd name="T25" fmla="*/ T24 w 2369"/>
                  <a:gd name="T26" fmla="+- 0 -1410 -1636"/>
                  <a:gd name="T27" fmla="*/ -1410 h 427"/>
                  <a:gd name="T28" fmla="+- 0 1543 1143"/>
                  <a:gd name="T29" fmla="*/ T28 w 2369"/>
                  <a:gd name="T30" fmla="+- 0 -1366 -1636"/>
                  <a:gd name="T31" fmla="*/ -1366 h 427"/>
                  <a:gd name="T32" fmla="+- 0 1542 1143"/>
                  <a:gd name="T33" fmla="*/ T32 w 2369"/>
                  <a:gd name="T34" fmla="+- 0 -1274 -1636"/>
                  <a:gd name="T35" fmla="*/ -1274 h 427"/>
                  <a:gd name="T36" fmla="+- 0 1542 1143"/>
                  <a:gd name="T37" fmla="*/ T36 w 2369"/>
                  <a:gd name="T38" fmla="+- 0 -1260 -1636"/>
                  <a:gd name="T39" fmla="*/ -1260 h 427"/>
                  <a:gd name="T40" fmla="+- 0 1542 1143"/>
                  <a:gd name="T41" fmla="*/ T40 w 2369"/>
                  <a:gd name="T42" fmla="+- 0 -1209 -1636"/>
                  <a:gd name="T43" fmla="*/ -1209 h 427"/>
                  <a:gd name="T44" fmla="+- 0 1620 1143"/>
                  <a:gd name="T45" fmla="*/ T44 w 2369"/>
                  <a:gd name="T46" fmla="+- 0 -1209 -1636"/>
                  <a:gd name="T47" fmla="*/ -1209 h 427"/>
                  <a:gd name="T48" fmla="+- 0 1619 1143"/>
                  <a:gd name="T49" fmla="*/ T48 w 2369"/>
                  <a:gd name="T50" fmla="+- 0 -1368 -1636"/>
                  <a:gd name="T51" fmla="*/ -1368 h 427"/>
                  <a:gd name="T52" fmla="+- 0 1601 1143"/>
                  <a:gd name="T53" fmla="*/ T52 w 2369"/>
                  <a:gd name="T54" fmla="+- 0 -1445 -1636"/>
                  <a:gd name="T55" fmla="*/ -1445 h 427"/>
                  <a:gd name="T56" fmla="+- 0 1591 1143"/>
                  <a:gd name="T57" fmla="*/ T56 w 2369"/>
                  <a:gd name="T58" fmla="+- 0 -1462 -1636"/>
                  <a:gd name="T59" fmla="*/ -1462 h 427"/>
                  <a:gd name="T60" fmla="+- 0 1586 1143"/>
                  <a:gd name="T61" fmla="*/ T60 w 2369"/>
                  <a:gd name="T62" fmla="+- 0 -1469 -1636"/>
                  <a:gd name="T63" fmla="*/ -1469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369" h="427">
                    <a:moveTo>
                      <a:pt x="443" y="167"/>
                    </a:moveTo>
                    <a:lnTo>
                      <a:pt x="327" y="167"/>
                    </a:lnTo>
                    <a:lnTo>
                      <a:pt x="353" y="168"/>
                    </a:lnTo>
                    <a:lnTo>
                      <a:pt x="370" y="174"/>
                    </a:lnTo>
                    <a:lnTo>
                      <a:pt x="388" y="193"/>
                    </a:lnTo>
                    <a:lnTo>
                      <a:pt x="397" y="210"/>
                    </a:lnTo>
                    <a:lnTo>
                      <a:pt x="400" y="226"/>
                    </a:lnTo>
                    <a:lnTo>
                      <a:pt x="400" y="270"/>
                    </a:lnTo>
                    <a:lnTo>
                      <a:pt x="399" y="362"/>
                    </a:lnTo>
                    <a:lnTo>
                      <a:pt x="399" y="376"/>
                    </a:lnTo>
                    <a:lnTo>
                      <a:pt x="399" y="427"/>
                    </a:lnTo>
                    <a:lnTo>
                      <a:pt x="477" y="427"/>
                    </a:lnTo>
                    <a:lnTo>
                      <a:pt x="476" y="268"/>
                    </a:lnTo>
                    <a:lnTo>
                      <a:pt x="458" y="191"/>
                    </a:lnTo>
                    <a:lnTo>
                      <a:pt x="448" y="174"/>
                    </a:lnTo>
                    <a:lnTo>
                      <a:pt x="443" y="167"/>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4" name="Freeform 13"/>
              <p:cNvSpPr>
                <a:spLocks/>
              </p:cNvSpPr>
              <p:nvPr userDrawn="1"/>
            </p:nvSpPr>
            <p:spPr bwMode="auto">
              <a:xfrm>
                <a:off x="1143" y="-1636"/>
                <a:ext cx="2369" cy="427"/>
              </a:xfrm>
              <a:custGeom>
                <a:avLst/>
                <a:gdLst>
                  <a:gd name="T0" fmla="+- 0 1383 1143"/>
                  <a:gd name="T1" fmla="*/ T0 w 2369"/>
                  <a:gd name="T2" fmla="+- 0 -1210 -1636"/>
                  <a:gd name="T3" fmla="*/ -1210 h 427"/>
                  <a:gd name="T4" fmla="+- 0 1382 1143"/>
                  <a:gd name="T5" fmla="*/ T4 w 2369"/>
                  <a:gd name="T6" fmla="+- 0 -1210 -1636"/>
                  <a:gd name="T7" fmla="*/ -1210 h 427"/>
                  <a:gd name="T8" fmla="+- 0 1382 1143"/>
                  <a:gd name="T9" fmla="*/ T8 w 2369"/>
                  <a:gd name="T10" fmla="+- 0 -1209 -1636"/>
                  <a:gd name="T11" fmla="*/ -1209 h 427"/>
                  <a:gd name="T12" fmla="+- 0 1383 1143"/>
                  <a:gd name="T13" fmla="*/ T12 w 2369"/>
                  <a:gd name="T14" fmla="+- 0 -1210 -1636"/>
                  <a:gd name="T15" fmla="*/ -1210 h 427"/>
                </a:gdLst>
                <a:ahLst/>
                <a:cxnLst>
                  <a:cxn ang="0">
                    <a:pos x="T1" y="T3"/>
                  </a:cxn>
                  <a:cxn ang="0">
                    <a:pos x="T5" y="T7"/>
                  </a:cxn>
                  <a:cxn ang="0">
                    <a:pos x="T9" y="T11"/>
                  </a:cxn>
                  <a:cxn ang="0">
                    <a:pos x="T13" y="T15"/>
                  </a:cxn>
                </a:cxnLst>
                <a:rect l="0" t="0" r="r" b="b"/>
                <a:pathLst>
                  <a:path w="2369" h="427">
                    <a:moveTo>
                      <a:pt x="240" y="426"/>
                    </a:moveTo>
                    <a:lnTo>
                      <a:pt x="239" y="426"/>
                    </a:lnTo>
                    <a:lnTo>
                      <a:pt x="239" y="427"/>
                    </a:lnTo>
                    <a:lnTo>
                      <a:pt x="240" y="42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5" name="Freeform 14"/>
              <p:cNvSpPr>
                <a:spLocks/>
              </p:cNvSpPr>
              <p:nvPr userDrawn="1"/>
            </p:nvSpPr>
            <p:spPr bwMode="auto">
              <a:xfrm>
                <a:off x="1143" y="-1636"/>
                <a:ext cx="2369" cy="427"/>
              </a:xfrm>
              <a:custGeom>
                <a:avLst/>
                <a:gdLst>
                  <a:gd name="T0" fmla="+- 0 1490 1143"/>
                  <a:gd name="T1" fmla="*/ T0 w 2369"/>
                  <a:gd name="T2" fmla="+- 0 -1523 -1636"/>
                  <a:gd name="T3" fmla="*/ -1523 h 427"/>
                  <a:gd name="T4" fmla="+- 0 1431 1143"/>
                  <a:gd name="T5" fmla="*/ T4 w 2369"/>
                  <a:gd name="T6" fmla="+- 0 -1512 -1636"/>
                  <a:gd name="T7" fmla="*/ -1512 h 427"/>
                  <a:gd name="T8" fmla="+- 0 1383 1143"/>
                  <a:gd name="T9" fmla="*/ T8 w 2369"/>
                  <a:gd name="T10" fmla="+- 0 -1475 -1636"/>
                  <a:gd name="T11" fmla="*/ -1475 h 427"/>
                  <a:gd name="T12" fmla="+- 0 1581 1143"/>
                  <a:gd name="T13" fmla="*/ T12 w 2369"/>
                  <a:gd name="T14" fmla="+- 0 -1475 -1636"/>
                  <a:gd name="T15" fmla="*/ -1475 h 427"/>
                  <a:gd name="T16" fmla="+- 0 1526 1143"/>
                  <a:gd name="T17" fmla="*/ T16 w 2369"/>
                  <a:gd name="T18" fmla="+- 0 -1514 -1636"/>
                  <a:gd name="T19" fmla="*/ -1514 h 427"/>
                  <a:gd name="T20" fmla="+- 0 1490 1143"/>
                  <a:gd name="T21" fmla="*/ T20 w 2369"/>
                  <a:gd name="T22" fmla="+- 0 -1523 -1636"/>
                  <a:gd name="T23" fmla="*/ -1523 h 427"/>
                </a:gdLst>
                <a:ahLst/>
                <a:cxnLst>
                  <a:cxn ang="0">
                    <a:pos x="T1" y="T3"/>
                  </a:cxn>
                  <a:cxn ang="0">
                    <a:pos x="T5" y="T7"/>
                  </a:cxn>
                  <a:cxn ang="0">
                    <a:pos x="T9" y="T11"/>
                  </a:cxn>
                  <a:cxn ang="0">
                    <a:pos x="T13" y="T15"/>
                  </a:cxn>
                  <a:cxn ang="0">
                    <a:pos x="T17" y="T19"/>
                  </a:cxn>
                  <a:cxn ang="0">
                    <a:pos x="T21" y="T23"/>
                  </a:cxn>
                </a:cxnLst>
                <a:rect l="0" t="0" r="r" b="b"/>
                <a:pathLst>
                  <a:path w="2369" h="427">
                    <a:moveTo>
                      <a:pt x="347" y="113"/>
                    </a:moveTo>
                    <a:lnTo>
                      <a:pt x="288" y="124"/>
                    </a:lnTo>
                    <a:lnTo>
                      <a:pt x="240" y="161"/>
                    </a:lnTo>
                    <a:lnTo>
                      <a:pt x="438" y="161"/>
                    </a:lnTo>
                    <a:lnTo>
                      <a:pt x="383" y="122"/>
                    </a:lnTo>
                    <a:lnTo>
                      <a:pt x="347"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6" name="Freeform 15"/>
              <p:cNvSpPr>
                <a:spLocks/>
              </p:cNvSpPr>
              <p:nvPr userDrawn="1"/>
            </p:nvSpPr>
            <p:spPr bwMode="auto">
              <a:xfrm>
                <a:off x="1143" y="-1636"/>
                <a:ext cx="2369" cy="427"/>
              </a:xfrm>
              <a:custGeom>
                <a:avLst/>
                <a:gdLst>
                  <a:gd name="T0" fmla="+- 0 1813 1143"/>
                  <a:gd name="T1" fmla="*/ T0 w 2369"/>
                  <a:gd name="T2" fmla="+- 0 -1523 -1636"/>
                  <a:gd name="T3" fmla="*/ -1523 h 427"/>
                  <a:gd name="T4" fmla="+- 0 1751 1143"/>
                  <a:gd name="T5" fmla="*/ T4 w 2369"/>
                  <a:gd name="T6" fmla="+- 0 -1515 -1636"/>
                  <a:gd name="T7" fmla="*/ -1515 h 427"/>
                  <a:gd name="T8" fmla="+- 0 1702 1143"/>
                  <a:gd name="T9" fmla="*/ T8 w 2369"/>
                  <a:gd name="T10" fmla="+- 0 -1480 -1636"/>
                  <a:gd name="T11" fmla="*/ -1480 h 427"/>
                  <a:gd name="T12" fmla="+- 0 1671 1143"/>
                  <a:gd name="T13" fmla="*/ T12 w 2369"/>
                  <a:gd name="T14" fmla="+- 0 -1429 -1636"/>
                  <a:gd name="T15" fmla="*/ -1429 h 427"/>
                  <a:gd name="T16" fmla="+- 0 1660 1143"/>
                  <a:gd name="T17" fmla="*/ T16 w 2369"/>
                  <a:gd name="T18" fmla="+- 0 -1370 -1636"/>
                  <a:gd name="T19" fmla="*/ -1370 h 427"/>
                  <a:gd name="T20" fmla="+- 0 1661 1143"/>
                  <a:gd name="T21" fmla="*/ T20 w 2369"/>
                  <a:gd name="T22" fmla="+- 0 -1348 -1636"/>
                  <a:gd name="T23" fmla="*/ -1348 h 427"/>
                  <a:gd name="T24" fmla="+- 0 1678 1143"/>
                  <a:gd name="T25" fmla="*/ T24 w 2369"/>
                  <a:gd name="T26" fmla="+- 0 -1289 -1636"/>
                  <a:gd name="T27" fmla="*/ -1289 h 427"/>
                  <a:gd name="T28" fmla="+- 0 1729 1143"/>
                  <a:gd name="T29" fmla="*/ T28 w 2369"/>
                  <a:gd name="T30" fmla="+- 0 -1230 -1636"/>
                  <a:gd name="T31" fmla="*/ -1230 h 427"/>
                  <a:gd name="T32" fmla="+- 0 1788 1143"/>
                  <a:gd name="T33" fmla="*/ T32 w 2369"/>
                  <a:gd name="T34" fmla="+- 0 -1209 -1636"/>
                  <a:gd name="T35" fmla="*/ -1209 h 427"/>
                  <a:gd name="T36" fmla="+- 0 1812 1143"/>
                  <a:gd name="T37" fmla="*/ T36 w 2369"/>
                  <a:gd name="T38" fmla="+- 0 -1210 -1636"/>
                  <a:gd name="T39" fmla="*/ -1210 h 427"/>
                  <a:gd name="T40" fmla="+- 0 1831 1143"/>
                  <a:gd name="T41" fmla="*/ T40 w 2369"/>
                  <a:gd name="T42" fmla="+- 0 -1214 -1636"/>
                  <a:gd name="T43" fmla="*/ -1214 h 427"/>
                  <a:gd name="T44" fmla="+- 0 1854 1143"/>
                  <a:gd name="T45" fmla="*/ T44 w 2369"/>
                  <a:gd name="T46" fmla="+- 0 -1224 -1636"/>
                  <a:gd name="T47" fmla="*/ -1224 h 427"/>
                  <a:gd name="T48" fmla="+- 0 1871 1143"/>
                  <a:gd name="T49" fmla="*/ T48 w 2369"/>
                  <a:gd name="T50" fmla="+- 0 -1234 -1636"/>
                  <a:gd name="T51" fmla="*/ -1234 h 427"/>
                  <a:gd name="T52" fmla="+- 0 1884 1143"/>
                  <a:gd name="T53" fmla="*/ T52 w 2369"/>
                  <a:gd name="T54" fmla="+- 0 -1244 -1636"/>
                  <a:gd name="T55" fmla="*/ -1244 h 427"/>
                  <a:gd name="T56" fmla="+- 0 1869 1143"/>
                  <a:gd name="T57" fmla="*/ T56 w 2369"/>
                  <a:gd name="T58" fmla="+- 0 -1262 -1636"/>
                  <a:gd name="T59" fmla="*/ -1262 h 427"/>
                  <a:gd name="T60" fmla="+- 0 1785 1143"/>
                  <a:gd name="T61" fmla="*/ T60 w 2369"/>
                  <a:gd name="T62" fmla="+- 0 -1262 -1636"/>
                  <a:gd name="T63" fmla="*/ -1262 h 427"/>
                  <a:gd name="T64" fmla="+- 0 1773 1143"/>
                  <a:gd name="T65" fmla="*/ T64 w 2369"/>
                  <a:gd name="T66" fmla="+- 0 -1266 -1636"/>
                  <a:gd name="T67" fmla="*/ -1266 h 427"/>
                  <a:gd name="T68" fmla="+- 0 1753 1143"/>
                  <a:gd name="T69" fmla="*/ T68 w 2369"/>
                  <a:gd name="T70" fmla="+- 0 -1280 -1636"/>
                  <a:gd name="T71" fmla="*/ -1280 h 427"/>
                  <a:gd name="T72" fmla="+- 0 1745 1143"/>
                  <a:gd name="T73" fmla="*/ T72 w 2369"/>
                  <a:gd name="T74" fmla="+- 0 -1290 -1636"/>
                  <a:gd name="T75" fmla="*/ -1290 h 427"/>
                  <a:gd name="T76" fmla="+- 0 1741 1143"/>
                  <a:gd name="T77" fmla="*/ T76 w 2369"/>
                  <a:gd name="T78" fmla="+- 0 -1301 -1636"/>
                  <a:gd name="T79" fmla="*/ -1301 h 427"/>
                  <a:gd name="T80" fmla="+- 0 1854 1143"/>
                  <a:gd name="T81" fmla="*/ T80 w 2369"/>
                  <a:gd name="T82" fmla="+- 0 -1357 -1636"/>
                  <a:gd name="T83" fmla="*/ -1357 h 427"/>
                  <a:gd name="T84" fmla="+- 0 1736 1143"/>
                  <a:gd name="T85" fmla="*/ T84 w 2369"/>
                  <a:gd name="T86" fmla="+- 0 -1357 -1636"/>
                  <a:gd name="T87" fmla="*/ -1357 h 427"/>
                  <a:gd name="T88" fmla="+- 0 1741 1143"/>
                  <a:gd name="T89" fmla="*/ T88 w 2369"/>
                  <a:gd name="T90" fmla="+- 0 -1430 -1636"/>
                  <a:gd name="T91" fmla="*/ -1430 h 427"/>
                  <a:gd name="T92" fmla="+- 0 1786 1143"/>
                  <a:gd name="T93" fmla="*/ T92 w 2369"/>
                  <a:gd name="T94" fmla="+- 0 -1470 -1636"/>
                  <a:gd name="T95" fmla="*/ -1470 h 427"/>
                  <a:gd name="T96" fmla="+- 0 1892 1143"/>
                  <a:gd name="T97" fmla="*/ T96 w 2369"/>
                  <a:gd name="T98" fmla="+- 0 -1470 -1636"/>
                  <a:gd name="T99" fmla="*/ -1470 h 427"/>
                  <a:gd name="T100" fmla="+- 0 1883 1143"/>
                  <a:gd name="T101" fmla="*/ T100 w 2369"/>
                  <a:gd name="T102" fmla="+- 0 -1483 -1636"/>
                  <a:gd name="T103" fmla="*/ -1483 h 427"/>
                  <a:gd name="T104" fmla="+- 0 1868 1143"/>
                  <a:gd name="T105" fmla="*/ T104 w 2369"/>
                  <a:gd name="T106" fmla="+- 0 -1499 -1636"/>
                  <a:gd name="T107" fmla="*/ -1499 h 427"/>
                  <a:gd name="T108" fmla="+- 0 1853 1143"/>
                  <a:gd name="T109" fmla="*/ T108 w 2369"/>
                  <a:gd name="T110" fmla="+- 0 -1510 -1636"/>
                  <a:gd name="T111" fmla="*/ -1510 h 427"/>
                  <a:gd name="T112" fmla="+- 0 1831 1143"/>
                  <a:gd name="T113" fmla="*/ T112 w 2369"/>
                  <a:gd name="T114" fmla="+- 0 -1519 -1636"/>
                  <a:gd name="T115" fmla="*/ -1519 h 427"/>
                  <a:gd name="T116" fmla="+- 0 1813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670" y="113"/>
                    </a:moveTo>
                    <a:lnTo>
                      <a:pt x="608" y="121"/>
                    </a:lnTo>
                    <a:lnTo>
                      <a:pt x="559" y="156"/>
                    </a:lnTo>
                    <a:lnTo>
                      <a:pt x="528" y="207"/>
                    </a:lnTo>
                    <a:lnTo>
                      <a:pt x="517" y="266"/>
                    </a:lnTo>
                    <a:lnTo>
                      <a:pt x="518" y="288"/>
                    </a:lnTo>
                    <a:lnTo>
                      <a:pt x="535" y="347"/>
                    </a:lnTo>
                    <a:lnTo>
                      <a:pt x="586" y="406"/>
                    </a:lnTo>
                    <a:lnTo>
                      <a:pt x="645" y="427"/>
                    </a:lnTo>
                    <a:lnTo>
                      <a:pt x="669" y="426"/>
                    </a:lnTo>
                    <a:lnTo>
                      <a:pt x="688" y="422"/>
                    </a:lnTo>
                    <a:lnTo>
                      <a:pt x="711" y="412"/>
                    </a:lnTo>
                    <a:lnTo>
                      <a:pt x="728" y="402"/>
                    </a:lnTo>
                    <a:lnTo>
                      <a:pt x="741" y="392"/>
                    </a:lnTo>
                    <a:lnTo>
                      <a:pt x="726" y="374"/>
                    </a:lnTo>
                    <a:lnTo>
                      <a:pt x="642" y="374"/>
                    </a:lnTo>
                    <a:lnTo>
                      <a:pt x="630" y="370"/>
                    </a:lnTo>
                    <a:lnTo>
                      <a:pt x="610" y="356"/>
                    </a:lnTo>
                    <a:lnTo>
                      <a:pt x="602" y="346"/>
                    </a:lnTo>
                    <a:lnTo>
                      <a:pt x="598" y="335"/>
                    </a:lnTo>
                    <a:lnTo>
                      <a:pt x="711" y="279"/>
                    </a:lnTo>
                    <a:lnTo>
                      <a:pt x="593" y="279"/>
                    </a:lnTo>
                    <a:lnTo>
                      <a:pt x="598" y="206"/>
                    </a:lnTo>
                    <a:lnTo>
                      <a:pt x="643" y="166"/>
                    </a:lnTo>
                    <a:lnTo>
                      <a:pt x="749" y="166"/>
                    </a:lnTo>
                    <a:lnTo>
                      <a:pt x="740" y="153"/>
                    </a:lnTo>
                    <a:lnTo>
                      <a:pt x="725" y="137"/>
                    </a:lnTo>
                    <a:lnTo>
                      <a:pt x="710" y="126"/>
                    </a:lnTo>
                    <a:lnTo>
                      <a:pt x="688" y="117"/>
                    </a:lnTo>
                    <a:lnTo>
                      <a:pt x="670"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7" name="Freeform 16"/>
              <p:cNvSpPr>
                <a:spLocks/>
              </p:cNvSpPr>
              <p:nvPr userDrawn="1"/>
            </p:nvSpPr>
            <p:spPr bwMode="auto">
              <a:xfrm>
                <a:off x="1143" y="-1636"/>
                <a:ext cx="2369" cy="427"/>
              </a:xfrm>
              <a:custGeom>
                <a:avLst/>
                <a:gdLst>
                  <a:gd name="T0" fmla="+- 0 1853 1143"/>
                  <a:gd name="T1" fmla="*/ T0 w 2369"/>
                  <a:gd name="T2" fmla="+- 0 -1282 -1636"/>
                  <a:gd name="T3" fmla="*/ -1282 h 427"/>
                  <a:gd name="T4" fmla="+- 0 1847 1143"/>
                  <a:gd name="T5" fmla="*/ T4 w 2369"/>
                  <a:gd name="T6" fmla="+- 0 -1274 -1636"/>
                  <a:gd name="T7" fmla="*/ -1274 h 427"/>
                  <a:gd name="T8" fmla="+- 0 1839 1143"/>
                  <a:gd name="T9" fmla="*/ T8 w 2369"/>
                  <a:gd name="T10" fmla="+- 0 -1268 -1636"/>
                  <a:gd name="T11" fmla="*/ -1268 h 427"/>
                  <a:gd name="T12" fmla="+- 0 1819 1143"/>
                  <a:gd name="T13" fmla="*/ T12 w 2369"/>
                  <a:gd name="T14" fmla="+- 0 -1263 -1636"/>
                  <a:gd name="T15" fmla="*/ -1263 h 427"/>
                  <a:gd name="T16" fmla="+- 0 1808 1143"/>
                  <a:gd name="T17" fmla="*/ T16 w 2369"/>
                  <a:gd name="T18" fmla="+- 0 -1262 -1636"/>
                  <a:gd name="T19" fmla="*/ -1262 h 427"/>
                  <a:gd name="T20" fmla="+- 0 1869 1143"/>
                  <a:gd name="T21" fmla="*/ T20 w 2369"/>
                  <a:gd name="T22" fmla="+- 0 -1262 -1636"/>
                  <a:gd name="T23" fmla="*/ -1262 h 427"/>
                  <a:gd name="T24" fmla="+- 0 1853 1143"/>
                  <a:gd name="T25" fmla="*/ T24 w 2369"/>
                  <a:gd name="T26" fmla="+- 0 -1282 -1636"/>
                  <a:gd name="T27" fmla="*/ -1282 h 427"/>
                </a:gdLst>
                <a:ahLst/>
                <a:cxnLst>
                  <a:cxn ang="0">
                    <a:pos x="T1" y="T3"/>
                  </a:cxn>
                  <a:cxn ang="0">
                    <a:pos x="T5" y="T7"/>
                  </a:cxn>
                  <a:cxn ang="0">
                    <a:pos x="T9" y="T11"/>
                  </a:cxn>
                  <a:cxn ang="0">
                    <a:pos x="T13" y="T15"/>
                  </a:cxn>
                  <a:cxn ang="0">
                    <a:pos x="T17" y="T19"/>
                  </a:cxn>
                  <a:cxn ang="0">
                    <a:pos x="T21" y="T23"/>
                  </a:cxn>
                  <a:cxn ang="0">
                    <a:pos x="T25" y="T27"/>
                  </a:cxn>
                </a:cxnLst>
                <a:rect l="0" t="0" r="r" b="b"/>
                <a:pathLst>
                  <a:path w="2369" h="427">
                    <a:moveTo>
                      <a:pt x="710" y="354"/>
                    </a:moveTo>
                    <a:lnTo>
                      <a:pt x="704" y="362"/>
                    </a:lnTo>
                    <a:lnTo>
                      <a:pt x="696" y="368"/>
                    </a:lnTo>
                    <a:lnTo>
                      <a:pt x="676" y="373"/>
                    </a:lnTo>
                    <a:lnTo>
                      <a:pt x="665" y="374"/>
                    </a:lnTo>
                    <a:lnTo>
                      <a:pt x="726" y="374"/>
                    </a:lnTo>
                    <a:lnTo>
                      <a:pt x="710" y="35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8" name="Freeform 17"/>
              <p:cNvSpPr>
                <a:spLocks/>
              </p:cNvSpPr>
              <p:nvPr userDrawn="1"/>
            </p:nvSpPr>
            <p:spPr bwMode="auto">
              <a:xfrm>
                <a:off x="1143" y="-1636"/>
                <a:ext cx="2369" cy="427"/>
              </a:xfrm>
              <a:custGeom>
                <a:avLst/>
                <a:gdLst>
                  <a:gd name="T0" fmla="+- 0 1892 1143"/>
                  <a:gd name="T1" fmla="*/ T0 w 2369"/>
                  <a:gd name="T2" fmla="+- 0 -1470 -1636"/>
                  <a:gd name="T3" fmla="*/ -1470 h 427"/>
                  <a:gd name="T4" fmla="+- 0 1786 1143"/>
                  <a:gd name="T5" fmla="*/ T4 w 2369"/>
                  <a:gd name="T6" fmla="+- 0 -1470 -1636"/>
                  <a:gd name="T7" fmla="*/ -1470 h 427"/>
                  <a:gd name="T8" fmla="+- 0 1812 1143"/>
                  <a:gd name="T9" fmla="*/ T8 w 2369"/>
                  <a:gd name="T10" fmla="+- 0 -1469 -1636"/>
                  <a:gd name="T11" fmla="*/ -1469 h 427"/>
                  <a:gd name="T12" fmla="+- 0 1829 1143"/>
                  <a:gd name="T13" fmla="*/ T12 w 2369"/>
                  <a:gd name="T14" fmla="+- 0 -1464 -1636"/>
                  <a:gd name="T15" fmla="*/ -1464 h 427"/>
                  <a:gd name="T16" fmla="+- 0 1847 1143"/>
                  <a:gd name="T17" fmla="*/ T16 w 2369"/>
                  <a:gd name="T18" fmla="+- 0 -1447 -1636"/>
                  <a:gd name="T19" fmla="*/ -1447 h 427"/>
                  <a:gd name="T20" fmla="+- 0 1855 1143"/>
                  <a:gd name="T21" fmla="*/ T20 w 2369"/>
                  <a:gd name="T22" fmla="+- 0 -1430 -1636"/>
                  <a:gd name="T23" fmla="*/ -1430 h 427"/>
                  <a:gd name="T24" fmla="+- 0 1736 1143"/>
                  <a:gd name="T25" fmla="*/ T24 w 2369"/>
                  <a:gd name="T26" fmla="+- 0 -1357 -1636"/>
                  <a:gd name="T27" fmla="*/ -1357 h 427"/>
                  <a:gd name="T28" fmla="+- 0 1854 1143"/>
                  <a:gd name="T29" fmla="*/ T28 w 2369"/>
                  <a:gd name="T30" fmla="+- 0 -1357 -1636"/>
                  <a:gd name="T31" fmla="*/ -1357 h 427"/>
                  <a:gd name="T32" fmla="+- 0 1918 1143"/>
                  <a:gd name="T33" fmla="*/ T32 w 2369"/>
                  <a:gd name="T34" fmla="+- 0 -1388 -1636"/>
                  <a:gd name="T35" fmla="*/ -1388 h 427"/>
                  <a:gd name="T36" fmla="+- 0 1915 1143"/>
                  <a:gd name="T37" fmla="*/ T36 w 2369"/>
                  <a:gd name="T38" fmla="+- 0 -1408 -1636"/>
                  <a:gd name="T39" fmla="*/ -1408 h 427"/>
                  <a:gd name="T40" fmla="+- 0 1910 1143"/>
                  <a:gd name="T41" fmla="*/ T40 w 2369"/>
                  <a:gd name="T42" fmla="+- 0 -1428 -1636"/>
                  <a:gd name="T43" fmla="*/ -1428 h 427"/>
                  <a:gd name="T44" fmla="+- 0 1901 1143"/>
                  <a:gd name="T45" fmla="*/ T44 w 2369"/>
                  <a:gd name="T46" fmla="+- 0 -1452 -1636"/>
                  <a:gd name="T47" fmla="*/ -1452 h 427"/>
                  <a:gd name="T48" fmla="+- 0 1892 1143"/>
                  <a:gd name="T49" fmla="*/ T48 w 2369"/>
                  <a:gd name="T50" fmla="+- 0 -1470 -1636"/>
                  <a:gd name="T51" fmla="*/ -1470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369" h="427">
                    <a:moveTo>
                      <a:pt x="749" y="166"/>
                    </a:moveTo>
                    <a:lnTo>
                      <a:pt x="643" y="166"/>
                    </a:lnTo>
                    <a:lnTo>
                      <a:pt x="669" y="167"/>
                    </a:lnTo>
                    <a:lnTo>
                      <a:pt x="686" y="172"/>
                    </a:lnTo>
                    <a:lnTo>
                      <a:pt x="704" y="189"/>
                    </a:lnTo>
                    <a:lnTo>
                      <a:pt x="712" y="206"/>
                    </a:lnTo>
                    <a:lnTo>
                      <a:pt x="593" y="279"/>
                    </a:lnTo>
                    <a:lnTo>
                      <a:pt x="711" y="279"/>
                    </a:lnTo>
                    <a:lnTo>
                      <a:pt x="775" y="248"/>
                    </a:lnTo>
                    <a:lnTo>
                      <a:pt x="772" y="228"/>
                    </a:lnTo>
                    <a:lnTo>
                      <a:pt x="767" y="208"/>
                    </a:lnTo>
                    <a:lnTo>
                      <a:pt x="758" y="184"/>
                    </a:lnTo>
                    <a:lnTo>
                      <a:pt x="749" y="16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9" name="Freeform 18"/>
              <p:cNvSpPr>
                <a:spLocks/>
              </p:cNvSpPr>
              <p:nvPr userDrawn="1"/>
            </p:nvSpPr>
            <p:spPr bwMode="auto">
              <a:xfrm>
                <a:off x="1143" y="-1636"/>
                <a:ext cx="2369" cy="427"/>
              </a:xfrm>
              <a:custGeom>
                <a:avLst/>
                <a:gdLst>
                  <a:gd name="T0" fmla="+- 0 2021 1143"/>
                  <a:gd name="T1" fmla="*/ T0 w 2369"/>
                  <a:gd name="T2" fmla="+- 0 -1618 -1636"/>
                  <a:gd name="T3" fmla="*/ -1618 h 427"/>
                  <a:gd name="T4" fmla="+- 0 1952 1143"/>
                  <a:gd name="T5" fmla="*/ T4 w 2369"/>
                  <a:gd name="T6" fmla="+- 0 -1571 -1636"/>
                  <a:gd name="T7" fmla="*/ -1571 h 427"/>
                  <a:gd name="T8" fmla="+- 0 1952 1143"/>
                  <a:gd name="T9" fmla="*/ T8 w 2369"/>
                  <a:gd name="T10" fmla="+- 0 -1366 -1636"/>
                  <a:gd name="T11" fmla="*/ -1366 h 427"/>
                  <a:gd name="T12" fmla="+- 0 1960 1143"/>
                  <a:gd name="T13" fmla="*/ T12 w 2369"/>
                  <a:gd name="T14" fmla="+- 0 -1307 -1636"/>
                  <a:gd name="T15" fmla="*/ -1307 h 427"/>
                  <a:gd name="T16" fmla="+- 0 1994 1143"/>
                  <a:gd name="T17" fmla="*/ T16 w 2369"/>
                  <a:gd name="T18" fmla="+- 0 -1249 -1636"/>
                  <a:gd name="T19" fmla="*/ -1249 h 427"/>
                  <a:gd name="T20" fmla="+- 0 2061 1143"/>
                  <a:gd name="T21" fmla="*/ T20 w 2369"/>
                  <a:gd name="T22" fmla="+- 0 -1211 -1636"/>
                  <a:gd name="T23" fmla="*/ -1211 h 427"/>
                  <a:gd name="T24" fmla="+- 0 2079 1143"/>
                  <a:gd name="T25" fmla="*/ T24 w 2369"/>
                  <a:gd name="T26" fmla="+- 0 -1209 -1636"/>
                  <a:gd name="T27" fmla="*/ -1209 h 427"/>
                  <a:gd name="T28" fmla="+- 0 2100 1143"/>
                  <a:gd name="T29" fmla="*/ T28 w 2369"/>
                  <a:gd name="T30" fmla="+- 0 -1211 -1636"/>
                  <a:gd name="T31" fmla="*/ -1211 h 427"/>
                  <a:gd name="T32" fmla="+- 0 2119 1143"/>
                  <a:gd name="T33" fmla="*/ T32 w 2369"/>
                  <a:gd name="T34" fmla="+- 0 -1215 -1636"/>
                  <a:gd name="T35" fmla="*/ -1215 h 427"/>
                  <a:gd name="T36" fmla="+- 0 2141 1143"/>
                  <a:gd name="T37" fmla="*/ T36 w 2369"/>
                  <a:gd name="T38" fmla="+- 0 -1225 -1636"/>
                  <a:gd name="T39" fmla="*/ -1225 h 427"/>
                  <a:gd name="T40" fmla="+- 0 2157 1143"/>
                  <a:gd name="T41" fmla="*/ T40 w 2369"/>
                  <a:gd name="T42" fmla="+- 0 -1236 -1636"/>
                  <a:gd name="T43" fmla="*/ -1236 h 427"/>
                  <a:gd name="T44" fmla="+- 0 2145 1143"/>
                  <a:gd name="T45" fmla="*/ T44 w 2369"/>
                  <a:gd name="T46" fmla="+- 0 -1262 -1636"/>
                  <a:gd name="T47" fmla="*/ -1262 h 427"/>
                  <a:gd name="T48" fmla="+- 0 2067 1143"/>
                  <a:gd name="T49" fmla="*/ T48 w 2369"/>
                  <a:gd name="T50" fmla="+- 0 -1262 -1636"/>
                  <a:gd name="T51" fmla="*/ -1262 h 427"/>
                  <a:gd name="T52" fmla="+- 0 2055 1143"/>
                  <a:gd name="T53" fmla="*/ T52 w 2369"/>
                  <a:gd name="T54" fmla="+- 0 -1267 -1636"/>
                  <a:gd name="T55" fmla="*/ -1267 h 427"/>
                  <a:gd name="T56" fmla="+- 0 2033 1143"/>
                  <a:gd name="T57" fmla="*/ T56 w 2369"/>
                  <a:gd name="T58" fmla="+- 0 -1286 -1636"/>
                  <a:gd name="T59" fmla="*/ -1286 h 427"/>
                  <a:gd name="T60" fmla="+- 0 2025 1143"/>
                  <a:gd name="T61" fmla="*/ T60 w 2369"/>
                  <a:gd name="T62" fmla="+- 0 -1297 -1636"/>
                  <a:gd name="T63" fmla="*/ -1297 h 427"/>
                  <a:gd name="T64" fmla="+- 0 2021 1143"/>
                  <a:gd name="T65" fmla="*/ T64 w 2369"/>
                  <a:gd name="T66" fmla="+- 0 -1308 -1636"/>
                  <a:gd name="T67" fmla="*/ -1308 h 427"/>
                  <a:gd name="T68" fmla="+- 0 2021 1143"/>
                  <a:gd name="T69" fmla="*/ T68 w 2369"/>
                  <a:gd name="T70" fmla="+- 0 -1428 -1636"/>
                  <a:gd name="T71" fmla="*/ -1428 h 427"/>
                  <a:gd name="T72" fmla="+- 0 2077 1143"/>
                  <a:gd name="T73" fmla="*/ T72 w 2369"/>
                  <a:gd name="T74" fmla="+- 0 -1428 -1636"/>
                  <a:gd name="T75" fmla="*/ -1428 h 427"/>
                  <a:gd name="T76" fmla="+- 0 2077 1143"/>
                  <a:gd name="T77" fmla="*/ T76 w 2369"/>
                  <a:gd name="T78" fmla="+- 0 -1482 -1636"/>
                  <a:gd name="T79" fmla="*/ -1482 h 427"/>
                  <a:gd name="T80" fmla="+- 0 2021 1143"/>
                  <a:gd name="T81" fmla="*/ T80 w 2369"/>
                  <a:gd name="T82" fmla="+- 0 -1482 -1636"/>
                  <a:gd name="T83" fmla="*/ -1482 h 427"/>
                  <a:gd name="T84" fmla="+- 0 2021 1143"/>
                  <a:gd name="T85" fmla="*/ T84 w 2369"/>
                  <a:gd name="T86" fmla="+- 0 -1618 -1636"/>
                  <a:gd name="T87" fmla="*/ -1618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369" h="427">
                    <a:moveTo>
                      <a:pt x="878" y="18"/>
                    </a:moveTo>
                    <a:lnTo>
                      <a:pt x="809" y="65"/>
                    </a:lnTo>
                    <a:lnTo>
                      <a:pt x="809" y="270"/>
                    </a:lnTo>
                    <a:lnTo>
                      <a:pt x="817" y="329"/>
                    </a:lnTo>
                    <a:lnTo>
                      <a:pt x="851" y="387"/>
                    </a:lnTo>
                    <a:lnTo>
                      <a:pt x="918" y="425"/>
                    </a:lnTo>
                    <a:lnTo>
                      <a:pt x="936" y="427"/>
                    </a:lnTo>
                    <a:lnTo>
                      <a:pt x="957" y="425"/>
                    </a:lnTo>
                    <a:lnTo>
                      <a:pt x="976" y="421"/>
                    </a:lnTo>
                    <a:lnTo>
                      <a:pt x="998" y="411"/>
                    </a:lnTo>
                    <a:lnTo>
                      <a:pt x="1014" y="400"/>
                    </a:lnTo>
                    <a:lnTo>
                      <a:pt x="1002" y="374"/>
                    </a:lnTo>
                    <a:lnTo>
                      <a:pt x="924" y="374"/>
                    </a:lnTo>
                    <a:lnTo>
                      <a:pt x="912" y="369"/>
                    </a:lnTo>
                    <a:lnTo>
                      <a:pt x="890" y="350"/>
                    </a:lnTo>
                    <a:lnTo>
                      <a:pt x="882" y="339"/>
                    </a:lnTo>
                    <a:lnTo>
                      <a:pt x="878" y="328"/>
                    </a:lnTo>
                    <a:lnTo>
                      <a:pt x="878" y="208"/>
                    </a:lnTo>
                    <a:lnTo>
                      <a:pt x="934" y="208"/>
                    </a:lnTo>
                    <a:lnTo>
                      <a:pt x="934" y="154"/>
                    </a:lnTo>
                    <a:lnTo>
                      <a:pt x="878" y="154"/>
                    </a:lnTo>
                    <a:lnTo>
                      <a:pt x="878" y="18"/>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0" name="Freeform 19"/>
              <p:cNvSpPr>
                <a:spLocks/>
              </p:cNvSpPr>
              <p:nvPr userDrawn="1"/>
            </p:nvSpPr>
            <p:spPr bwMode="auto">
              <a:xfrm>
                <a:off x="1143" y="-1636"/>
                <a:ext cx="2369" cy="427"/>
              </a:xfrm>
              <a:custGeom>
                <a:avLst/>
                <a:gdLst>
                  <a:gd name="T0" fmla="+- 0 2135 1143"/>
                  <a:gd name="T1" fmla="*/ T0 w 2369"/>
                  <a:gd name="T2" fmla="+- 0 -1282 -1636"/>
                  <a:gd name="T3" fmla="*/ -1282 h 427"/>
                  <a:gd name="T4" fmla="+- 0 2130 1143"/>
                  <a:gd name="T5" fmla="*/ T4 w 2369"/>
                  <a:gd name="T6" fmla="+- 0 -1274 -1636"/>
                  <a:gd name="T7" fmla="*/ -1274 h 427"/>
                  <a:gd name="T8" fmla="+- 0 2122 1143"/>
                  <a:gd name="T9" fmla="*/ T8 w 2369"/>
                  <a:gd name="T10" fmla="+- 0 -1268 -1636"/>
                  <a:gd name="T11" fmla="*/ -1268 h 427"/>
                  <a:gd name="T12" fmla="+- 0 2101 1143"/>
                  <a:gd name="T13" fmla="*/ T12 w 2369"/>
                  <a:gd name="T14" fmla="+- 0 -1263 -1636"/>
                  <a:gd name="T15" fmla="*/ -1263 h 427"/>
                  <a:gd name="T16" fmla="+- 0 2091 1143"/>
                  <a:gd name="T17" fmla="*/ T16 w 2369"/>
                  <a:gd name="T18" fmla="+- 0 -1262 -1636"/>
                  <a:gd name="T19" fmla="*/ -1262 h 427"/>
                  <a:gd name="T20" fmla="+- 0 2145 1143"/>
                  <a:gd name="T21" fmla="*/ T20 w 2369"/>
                  <a:gd name="T22" fmla="+- 0 -1262 -1636"/>
                  <a:gd name="T23" fmla="*/ -1262 h 427"/>
                  <a:gd name="T24" fmla="+- 0 2135 1143"/>
                  <a:gd name="T25" fmla="*/ T24 w 2369"/>
                  <a:gd name="T26" fmla="+- 0 -1282 -1636"/>
                  <a:gd name="T27" fmla="*/ -1282 h 427"/>
                </a:gdLst>
                <a:ahLst/>
                <a:cxnLst>
                  <a:cxn ang="0">
                    <a:pos x="T1" y="T3"/>
                  </a:cxn>
                  <a:cxn ang="0">
                    <a:pos x="T5" y="T7"/>
                  </a:cxn>
                  <a:cxn ang="0">
                    <a:pos x="T9" y="T11"/>
                  </a:cxn>
                  <a:cxn ang="0">
                    <a:pos x="T13" y="T15"/>
                  </a:cxn>
                  <a:cxn ang="0">
                    <a:pos x="T17" y="T19"/>
                  </a:cxn>
                  <a:cxn ang="0">
                    <a:pos x="T21" y="T23"/>
                  </a:cxn>
                  <a:cxn ang="0">
                    <a:pos x="T25" y="T27"/>
                  </a:cxn>
                </a:cxnLst>
                <a:rect l="0" t="0" r="r" b="b"/>
                <a:pathLst>
                  <a:path w="2369" h="427">
                    <a:moveTo>
                      <a:pt x="992" y="354"/>
                    </a:moveTo>
                    <a:lnTo>
                      <a:pt x="987" y="362"/>
                    </a:lnTo>
                    <a:lnTo>
                      <a:pt x="979" y="368"/>
                    </a:lnTo>
                    <a:lnTo>
                      <a:pt x="958" y="373"/>
                    </a:lnTo>
                    <a:lnTo>
                      <a:pt x="948" y="374"/>
                    </a:lnTo>
                    <a:lnTo>
                      <a:pt x="1002" y="374"/>
                    </a:lnTo>
                    <a:lnTo>
                      <a:pt x="992" y="35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1" name="Freeform 20"/>
              <p:cNvSpPr>
                <a:spLocks/>
              </p:cNvSpPr>
              <p:nvPr userDrawn="1"/>
            </p:nvSpPr>
            <p:spPr bwMode="auto">
              <a:xfrm>
                <a:off x="1143" y="-1636"/>
                <a:ext cx="2369" cy="427"/>
              </a:xfrm>
              <a:custGeom>
                <a:avLst/>
                <a:gdLst>
                  <a:gd name="T0" fmla="+- 0 2352 1143"/>
                  <a:gd name="T1" fmla="*/ T0 w 2369"/>
                  <a:gd name="T2" fmla="+- 0 -1523 -1636"/>
                  <a:gd name="T3" fmla="*/ -1523 h 427"/>
                  <a:gd name="T4" fmla="+- 0 2290 1143"/>
                  <a:gd name="T5" fmla="*/ T4 w 2369"/>
                  <a:gd name="T6" fmla="+- 0 -1516 -1636"/>
                  <a:gd name="T7" fmla="*/ -1516 h 427"/>
                  <a:gd name="T8" fmla="+- 0 2240 1143"/>
                  <a:gd name="T9" fmla="*/ T8 w 2369"/>
                  <a:gd name="T10" fmla="+- 0 -1481 -1636"/>
                  <a:gd name="T11" fmla="*/ -1481 h 427"/>
                  <a:gd name="T12" fmla="+- 0 2209 1143"/>
                  <a:gd name="T13" fmla="*/ T12 w 2369"/>
                  <a:gd name="T14" fmla="+- 0 -1430 -1636"/>
                  <a:gd name="T15" fmla="*/ -1430 h 427"/>
                  <a:gd name="T16" fmla="+- 0 2198 1143"/>
                  <a:gd name="T17" fmla="*/ T16 w 2369"/>
                  <a:gd name="T18" fmla="+- 0 -1371 -1636"/>
                  <a:gd name="T19" fmla="*/ -1371 h 427"/>
                  <a:gd name="T20" fmla="+- 0 2199 1143"/>
                  <a:gd name="T21" fmla="*/ T20 w 2369"/>
                  <a:gd name="T22" fmla="+- 0 -1348 -1636"/>
                  <a:gd name="T23" fmla="*/ -1348 h 427"/>
                  <a:gd name="T24" fmla="+- 0 2215 1143"/>
                  <a:gd name="T25" fmla="*/ T24 w 2369"/>
                  <a:gd name="T26" fmla="+- 0 -1290 -1636"/>
                  <a:gd name="T27" fmla="*/ -1290 h 427"/>
                  <a:gd name="T28" fmla="+- 0 2266 1143"/>
                  <a:gd name="T29" fmla="*/ T28 w 2369"/>
                  <a:gd name="T30" fmla="+- 0 -1230 -1636"/>
                  <a:gd name="T31" fmla="*/ -1230 h 427"/>
                  <a:gd name="T32" fmla="+- 0 2325 1143"/>
                  <a:gd name="T33" fmla="*/ T32 w 2369"/>
                  <a:gd name="T34" fmla="+- 0 -1209 -1636"/>
                  <a:gd name="T35" fmla="*/ -1209 h 427"/>
                  <a:gd name="T36" fmla="+- 0 2349 1143"/>
                  <a:gd name="T37" fmla="*/ T36 w 2369"/>
                  <a:gd name="T38" fmla="+- 0 -1210 -1636"/>
                  <a:gd name="T39" fmla="*/ -1210 h 427"/>
                  <a:gd name="T40" fmla="+- 0 2409 1143"/>
                  <a:gd name="T41" fmla="*/ T40 w 2369"/>
                  <a:gd name="T42" fmla="+- 0 -1233 -1636"/>
                  <a:gd name="T43" fmla="*/ -1233 h 427"/>
                  <a:gd name="T44" fmla="+- 0 2472 1143"/>
                  <a:gd name="T45" fmla="*/ T44 w 2369"/>
                  <a:gd name="T46" fmla="+- 0 -1233 -1636"/>
                  <a:gd name="T47" fmla="*/ -1233 h 427"/>
                  <a:gd name="T48" fmla="+- 0 2472 1143"/>
                  <a:gd name="T49" fmla="*/ T48 w 2369"/>
                  <a:gd name="T50" fmla="+- 0 -1263 -1636"/>
                  <a:gd name="T51" fmla="*/ -1263 h 427"/>
                  <a:gd name="T52" fmla="+- 0 2347 1143"/>
                  <a:gd name="T53" fmla="*/ T52 w 2369"/>
                  <a:gd name="T54" fmla="+- 0 -1263 -1636"/>
                  <a:gd name="T55" fmla="*/ -1263 h 427"/>
                  <a:gd name="T56" fmla="+- 0 2322 1143"/>
                  <a:gd name="T57" fmla="*/ T56 w 2369"/>
                  <a:gd name="T58" fmla="+- 0 -1265 -1636"/>
                  <a:gd name="T59" fmla="*/ -1265 h 427"/>
                  <a:gd name="T60" fmla="+- 0 2304 1143"/>
                  <a:gd name="T61" fmla="*/ T60 w 2369"/>
                  <a:gd name="T62" fmla="+- 0 -1271 -1636"/>
                  <a:gd name="T63" fmla="*/ -1271 h 427"/>
                  <a:gd name="T64" fmla="+- 0 2286 1143"/>
                  <a:gd name="T65" fmla="*/ T64 w 2369"/>
                  <a:gd name="T66" fmla="+- 0 -1290 -1636"/>
                  <a:gd name="T67" fmla="*/ -1290 h 427"/>
                  <a:gd name="T68" fmla="+- 0 2277 1143"/>
                  <a:gd name="T69" fmla="*/ T68 w 2369"/>
                  <a:gd name="T70" fmla="+- 0 -1307 -1636"/>
                  <a:gd name="T71" fmla="*/ -1307 h 427"/>
                  <a:gd name="T72" fmla="+- 0 2274 1143"/>
                  <a:gd name="T73" fmla="*/ T72 w 2369"/>
                  <a:gd name="T74" fmla="+- 0 -1323 -1636"/>
                  <a:gd name="T75" fmla="*/ -1323 h 427"/>
                  <a:gd name="T76" fmla="+- 0 2274 1143"/>
                  <a:gd name="T77" fmla="*/ T76 w 2369"/>
                  <a:gd name="T78" fmla="+- 0 -1348 -1636"/>
                  <a:gd name="T79" fmla="*/ -1348 h 427"/>
                  <a:gd name="T80" fmla="+- 0 2275 1143"/>
                  <a:gd name="T81" fmla="*/ T80 w 2369"/>
                  <a:gd name="T82" fmla="+- 0 -1410 -1636"/>
                  <a:gd name="T83" fmla="*/ -1410 h 427"/>
                  <a:gd name="T84" fmla="+- 0 2306 1143"/>
                  <a:gd name="T85" fmla="*/ T84 w 2369"/>
                  <a:gd name="T86" fmla="+- 0 -1463 -1636"/>
                  <a:gd name="T87" fmla="*/ -1463 h 427"/>
                  <a:gd name="T88" fmla="+- 0 2344 1143"/>
                  <a:gd name="T89" fmla="*/ T88 w 2369"/>
                  <a:gd name="T90" fmla="+- 0 -1471 -1636"/>
                  <a:gd name="T91" fmla="*/ -1471 h 427"/>
                  <a:gd name="T92" fmla="+- 0 2438 1143"/>
                  <a:gd name="T93" fmla="*/ T92 w 2369"/>
                  <a:gd name="T94" fmla="+- 0 -1471 -1636"/>
                  <a:gd name="T95" fmla="*/ -1471 h 427"/>
                  <a:gd name="T96" fmla="+- 0 2437 1143"/>
                  <a:gd name="T97" fmla="*/ T96 w 2369"/>
                  <a:gd name="T98" fmla="+- 0 -1472 -1636"/>
                  <a:gd name="T99" fmla="*/ -1472 h 427"/>
                  <a:gd name="T100" fmla="+- 0 2421 1143"/>
                  <a:gd name="T101" fmla="*/ T100 w 2369"/>
                  <a:gd name="T102" fmla="+- 0 -1489 -1636"/>
                  <a:gd name="T103" fmla="*/ -1489 h 427"/>
                  <a:gd name="T104" fmla="+- 0 2406 1143"/>
                  <a:gd name="T105" fmla="*/ T104 w 2369"/>
                  <a:gd name="T106" fmla="+- 0 -1501 -1636"/>
                  <a:gd name="T107" fmla="*/ -1501 h 427"/>
                  <a:gd name="T108" fmla="+- 0 2391 1143"/>
                  <a:gd name="T109" fmla="*/ T108 w 2369"/>
                  <a:gd name="T110" fmla="+- 0 -1511 -1636"/>
                  <a:gd name="T111" fmla="*/ -1511 h 427"/>
                  <a:gd name="T112" fmla="+- 0 2371 1143"/>
                  <a:gd name="T113" fmla="*/ T112 w 2369"/>
                  <a:gd name="T114" fmla="+- 0 -1519 -1636"/>
                  <a:gd name="T115" fmla="*/ -1519 h 427"/>
                  <a:gd name="T116" fmla="+- 0 2352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1209" y="113"/>
                    </a:moveTo>
                    <a:lnTo>
                      <a:pt x="1147" y="120"/>
                    </a:lnTo>
                    <a:lnTo>
                      <a:pt x="1097" y="155"/>
                    </a:lnTo>
                    <a:lnTo>
                      <a:pt x="1066" y="206"/>
                    </a:lnTo>
                    <a:lnTo>
                      <a:pt x="1055" y="265"/>
                    </a:lnTo>
                    <a:lnTo>
                      <a:pt x="1056" y="288"/>
                    </a:lnTo>
                    <a:lnTo>
                      <a:pt x="1072" y="346"/>
                    </a:lnTo>
                    <a:lnTo>
                      <a:pt x="1123" y="406"/>
                    </a:lnTo>
                    <a:lnTo>
                      <a:pt x="1182" y="427"/>
                    </a:lnTo>
                    <a:lnTo>
                      <a:pt x="1206" y="426"/>
                    </a:lnTo>
                    <a:lnTo>
                      <a:pt x="1266" y="403"/>
                    </a:lnTo>
                    <a:lnTo>
                      <a:pt x="1329" y="403"/>
                    </a:lnTo>
                    <a:lnTo>
                      <a:pt x="1329" y="373"/>
                    </a:lnTo>
                    <a:lnTo>
                      <a:pt x="1204" y="373"/>
                    </a:lnTo>
                    <a:lnTo>
                      <a:pt x="1179" y="371"/>
                    </a:lnTo>
                    <a:lnTo>
                      <a:pt x="1161" y="365"/>
                    </a:lnTo>
                    <a:lnTo>
                      <a:pt x="1143" y="346"/>
                    </a:lnTo>
                    <a:lnTo>
                      <a:pt x="1134" y="329"/>
                    </a:lnTo>
                    <a:lnTo>
                      <a:pt x="1131" y="313"/>
                    </a:lnTo>
                    <a:lnTo>
                      <a:pt x="1131" y="288"/>
                    </a:lnTo>
                    <a:lnTo>
                      <a:pt x="1132" y="226"/>
                    </a:lnTo>
                    <a:lnTo>
                      <a:pt x="1163" y="173"/>
                    </a:lnTo>
                    <a:lnTo>
                      <a:pt x="1201" y="165"/>
                    </a:lnTo>
                    <a:lnTo>
                      <a:pt x="1295" y="165"/>
                    </a:lnTo>
                    <a:lnTo>
                      <a:pt x="1294" y="164"/>
                    </a:lnTo>
                    <a:lnTo>
                      <a:pt x="1278" y="147"/>
                    </a:lnTo>
                    <a:lnTo>
                      <a:pt x="1263" y="135"/>
                    </a:lnTo>
                    <a:lnTo>
                      <a:pt x="1248" y="125"/>
                    </a:lnTo>
                    <a:lnTo>
                      <a:pt x="1228" y="117"/>
                    </a:lnTo>
                    <a:lnTo>
                      <a:pt x="1209"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2" name="Freeform 21"/>
              <p:cNvSpPr>
                <a:spLocks/>
              </p:cNvSpPr>
              <p:nvPr userDrawn="1"/>
            </p:nvSpPr>
            <p:spPr bwMode="auto">
              <a:xfrm>
                <a:off x="1143" y="-1636"/>
                <a:ext cx="2369" cy="427"/>
              </a:xfrm>
              <a:custGeom>
                <a:avLst/>
                <a:gdLst>
                  <a:gd name="T0" fmla="+- 0 2472 1143"/>
                  <a:gd name="T1" fmla="*/ T0 w 2369"/>
                  <a:gd name="T2" fmla="+- 0 -1233 -1636"/>
                  <a:gd name="T3" fmla="*/ -1233 h 427"/>
                  <a:gd name="T4" fmla="+- 0 2409 1143"/>
                  <a:gd name="T5" fmla="*/ T4 w 2369"/>
                  <a:gd name="T6" fmla="+- 0 -1233 -1636"/>
                  <a:gd name="T7" fmla="*/ -1233 h 427"/>
                  <a:gd name="T8" fmla="+- 0 2409 1143"/>
                  <a:gd name="T9" fmla="*/ T8 w 2369"/>
                  <a:gd name="T10" fmla="+- 0 -1210 -1636"/>
                  <a:gd name="T11" fmla="*/ -1210 h 427"/>
                  <a:gd name="T12" fmla="+- 0 2472 1143"/>
                  <a:gd name="T13" fmla="*/ T12 w 2369"/>
                  <a:gd name="T14" fmla="+- 0 -1210 -1636"/>
                  <a:gd name="T15" fmla="*/ -1210 h 427"/>
                  <a:gd name="T16" fmla="+- 0 2472 1143"/>
                  <a:gd name="T17" fmla="*/ T16 w 2369"/>
                  <a:gd name="T18" fmla="+- 0 -1233 -1636"/>
                  <a:gd name="T19" fmla="*/ -1233 h 427"/>
                </a:gdLst>
                <a:ahLst/>
                <a:cxnLst>
                  <a:cxn ang="0">
                    <a:pos x="T1" y="T3"/>
                  </a:cxn>
                  <a:cxn ang="0">
                    <a:pos x="T5" y="T7"/>
                  </a:cxn>
                  <a:cxn ang="0">
                    <a:pos x="T9" y="T11"/>
                  </a:cxn>
                  <a:cxn ang="0">
                    <a:pos x="T13" y="T15"/>
                  </a:cxn>
                  <a:cxn ang="0">
                    <a:pos x="T17" y="T19"/>
                  </a:cxn>
                </a:cxnLst>
                <a:rect l="0" t="0" r="r" b="b"/>
                <a:pathLst>
                  <a:path w="2369" h="427">
                    <a:moveTo>
                      <a:pt x="1329" y="403"/>
                    </a:moveTo>
                    <a:lnTo>
                      <a:pt x="1266" y="403"/>
                    </a:lnTo>
                    <a:lnTo>
                      <a:pt x="1266" y="426"/>
                    </a:lnTo>
                    <a:lnTo>
                      <a:pt x="1329" y="426"/>
                    </a:lnTo>
                    <a:lnTo>
                      <a:pt x="1329" y="40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3" name="Freeform 22"/>
              <p:cNvSpPr>
                <a:spLocks/>
              </p:cNvSpPr>
              <p:nvPr userDrawn="1"/>
            </p:nvSpPr>
            <p:spPr bwMode="auto">
              <a:xfrm>
                <a:off x="1143" y="-1636"/>
                <a:ext cx="2369" cy="427"/>
              </a:xfrm>
              <a:custGeom>
                <a:avLst/>
                <a:gdLst>
                  <a:gd name="T0" fmla="+- 0 2438 1143"/>
                  <a:gd name="T1" fmla="*/ T0 w 2369"/>
                  <a:gd name="T2" fmla="+- 0 -1471 -1636"/>
                  <a:gd name="T3" fmla="*/ -1471 h 427"/>
                  <a:gd name="T4" fmla="+- 0 2344 1143"/>
                  <a:gd name="T5" fmla="*/ T4 w 2369"/>
                  <a:gd name="T6" fmla="+- 0 -1471 -1636"/>
                  <a:gd name="T7" fmla="*/ -1471 h 427"/>
                  <a:gd name="T8" fmla="+- 0 2352 1143"/>
                  <a:gd name="T9" fmla="*/ T8 w 2369"/>
                  <a:gd name="T10" fmla="+- 0 -1470 -1636"/>
                  <a:gd name="T11" fmla="*/ -1470 h 427"/>
                  <a:gd name="T12" fmla="+- 0 2367 1143"/>
                  <a:gd name="T13" fmla="*/ T12 w 2369"/>
                  <a:gd name="T14" fmla="+- 0 -1463 -1636"/>
                  <a:gd name="T15" fmla="*/ -1463 h 427"/>
                  <a:gd name="T16" fmla="+- 0 2395 1143"/>
                  <a:gd name="T17" fmla="*/ T16 w 2369"/>
                  <a:gd name="T18" fmla="+- 0 -1418 -1636"/>
                  <a:gd name="T19" fmla="*/ -1418 h 427"/>
                  <a:gd name="T20" fmla="+- 0 2395 1143"/>
                  <a:gd name="T21" fmla="*/ T20 w 2369"/>
                  <a:gd name="T22" fmla="+- 0 -1333 -1636"/>
                  <a:gd name="T23" fmla="*/ -1333 h 427"/>
                  <a:gd name="T24" fmla="+- 0 2396 1143"/>
                  <a:gd name="T25" fmla="*/ T24 w 2369"/>
                  <a:gd name="T26" fmla="+- 0 -1331 -1636"/>
                  <a:gd name="T27" fmla="*/ -1331 h 427"/>
                  <a:gd name="T28" fmla="+- 0 2365 1143"/>
                  <a:gd name="T29" fmla="*/ T28 w 2369"/>
                  <a:gd name="T30" fmla="+- 0 -1270 -1636"/>
                  <a:gd name="T31" fmla="*/ -1270 h 427"/>
                  <a:gd name="T32" fmla="+- 0 2347 1143"/>
                  <a:gd name="T33" fmla="*/ T32 w 2369"/>
                  <a:gd name="T34" fmla="+- 0 -1263 -1636"/>
                  <a:gd name="T35" fmla="*/ -1263 h 427"/>
                  <a:gd name="T36" fmla="+- 0 2472 1143"/>
                  <a:gd name="T37" fmla="*/ T36 w 2369"/>
                  <a:gd name="T38" fmla="+- 0 -1263 -1636"/>
                  <a:gd name="T39" fmla="*/ -1263 h 427"/>
                  <a:gd name="T40" fmla="+- 0 2472 1143"/>
                  <a:gd name="T41" fmla="*/ T40 w 2369"/>
                  <a:gd name="T42" fmla="+- 0 -1377 -1636"/>
                  <a:gd name="T43" fmla="*/ -1377 h 427"/>
                  <a:gd name="T44" fmla="+- 0 2471 1143"/>
                  <a:gd name="T45" fmla="*/ T44 w 2369"/>
                  <a:gd name="T46" fmla="+- 0 -1377 -1636"/>
                  <a:gd name="T47" fmla="*/ -1377 h 427"/>
                  <a:gd name="T48" fmla="+- 0 2469 1143"/>
                  <a:gd name="T49" fmla="*/ T48 w 2369"/>
                  <a:gd name="T50" fmla="+- 0 -1397 -1636"/>
                  <a:gd name="T51" fmla="*/ -1397 h 427"/>
                  <a:gd name="T52" fmla="+- 0 2465 1143"/>
                  <a:gd name="T53" fmla="*/ T52 w 2369"/>
                  <a:gd name="T54" fmla="+- 0 -1416 -1636"/>
                  <a:gd name="T55" fmla="*/ -1416 h 427"/>
                  <a:gd name="T56" fmla="+- 0 2456 1143"/>
                  <a:gd name="T57" fmla="*/ T56 w 2369"/>
                  <a:gd name="T58" fmla="+- 0 -1439 -1636"/>
                  <a:gd name="T59" fmla="*/ -1439 h 427"/>
                  <a:gd name="T60" fmla="+- 0 2447 1143"/>
                  <a:gd name="T61" fmla="*/ T60 w 2369"/>
                  <a:gd name="T62" fmla="+- 0 -1457 -1636"/>
                  <a:gd name="T63" fmla="*/ -1457 h 427"/>
                  <a:gd name="T64" fmla="+- 0 2438 1143"/>
                  <a:gd name="T65" fmla="*/ T64 w 2369"/>
                  <a:gd name="T66" fmla="+- 0 -1471 -1636"/>
                  <a:gd name="T67"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1295" y="165"/>
                    </a:moveTo>
                    <a:lnTo>
                      <a:pt x="1201" y="165"/>
                    </a:lnTo>
                    <a:lnTo>
                      <a:pt x="1209" y="166"/>
                    </a:lnTo>
                    <a:lnTo>
                      <a:pt x="1224" y="173"/>
                    </a:lnTo>
                    <a:lnTo>
                      <a:pt x="1252" y="218"/>
                    </a:lnTo>
                    <a:lnTo>
                      <a:pt x="1252" y="303"/>
                    </a:lnTo>
                    <a:lnTo>
                      <a:pt x="1253" y="305"/>
                    </a:lnTo>
                    <a:lnTo>
                      <a:pt x="1222" y="366"/>
                    </a:lnTo>
                    <a:lnTo>
                      <a:pt x="1204" y="373"/>
                    </a:lnTo>
                    <a:lnTo>
                      <a:pt x="1329" y="373"/>
                    </a:lnTo>
                    <a:lnTo>
                      <a:pt x="1329" y="259"/>
                    </a:lnTo>
                    <a:lnTo>
                      <a:pt x="1328" y="259"/>
                    </a:lnTo>
                    <a:lnTo>
                      <a:pt x="1326" y="239"/>
                    </a:lnTo>
                    <a:lnTo>
                      <a:pt x="1322" y="220"/>
                    </a:lnTo>
                    <a:lnTo>
                      <a:pt x="1313" y="197"/>
                    </a:lnTo>
                    <a:lnTo>
                      <a:pt x="1304" y="179"/>
                    </a:lnTo>
                    <a:lnTo>
                      <a:pt x="1295"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4" name="Freeform 23"/>
              <p:cNvSpPr>
                <a:spLocks/>
              </p:cNvSpPr>
              <p:nvPr userDrawn="1"/>
            </p:nvSpPr>
            <p:spPr bwMode="auto">
              <a:xfrm>
                <a:off x="1143" y="-1636"/>
                <a:ext cx="2369" cy="427"/>
              </a:xfrm>
              <a:custGeom>
                <a:avLst/>
                <a:gdLst>
                  <a:gd name="T0" fmla="+- 0 2665 1143"/>
                  <a:gd name="T1" fmla="*/ T0 w 2369"/>
                  <a:gd name="T2" fmla="+- 0 -1523 -1636"/>
                  <a:gd name="T3" fmla="*/ -1523 h 427"/>
                  <a:gd name="T4" fmla="+- 0 2605 1143"/>
                  <a:gd name="T5" fmla="*/ T4 w 2369"/>
                  <a:gd name="T6" fmla="+- 0 -1513 -1636"/>
                  <a:gd name="T7" fmla="*/ -1513 h 427"/>
                  <a:gd name="T8" fmla="+- 0 2555 1143"/>
                  <a:gd name="T9" fmla="*/ T8 w 2369"/>
                  <a:gd name="T10" fmla="+- 0 -1470 -1636"/>
                  <a:gd name="T11" fmla="*/ -1470 h 427"/>
                  <a:gd name="T12" fmla="+- 0 2527 1143"/>
                  <a:gd name="T13" fmla="*/ T12 w 2369"/>
                  <a:gd name="T14" fmla="+- 0 -1416 -1636"/>
                  <a:gd name="T15" fmla="*/ -1416 h 427"/>
                  <a:gd name="T16" fmla="+- 0 2519 1143"/>
                  <a:gd name="T17" fmla="*/ T16 w 2369"/>
                  <a:gd name="T18" fmla="+- 0 -1353 -1636"/>
                  <a:gd name="T19" fmla="*/ -1353 h 427"/>
                  <a:gd name="T20" fmla="+- 0 2519 1143"/>
                  <a:gd name="T21" fmla="*/ T20 w 2369"/>
                  <a:gd name="T22" fmla="+- 0 -1301 -1636"/>
                  <a:gd name="T23" fmla="*/ -1301 h 427"/>
                  <a:gd name="T24" fmla="+- 0 2518 1143"/>
                  <a:gd name="T25" fmla="*/ T24 w 2369"/>
                  <a:gd name="T26" fmla="+- 0 -1274 -1636"/>
                  <a:gd name="T27" fmla="*/ -1274 h 427"/>
                  <a:gd name="T28" fmla="+- 0 2518 1143"/>
                  <a:gd name="T29" fmla="*/ T28 w 2369"/>
                  <a:gd name="T30" fmla="+- 0 -1209 -1636"/>
                  <a:gd name="T31" fmla="*/ -1209 h 427"/>
                  <a:gd name="T32" fmla="+- 0 2597 1143"/>
                  <a:gd name="T33" fmla="*/ T32 w 2369"/>
                  <a:gd name="T34" fmla="+- 0 -1209 -1636"/>
                  <a:gd name="T35" fmla="*/ -1209 h 427"/>
                  <a:gd name="T36" fmla="+- 0 2597 1143"/>
                  <a:gd name="T37" fmla="*/ T36 w 2369"/>
                  <a:gd name="T38" fmla="+- 0 -1409 -1636"/>
                  <a:gd name="T39" fmla="*/ -1409 h 427"/>
                  <a:gd name="T40" fmla="+- 0 2600 1143"/>
                  <a:gd name="T41" fmla="*/ T40 w 2369"/>
                  <a:gd name="T42" fmla="+- 0 -1429 -1636"/>
                  <a:gd name="T43" fmla="*/ -1429 h 427"/>
                  <a:gd name="T44" fmla="+- 0 2609 1143"/>
                  <a:gd name="T45" fmla="*/ T44 w 2369"/>
                  <a:gd name="T46" fmla="+- 0 -1447 -1636"/>
                  <a:gd name="T47" fmla="*/ -1447 h 427"/>
                  <a:gd name="T48" fmla="+- 0 2628 1143"/>
                  <a:gd name="T49" fmla="*/ T48 w 2369"/>
                  <a:gd name="T50" fmla="+- 0 -1462 -1636"/>
                  <a:gd name="T51" fmla="*/ -1462 h 427"/>
                  <a:gd name="T52" fmla="+- 0 2645 1143"/>
                  <a:gd name="T53" fmla="*/ T52 w 2369"/>
                  <a:gd name="T54" fmla="+- 0 -1469 -1636"/>
                  <a:gd name="T55" fmla="*/ -1469 h 427"/>
                  <a:gd name="T56" fmla="+- 0 2760 1143"/>
                  <a:gd name="T57" fmla="*/ T56 w 2369"/>
                  <a:gd name="T58" fmla="+- 0 -1469 -1636"/>
                  <a:gd name="T59" fmla="*/ -1469 h 427"/>
                  <a:gd name="T60" fmla="+- 0 2754 1143"/>
                  <a:gd name="T61" fmla="*/ T60 w 2369"/>
                  <a:gd name="T62" fmla="+- 0 -1477 -1636"/>
                  <a:gd name="T63" fmla="*/ -1477 h 427"/>
                  <a:gd name="T64" fmla="+- 0 2740 1143"/>
                  <a:gd name="T65" fmla="*/ T64 w 2369"/>
                  <a:gd name="T66" fmla="+- 0 -1491 -1636"/>
                  <a:gd name="T67" fmla="*/ -1491 h 427"/>
                  <a:gd name="T68" fmla="+- 0 2724 1143"/>
                  <a:gd name="T69" fmla="*/ T68 w 2369"/>
                  <a:gd name="T70" fmla="+- 0 -1503 -1636"/>
                  <a:gd name="T71" fmla="*/ -1503 h 427"/>
                  <a:gd name="T72" fmla="+- 0 2700 1143"/>
                  <a:gd name="T73" fmla="*/ T72 w 2369"/>
                  <a:gd name="T74" fmla="+- 0 -1514 -1636"/>
                  <a:gd name="T75" fmla="*/ -1514 h 427"/>
                  <a:gd name="T76" fmla="+- 0 2681 1143"/>
                  <a:gd name="T77" fmla="*/ T76 w 2369"/>
                  <a:gd name="T78" fmla="+- 0 -1521 -1636"/>
                  <a:gd name="T79" fmla="*/ -1521 h 427"/>
                  <a:gd name="T80" fmla="+- 0 2665 1143"/>
                  <a:gd name="T81" fmla="*/ T80 w 2369"/>
                  <a:gd name="T82" fmla="+- 0 -1523 -1636"/>
                  <a:gd name="T83"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522" y="113"/>
                    </a:moveTo>
                    <a:lnTo>
                      <a:pt x="1462" y="123"/>
                    </a:lnTo>
                    <a:lnTo>
                      <a:pt x="1412" y="166"/>
                    </a:lnTo>
                    <a:lnTo>
                      <a:pt x="1384" y="220"/>
                    </a:lnTo>
                    <a:lnTo>
                      <a:pt x="1376" y="283"/>
                    </a:lnTo>
                    <a:lnTo>
                      <a:pt x="1376" y="335"/>
                    </a:lnTo>
                    <a:lnTo>
                      <a:pt x="1375" y="362"/>
                    </a:lnTo>
                    <a:lnTo>
                      <a:pt x="1375" y="427"/>
                    </a:lnTo>
                    <a:lnTo>
                      <a:pt x="1454" y="427"/>
                    </a:lnTo>
                    <a:lnTo>
                      <a:pt x="1454" y="227"/>
                    </a:lnTo>
                    <a:lnTo>
                      <a:pt x="1457" y="207"/>
                    </a:lnTo>
                    <a:lnTo>
                      <a:pt x="1466" y="189"/>
                    </a:lnTo>
                    <a:lnTo>
                      <a:pt x="1485" y="174"/>
                    </a:lnTo>
                    <a:lnTo>
                      <a:pt x="1502" y="167"/>
                    </a:lnTo>
                    <a:lnTo>
                      <a:pt x="1617" y="167"/>
                    </a:lnTo>
                    <a:lnTo>
                      <a:pt x="1611" y="159"/>
                    </a:lnTo>
                    <a:lnTo>
                      <a:pt x="1597" y="145"/>
                    </a:lnTo>
                    <a:lnTo>
                      <a:pt x="1581" y="133"/>
                    </a:lnTo>
                    <a:lnTo>
                      <a:pt x="1557" y="122"/>
                    </a:lnTo>
                    <a:lnTo>
                      <a:pt x="1538" y="115"/>
                    </a:lnTo>
                    <a:lnTo>
                      <a:pt x="1522"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5" name="Freeform 24"/>
              <p:cNvSpPr>
                <a:spLocks/>
              </p:cNvSpPr>
              <p:nvPr userDrawn="1"/>
            </p:nvSpPr>
            <p:spPr bwMode="auto">
              <a:xfrm>
                <a:off x="1143" y="-1636"/>
                <a:ext cx="2369" cy="427"/>
              </a:xfrm>
              <a:custGeom>
                <a:avLst/>
                <a:gdLst>
                  <a:gd name="T0" fmla="+- 0 2760 1143"/>
                  <a:gd name="T1" fmla="*/ T0 w 2369"/>
                  <a:gd name="T2" fmla="+- 0 -1469 -1636"/>
                  <a:gd name="T3" fmla="*/ -1469 h 427"/>
                  <a:gd name="T4" fmla="+- 0 2645 1143"/>
                  <a:gd name="T5" fmla="*/ T4 w 2369"/>
                  <a:gd name="T6" fmla="+- 0 -1469 -1636"/>
                  <a:gd name="T7" fmla="*/ -1469 h 427"/>
                  <a:gd name="T8" fmla="+- 0 2670 1143"/>
                  <a:gd name="T9" fmla="*/ T8 w 2369"/>
                  <a:gd name="T10" fmla="+- 0 -1468 -1636"/>
                  <a:gd name="T11" fmla="*/ -1468 h 427"/>
                  <a:gd name="T12" fmla="+- 0 2688 1143"/>
                  <a:gd name="T13" fmla="*/ T12 w 2369"/>
                  <a:gd name="T14" fmla="+- 0 -1462 -1636"/>
                  <a:gd name="T15" fmla="*/ -1462 h 427"/>
                  <a:gd name="T16" fmla="+- 0 2706 1143"/>
                  <a:gd name="T17" fmla="*/ T16 w 2369"/>
                  <a:gd name="T18" fmla="+- 0 -1443 -1636"/>
                  <a:gd name="T19" fmla="*/ -1443 h 427"/>
                  <a:gd name="T20" fmla="+- 0 2714 1143"/>
                  <a:gd name="T21" fmla="*/ T20 w 2369"/>
                  <a:gd name="T22" fmla="+- 0 -1426 -1636"/>
                  <a:gd name="T23" fmla="*/ -1426 h 427"/>
                  <a:gd name="T24" fmla="+- 0 2717 1143"/>
                  <a:gd name="T25" fmla="*/ T24 w 2369"/>
                  <a:gd name="T26" fmla="+- 0 -1409 -1636"/>
                  <a:gd name="T27" fmla="*/ -1409 h 427"/>
                  <a:gd name="T28" fmla="+- 0 2717 1143"/>
                  <a:gd name="T29" fmla="*/ T28 w 2369"/>
                  <a:gd name="T30" fmla="+- 0 -1406 -1636"/>
                  <a:gd name="T31" fmla="*/ -1406 h 427"/>
                  <a:gd name="T32" fmla="+- 0 2717 1143"/>
                  <a:gd name="T33" fmla="*/ T32 w 2369"/>
                  <a:gd name="T34" fmla="+- 0 -1405 -1636"/>
                  <a:gd name="T35" fmla="*/ -1405 h 427"/>
                  <a:gd name="T36" fmla="+- 0 2717 1143"/>
                  <a:gd name="T37" fmla="*/ T36 w 2369"/>
                  <a:gd name="T38" fmla="+- 0 -1403 -1636"/>
                  <a:gd name="T39" fmla="*/ -1403 h 427"/>
                  <a:gd name="T40" fmla="+- 0 2717 1143"/>
                  <a:gd name="T41" fmla="*/ T40 w 2369"/>
                  <a:gd name="T42" fmla="+- 0 -1400 -1636"/>
                  <a:gd name="T43" fmla="*/ -1400 h 427"/>
                  <a:gd name="T44" fmla="+- 0 2717 1143"/>
                  <a:gd name="T45" fmla="*/ T44 w 2369"/>
                  <a:gd name="T46" fmla="+- 0 -1353 -1636"/>
                  <a:gd name="T47" fmla="*/ -1353 h 427"/>
                  <a:gd name="T48" fmla="+- 0 2717 1143"/>
                  <a:gd name="T49" fmla="*/ T48 w 2369"/>
                  <a:gd name="T50" fmla="+- 0 -1301 -1636"/>
                  <a:gd name="T51" fmla="*/ -1301 h 427"/>
                  <a:gd name="T52" fmla="+- 0 2717 1143"/>
                  <a:gd name="T53" fmla="*/ T52 w 2369"/>
                  <a:gd name="T54" fmla="+- 0 -1274 -1636"/>
                  <a:gd name="T55" fmla="*/ -1274 h 427"/>
                  <a:gd name="T56" fmla="+- 0 2717 1143"/>
                  <a:gd name="T57" fmla="*/ T56 w 2369"/>
                  <a:gd name="T58" fmla="+- 0 -1260 -1636"/>
                  <a:gd name="T59" fmla="*/ -1260 h 427"/>
                  <a:gd name="T60" fmla="+- 0 2717 1143"/>
                  <a:gd name="T61" fmla="*/ T60 w 2369"/>
                  <a:gd name="T62" fmla="+- 0 -1209 -1636"/>
                  <a:gd name="T63" fmla="*/ -1209 h 427"/>
                  <a:gd name="T64" fmla="+- 0 2794 1143"/>
                  <a:gd name="T65" fmla="*/ T64 w 2369"/>
                  <a:gd name="T66" fmla="+- 0 -1209 -1636"/>
                  <a:gd name="T67" fmla="*/ -1209 h 427"/>
                  <a:gd name="T68" fmla="+- 0 2794 1143"/>
                  <a:gd name="T69" fmla="*/ T68 w 2369"/>
                  <a:gd name="T70" fmla="+- 0 -1366 -1636"/>
                  <a:gd name="T71" fmla="*/ -1366 h 427"/>
                  <a:gd name="T72" fmla="+- 0 2784 1143"/>
                  <a:gd name="T73" fmla="*/ T72 w 2369"/>
                  <a:gd name="T74" fmla="+- 0 -1425 -1636"/>
                  <a:gd name="T75" fmla="*/ -1425 h 427"/>
                  <a:gd name="T76" fmla="+- 0 2766 1143"/>
                  <a:gd name="T77" fmla="*/ T76 w 2369"/>
                  <a:gd name="T78" fmla="+- 0 -1462 -1636"/>
                  <a:gd name="T79" fmla="*/ -1462 h 427"/>
                  <a:gd name="T80" fmla="+- 0 2760 1143"/>
                  <a:gd name="T81" fmla="*/ T80 w 2369"/>
                  <a:gd name="T82" fmla="+- 0 -1469 -1636"/>
                  <a:gd name="T83" fmla="*/ -1469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617" y="167"/>
                    </a:moveTo>
                    <a:lnTo>
                      <a:pt x="1502" y="167"/>
                    </a:lnTo>
                    <a:lnTo>
                      <a:pt x="1527" y="168"/>
                    </a:lnTo>
                    <a:lnTo>
                      <a:pt x="1545" y="174"/>
                    </a:lnTo>
                    <a:lnTo>
                      <a:pt x="1563" y="193"/>
                    </a:lnTo>
                    <a:lnTo>
                      <a:pt x="1571" y="210"/>
                    </a:lnTo>
                    <a:lnTo>
                      <a:pt x="1574" y="227"/>
                    </a:lnTo>
                    <a:lnTo>
                      <a:pt x="1574" y="230"/>
                    </a:lnTo>
                    <a:lnTo>
                      <a:pt x="1574" y="231"/>
                    </a:lnTo>
                    <a:lnTo>
                      <a:pt x="1574" y="233"/>
                    </a:lnTo>
                    <a:lnTo>
                      <a:pt x="1574" y="236"/>
                    </a:lnTo>
                    <a:lnTo>
                      <a:pt x="1574" y="283"/>
                    </a:lnTo>
                    <a:lnTo>
                      <a:pt x="1574" y="335"/>
                    </a:lnTo>
                    <a:lnTo>
                      <a:pt x="1574" y="362"/>
                    </a:lnTo>
                    <a:lnTo>
                      <a:pt x="1574" y="376"/>
                    </a:lnTo>
                    <a:lnTo>
                      <a:pt x="1574" y="427"/>
                    </a:lnTo>
                    <a:lnTo>
                      <a:pt x="1651" y="427"/>
                    </a:lnTo>
                    <a:lnTo>
                      <a:pt x="1651" y="270"/>
                    </a:lnTo>
                    <a:lnTo>
                      <a:pt x="1641" y="211"/>
                    </a:lnTo>
                    <a:lnTo>
                      <a:pt x="1623" y="174"/>
                    </a:lnTo>
                    <a:lnTo>
                      <a:pt x="1617" y="167"/>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6" name="Freeform 25"/>
              <p:cNvSpPr>
                <a:spLocks/>
              </p:cNvSpPr>
              <p:nvPr userDrawn="1"/>
            </p:nvSpPr>
            <p:spPr bwMode="auto">
              <a:xfrm>
                <a:off x="1143" y="-1636"/>
                <a:ext cx="2369" cy="427"/>
              </a:xfrm>
              <a:custGeom>
                <a:avLst/>
                <a:gdLst>
                  <a:gd name="T0" fmla="+- 0 2965 1143"/>
                  <a:gd name="T1" fmla="*/ T0 w 2369"/>
                  <a:gd name="T2" fmla="+- 0 -1524 -1636"/>
                  <a:gd name="T3" fmla="*/ -1524 h 427"/>
                  <a:gd name="T4" fmla="+- 0 2900 1143"/>
                  <a:gd name="T5" fmla="*/ T4 w 2369"/>
                  <a:gd name="T6" fmla="+- 0 -1507 -1636"/>
                  <a:gd name="T7" fmla="*/ -1507 h 427"/>
                  <a:gd name="T8" fmla="+- 0 2845 1143"/>
                  <a:gd name="T9" fmla="*/ T8 w 2369"/>
                  <a:gd name="T10" fmla="+- 0 -1451 -1636"/>
                  <a:gd name="T11" fmla="*/ -1451 h 427"/>
                  <a:gd name="T12" fmla="+- 0 2826 1143"/>
                  <a:gd name="T13" fmla="*/ T12 w 2369"/>
                  <a:gd name="T14" fmla="+- 0 -1394 -1636"/>
                  <a:gd name="T15" fmla="*/ -1394 h 427"/>
                  <a:gd name="T16" fmla="+- 0 2824 1143"/>
                  <a:gd name="T17" fmla="*/ T16 w 2369"/>
                  <a:gd name="T18" fmla="+- 0 -1375 -1636"/>
                  <a:gd name="T19" fmla="*/ -1375 h 427"/>
                  <a:gd name="T20" fmla="+- 0 2825 1143"/>
                  <a:gd name="T21" fmla="*/ T20 w 2369"/>
                  <a:gd name="T22" fmla="+- 0 -1351 -1636"/>
                  <a:gd name="T23" fmla="*/ -1351 h 427"/>
                  <a:gd name="T24" fmla="+- 0 2841 1143"/>
                  <a:gd name="T25" fmla="*/ T24 w 2369"/>
                  <a:gd name="T26" fmla="+- 0 -1292 -1636"/>
                  <a:gd name="T27" fmla="*/ -1292 h 427"/>
                  <a:gd name="T28" fmla="+- 0 2891 1143"/>
                  <a:gd name="T29" fmla="*/ T28 w 2369"/>
                  <a:gd name="T30" fmla="+- 0 -1231 -1636"/>
                  <a:gd name="T31" fmla="*/ -1231 h 427"/>
                  <a:gd name="T32" fmla="+- 0 2945 1143"/>
                  <a:gd name="T33" fmla="*/ T32 w 2369"/>
                  <a:gd name="T34" fmla="+- 0 -1210 -1636"/>
                  <a:gd name="T35" fmla="*/ -1210 h 427"/>
                  <a:gd name="T36" fmla="+- 0 2971 1143"/>
                  <a:gd name="T37" fmla="*/ T36 w 2369"/>
                  <a:gd name="T38" fmla="+- 0 -1210 -1636"/>
                  <a:gd name="T39" fmla="*/ -1210 h 427"/>
                  <a:gd name="T40" fmla="+- 0 3043 1143"/>
                  <a:gd name="T41" fmla="*/ T40 w 2369"/>
                  <a:gd name="T42" fmla="+- 0 -1240 -1636"/>
                  <a:gd name="T43" fmla="*/ -1240 h 427"/>
                  <a:gd name="T44" fmla="+- 0 3064 1143"/>
                  <a:gd name="T45" fmla="*/ T44 w 2369"/>
                  <a:gd name="T46" fmla="+- 0 -1263 -1636"/>
                  <a:gd name="T47" fmla="*/ -1263 h 427"/>
                  <a:gd name="T48" fmla="+- 0 2973 1143"/>
                  <a:gd name="T49" fmla="*/ T48 w 2369"/>
                  <a:gd name="T50" fmla="+- 0 -1263 -1636"/>
                  <a:gd name="T51" fmla="*/ -1263 h 427"/>
                  <a:gd name="T52" fmla="+- 0 2948 1143"/>
                  <a:gd name="T53" fmla="*/ T52 w 2369"/>
                  <a:gd name="T54" fmla="+- 0 -1265 -1636"/>
                  <a:gd name="T55" fmla="*/ -1265 h 427"/>
                  <a:gd name="T56" fmla="+- 0 2931 1143"/>
                  <a:gd name="T57" fmla="*/ T56 w 2369"/>
                  <a:gd name="T58" fmla="+- 0 -1271 -1636"/>
                  <a:gd name="T59" fmla="*/ -1271 h 427"/>
                  <a:gd name="T60" fmla="+- 0 2912 1143"/>
                  <a:gd name="T61" fmla="*/ T60 w 2369"/>
                  <a:gd name="T62" fmla="+- 0 -1290 -1636"/>
                  <a:gd name="T63" fmla="*/ -1290 h 427"/>
                  <a:gd name="T64" fmla="+- 0 2903 1143"/>
                  <a:gd name="T65" fmla="*/ T64 w 2369"/>
                  <a:gd name="T66" fmla="+- 0 -1307 -1636"/>
                  <a:gd name="T67" fmla="*/ -1307 h 427"/>
                  <a:gd name="T68" fmla="+- 0 2901 1143"/>
                  <a:gd name="T69" fmla="*/ T68 w 2369"/>
                  <a:gd name="T70" fmla="+- 0 -1323 -1636"/>
                  <a:gd name="T71" fmla="*/ -1323 h 427"/>
                  <a:gd name="T72" fmla="+- 0 2901 1143"/>
                  <a:gd name="T73" fmla="*/ T72 w 2369"/>
                  <a:gd name="T74" fmla="+- 0 -1351 -1636"/>
                  <a:gd name="T75" fmla="*/ -1351 h 427"/>
                  <a:gd name="T76" fmla="+- 0 2905 1143"/>
                  <a:gd name="T77" fmla="*/ T76 w 2369"/>
                  <a:gd name="T78" fmla="+- 0 -1430 -1636"/>
                  <a:gd name="T79" fmla="*/ -1430 h 427"/>
                  <a:gd name="T80" fmla="+- 0 2950 1143"/>
                  <a:gd name="T81" fmla="*/ T80 w 2369"/>
                  <a:gd name="T82" fmla="+- 0 -1470 -1636"/>
                  <a:gd name="T83" fmla="*/ -1470 h 427"/>
                  <a:gd name="T84" fmla="+- 0 3064 1143"/>
                  <a:gd name="T85" fmla="*/ T84 w 2369"/>
                  <a:gd name="T86" fmla="+- 0 -1470 -1636"/>
                  <a:gd name="T87" fmla="*/ -1470 h 427"/>
                  <a:gd name="T88" fmla="+- 0 3052 1143"/>
                  <a:gd name="T89" fmla="*/ T88 w 2369"/>
                  <a:gd name="T90" fmla="+- 0 -1484 -1636"/>
                  <a:gd name="T91" fmla="*/ -1484 h 427"/>
                  <a:gd name="T92" fmla="+- 0 3037 1143"/>
                  <a:gd name="T93" fmla="*/ T92 w 2369"/>
                  <a:gd name="T94" fmla="+- 0 -1498 -1636"/>
                  <a:gd name="T95" fmla="*/ -1498 h 427"/>
                  <a:gd name="T96" fmla="+- 0 3023 1143"/>
                  <a:gd name="T97" fmla="*/ T96 w 2369"/>
                  <a:gd name="T98" fmla="+- 0 -1507 -1636"/>
                  <a:gd name="T99" fmla="*/ -1507 h 427"/>
                  <a:gd name="T100" fmla="+- 0 3001 1143"/>
                  <a:gd name="T101" fmla="*/ T100 w 2369"/>
                  <a:gd name="T102" fmla="+- 0 -1517 -1636"/>
                  <a:gd name="T103" fmla="*/ -1517 h 427"/>
                  <a:gd name="T104" fmla="+- 0 2982 1143"/>
                  <a:gd name="T105" fmla="*/ T104 w 2369"/>
                  <a:gd name="T106" fmla="+- 0 -1522 -1636"/>
                  <a:gd name="T107" fmla="*/ -1522 h 427"/>
                  <a:gd name="T108" fmla="+- 0 2965 1143"/>
                  <a:gd name="T109" fmla="*/ T108 w 2369"/>
                  <a:gd name="T110" fmla="+- 0 -1524 -1636"/>
                  <a:gd name="T111" fmla="*/ -1524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2369" h="427">
                    <a:moveTo>
                      <a:pt x="1822" y="112"/>
                    </a:moveTo>
                    <a:lnTo>
                      <a:pt x="1757" y="129"/>
                    </a:lnTo>
                    <a:lnTo>
                      <a:pt x="1702" y="185"/>
                    </a:lnTo>
                    <a:lnTo>
                      <a:pt x="1683" y="242"/>
                    </a:lnTo>
                    <a:lnTo>
                      <a:pt x="1681" y="261"/>
                    </a:lnTo>
                    <a:lnTo>
                      <a:pt x="1682" y="285"/>
                    </a:lnTo>
                    <a:lnTo>
                      <a:pt x="1698" y="344"/>
                    </a:lnTo>
                    <a:lnTo>
                      <a:pt x="1748" y="405"/>
                    </a:lnTo>
                    <a:lnTo>
                      <a:pt x="1802" y="426"/>
                    </a:lnTo>
                    <a:lnTo>
                      <a:pt x="1828" y="426"/>
                    </a:lnTo>
                    <a:lnTo>
                      <a:pt x="1900" y="396"/>
                    </a:lnTo>
                    <a:lnTo>
                      <a:pt x="1921" y="373"/>
                    </a:lnTo>
                    <a:lnTo>
                      <a:pt x="1830" y="373"/>
                    </a:lnTo>
                    <a:lnTo>
                      <a:pt x="1805" y="371"/>
                    </a:lnTo>
                    <a:lnTo>
                      <a:pt x="1788" y="365"/>
                    </a:lnTo>
                    <a:lnTo>
                      <a:pt x="1769" y="346"/>
                    </a:lnTo>
                    <a:lnTo>
                      <a:pt x="1760" y="329"/>
                    </a:lnTo>
                    <a:lnTo>
                      <a:pt x="1758" y="313"/>
                    </a:lnTo>
                    <a:lnTo>
                      <a:pt x="1758" y="285"/>
                    </a:lnTo>
                    <a:lnTo>
                      <a:pt x="1762" y="206"/>
                    </a:lnTo>
                    <a:lnTo>
                      <a:pt x="1807" y="166"/>
                    </a:lnTo>
                    <a:lnTo>
                      <a:pt x="1921" y="166"/>
                    </a:lnTo>
                    <a:lnTo>
                      <a:pt x="1909" y="152"/>
                    </a:lnTo>
                    <a:lnTo>
                      <a:pt x="1894" y="138"/>
                    </a:lnTo>
                    <a:lnTo>
                      <a:pt x="1880" y="129"/>
                    </a:lnTo>
                    <a:lnTo>
                      <a:pt x="1858" y="119"/>
                    </a:lnTo>
                    <a:lnTo>
                      <a:pt x="1839" y="114"/>
                    </a:lnTo>
                    <a:lnTo>
                      <a:pt x="1822" y="11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7" name="Freeform 26"/>
              <p:cNvSpPr>
                <a:spLocks/>
              </p:cNvSpPr>
              <p:nvPr userDrawn="1"/>
            </p:nvSpPr>
            <p:spPr bwMode="auto">
              <a:xfrm>
                <a:off x="1143" y="-1636"/>
                <a:ext cx="2369" cy="427"/>
              </a:xfrm>
              <a:custGeom>
                <a:avLst/>
                <a:gdLst>
                  <a:gd name="T0" fmla="+- 0 3064 1143"/>
                  <a:gd name="T1" fmla="*/ T0 w 2369"/>
                  <a:gd name="T2" fmla="+- 0 -1470 -1636"/>
                  <a:gd name="T3" fmla="*/ -1470 h 427"/>
                  <a:gd name="T4" fmla="+- 0 2950 1143"/>
                  <a:gd name="T5" fmla="*/ T4 w 2369"/>
                  <a:gd name="T6" fmla="+- 0 -1470 -1636"/>
                  <a:gd name="T7" fmla="*/ -1470 h 427"/>
                  <a:gd name="T8" fmla="+- 0 2975 1143"/>
                  <a:gd name="T9" fmla="*/ T8 w 2369"/>
                  <a:gd name="T10" fmla="+- 0 -1469 -1636"/>
                  <a:gd name="T11" fmla="*/ -1469 h 427"/>
                  <a:gd name="T12" fmla="+- 0 2993 1143"/>
                  <a:gd name="T13" fmla="*/ T12 w 2369"/>
                  <a:gd name="T14" fmla="+- 0 -1463 -1636"/>
                  <a:gd name="T15" fmla="*/ -1463 h 427"/>
                  <a:gd name="T16" fmla="+- 0 3010 1143"/>
                  <a:gd name="T17" fmla="*/ T16 w 2369"/>
                  <a:gd name="T18" fmla="+- 0 -1443 -1636"/>
                  <a:gd name="T19" fmla="*/ -1443 h 427"/>
                  <a:gd name="T20" fmla="+- 0 3019 1143"/>
                  <a:gd name="T21" fmla="*/ T20 w 2369"/>
                  <a:gd name="T22" fmla="+- 0 -1426 -1636"/>
                  <a:gd name="T23" fmla="*/ -1426 h 427"/>
                  <a:gd name="T24" fmla="+- 0 3022 1143"/>
                  <a:gd name="T25" fmla="*/ T24 w 2369"/>
                  <a:gd name="T26" fmla="+- 0 -1410 -1636"/>
                  <a:gd name="T27" fmla="*/ -1410 h 427"/>
                  <a:gd name="T28" fmla="+- 0 3022 1143"/>
                  <a:gd name="T29" fmla="*/ T28 w 2369"/>
                  <a:gd name="T30" fmla="+- 0 -1333 -1636"/>
                  <a:gd name="T31" fmla="*/ -1333 h 427"/>
                  <a:gd name="T32" fmla="+- 0 3022 1143"/>
                  <a:gd name="T33" fmla="*/ T32 w 2369"/>
                  <a:gd name="T34" fmla="+- 0 -1331 -1636"/>
                  <a:gd name="T35" fmla="*/ -1331 h 427"/>
                  <a:gd name="T36" fmla="+- 0 3022 1143"/>
                  <a:gd name="T37" fmla="*/ T36 w 2369"/>
                  <a:gd name="T38" fmla="+- 0 -1329 -1636"/>
                  <a:gd name="T39" fmla="*/ -1329 h 427"/>
                  <a:gd name="T40" fmla="+- 0 3022 1143"/>
                  <a:gd name="T41" fmla="*/ T40 w 2369"/>
                  <a:gd name="T42" fmla="+- 0 -1323 -1636"/>
                  <a:gd name="T43" fmla="*/ -1323 h 427"/>
                  <a:gd name="T44" fmla="+- 0 3019 1143"/>
                  <a:gd name="T45" fmla="*/ T44 w 2369"/>
                  <a:gd name="T46" fmla="+- 0 -1303 -1636"/>
                  <a:gd name="T47" fmla="*/ -1303 h 427"/>
                  <a:gd name="T48" fmla="+- 0 3009 1143"/>
                  <a:gd name="T49" fmla="*/ T48 w 2369"/>
                  <a:gd name="T50" fmla="+- 0 -1285 -1636"/>
                  <a:gd name="T51" fmla="*/ -1285 h 427"/>
                  <a:gd name="T52" fmla="+- 0 2991 1143"/>
                  <a:gd name="T53" fmla="*/ T52 w 2369"/>
                  <a:gd name="T54" fmla="+- 0 -1270 -1636"/>
                  <a:gd name="T55" fmla="*/ -1270 h 427"/>
                  <a:gd name="T56" fmla="+- 0 2973 1143"/>
                  <a:gd name="T57" fmla="*/ T56 w 2369"/>
                  <a:gd name="T58" fmla="+- 0 -1263 -1636"/>
                  <a:gd name="T59" fmla="*/ -1263 h 427"/>
                  <a:gd name="T60" fmla="+- 0 3064 1143"/>
                  <a:gd name="T61" fmla="*/ T60 w 2369"/>
                  <a:gd name="T62" fmla="+- 0 -1263 -1636"/>
                  <a:gd name="T63" fmla="*/ -1263 h 427"/>
                  <a:gd name="T64" fmla="+- 0 3093 1143"/>
                  <a:gd name="T65" fmla="*/ T64 w 2369"/>
                  <a:gd name="T66" fmla="+- 0 -1323 -1636"/>
                  <a:gd name="T67" fmla="*/ -1323 h 427"/>
                  <a:gd name="T68" fmla="+- 0 3098 1143"/>
                  <a:gd name="T69" fmla="*/ T68 w 2369"/>
                  <a:gd name="T70" fmla="+- 0 -1363 -1636"/>
                  <a:gd name="T71" fmla="*/ -1363 h 427"/>
                  <a:gd name="T72" fmla="+- 0 3097 1143"/>
                  <a:gd name="T73" fmla="*/ T72 w 2369"/>
                  <a:gd name="T74" fmla="+- 0 -1385 -1636"/>
                  <a:gd name="T75" fmla="*/ -1385 h 427"/>
                  <a:gd name="T76" fmla="+- 0 3079 1143"/>
                  <a:gd name="T77" fmla="*/ T76 w 2369"/>
                  <a:gd name="T78" fmla="+- 0 -1447 -1636"/>
                  <a:gd name="T79" fmla="*/ -1447 h 427"/>
                  <a:gd name="T80" fmla="+- 0 3069 1143"/>
                  <a:gd name="T81" fmla="*/ T80 w 2369"/>
                  <a:gd name="T82" fmla="+- 0 -1464 -1636"/>
                  <a:gd name="T83" fmla="*/ -1464 h 427"/>
                  <a:gd name="T84" fmla="+- 0 3064 1143"/>
                  <a:gd name="T85" fmla="*/ T84 w 2369"/>
                  <a:gd name="T86" fmla="+- 0 -1470 -1636"/>
                  <a:gd name="T87" fmla="*/ -1470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369" h="427">
                    <a:moveTo>
                      <a:pt x="1921" y="166"/>
                    </a:moveTo>
                    <a:lnTo>
                      <a:pt x="1807" y="166"/>
                    </a:lnTo>
                    <a:lnTo>
                      <a:pt x="1832" y="167"/>
                    </a:lnTo>
                    <a:lnTo>
                      <a:pt x="1850" y="173"/>
                    </a:lnTo>
                    <a:lnTo>
                      <a:pt x="1867" y="193"/>
                    </a:lnTo>
                    <a:lnTo>
                      <a:pt x="1876" y="210"/>
                    </a:lnTo>
                    <a:lnTo>
                      <a:pt x="1879" y="226"/>
                    </a:lnTo>
                    <a:lnTo>
                      <a:pt x="1879" y="303"/>
                    </a:lnTo>
                    <a:lnTo>
                      <a:pt x="1879" y="305"/>
                    </a:lnTo>
                    <a:lnTo>
                      <a:pt x="1879" y="307"/>
                    </a:lnTo>
                    <a:lnTo>
                      <a:pt x="1879" y="313"/>
                    </a:lnTo>
                    <a:lnTo>
                      <a:pt x="1876" y="333"/>
                    </a:lnTo>
                    <a:lnTo>
                      <a:pt x="1866" y="351"/>
                    </a:lnTo>
                    <a:lnTo>
                      <a:pt x="1848" y="366"/>
                    </a:lnTo>
                    <a:lnTo>
                      <a:pt x="1830" y="373"/>
                    </a:lnTo>
                    <a:lnTo>
                      <a:pt x="1921" y="373"/>
                    </a:lnTo>
                    <a:lnTo>
                      <a:pt x="1950" y="313"/>
                    </a:lnTo>
                    <a:lnTo>
                      <a:pt x="1955" y="273"/>
                    </a:lnTo>
                    <a:lnTo>
                      <a:pt x="1954" y="251"/>
                    </a:lnTo>
                    <a:lnTo>
                      <a:pt x="1936" y="189"/>
                    </a:lnTo>
                    <a:lnTo>
                      <a:pt x="1926" y="172"/>
                    </a:lnTo>
                    <a:lnTo>
                      <a:pt x="1921" y="16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8" name="Freeform 27"/>
              <p:cNvSpPr>
                <a:spLocks/>
              </p:cNvSpPr>
              <p:nvPr userDrawn="1"/>
            </p:nvSpPr>
            <p:spPr bwMode="auto">
              <a:xfrm>
                <a:off x="1143" y="-1636"/>
                <a:ext cx="2369" cy="427"/>
              </a:xfrm>
              <a:custGeom>
                <a:avLst/>
                <a:gdLst>
                  <a:gd name="T0" fmla="+- 0 3196 1143"/>
                  <a:gd name="T1" fmla="*/ T0 w 2369"/>
                  <a:gd name="T2" fmla="+- 0 -1517 -1636"/>
                  <a:gd name="T3" fmla="*/ -1517 h 427"/>
                  <a:gd name="T4" fmla="+- 0 3127 1143"/>
                  <a:gd name="T5" fmla="*/ T4 w 2369"/>
                  <a:gd name="T6" fmla="+- 0 -1517 -1636"/>
                  <a:gd name="T7" fmla="*/ -1517 h 427"/>
                  <a:gd name="T8" fmla="+- 0 3126 1143"/>
                  <a:gd name="T9" fmla="*/ T8 w 2369"/>
                  <a:gd name="T10" fmla="+- 0 -1209 -1636"/>
                  <a:gd name="T11" fmla="*/ -1209 h 427"/>
                  <a:gd name="T12" fmla="+- 0 3196 1143"/>
                  <a:gd name="T13" fmla="*/ T12 w 2369"/>
                  <a:gd name="T14" fmla="+- 0 -1209 -1636"/>
                  <a:gd name="T15" fmla="*/ -1209 h 427"/>
                  <a:gd name="T16" fmla="+- 0 3196 1143"/>
                  <a:gd name="T17" fmla="*/ T16 w 2369"/>
                  <a:gd name="T18" fmla="+- 0 -1517 -1636"/>
                  <a:gd name="T19" fmla="*/ -1517 h 427"/>
                </a:gdLst>
                <a:ahLst/>
                <a:cxnLst>
                  <a:cxn ang="0">
                    <a:pos x="T1" y="T3"/>
                  </a:cxn>
                  <a:cxn ang="0">
                    <a:pos x="T5" y="T7"/>
                  </a:cxn>
                  <a:cxn ang="0">
                    <a:pos x="T9" y="T11"/>
                  </a:cxn>
                  <a:cxn ang="0">
                    <a:pos x="T13" y="T15"/>
                  </a:cxn>
                  <a:cxn ang="0">
                    <a:pos x="T17" y="T19"/>
                  </a:cxn>
                </a:cxnLst>
                <a:rect l="0" t="0" r="r" b="b"/>
                <a:pathLst>
                  <a:path w="2369" h="427">
                    <a:moveTo>
                      <a:pt x="2053" y="119"/>
                    </a:moveTo>
                    <a:lnTo>
                      <a:pt x="1984" y="119"/>
                    </a:lnTo>
                    <a:lnTo>
                      <a:pt x="1983" y="427"/>
                    </a:lnTo>
                    <a:lnTo>
                      <a:pt x="2053" y="427"/>
                    </a:lnTo>
                    <a:lnTo>
                      <a:pt x="2053" y="119"/>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9" name="Freeform 28"/>
              <p:cNvSpPr>
                <a:spLocks/>
              </p:cNvSpPr>
              <p:nvPr userDrawn="1"/>
            </p:nvSpPr>
            <p:spPr bwMode="auto">
              <a:xfrm>
                <a:off x="1143" y="-1636"/>
                <a:ext cx="2369" cy="427"/>
              </a:xfrm>
              <a:custGeom>
                <a:avLst/>
                <a:gdLst>
                  <a:gd name="T0" fmla="+- 0 3171 1143"/>
                  <a:gd name="T1" fmla="*/ T0 w 2369"/>
                  <a:gd name="T2" fmla="+- 0 -1636 -1636"/>
                  <a:gd name="T3" fmla="*/ -1636 h 427"/>
                  <a:gd name="T4" fmla="+- 0 3149 1143"/>
                  <a:gd name="T5" fmla="*/ T4 w 2369"/>
                  <a:gd name="T6" fmla="+- 0 -1636 -1636"/>
                  <a:gd name="T7" fmla="*/ -1636 h 427"/>
                  <a:gd name="T8" fmla="+- 0 3139 1143"/>
                  <a:gd name="T9" fmla="*/ T8 w 2369"/>
                  <a:gd name="T10" fmla="+- 0 -1632 -1636"/>
                  <a:gd name="T11" fmla="*/ -1632 h 427"/>
                  <a:gd name="T12" fmla="+- 0 3124 1143"/>
                  <a:gd name="T13" fmla="*/ T12 w 2369"/>
                  <a:gd name="T14" fmla="+- 0 -1617 -1636"/>
                  <a:gd name="T15" fmla="*/ -1617 h 427"/>
                  <a:gd name="T16" fmla="+- 0 3121 1143"/>
                  <a:gd name="T17" fmla="*/ T16 w 2369"/>
                  <a:gd name="T18" fmla="+- 0 -1608 -1636"/>
                  <a:gd name="T19" fmla="*/ -1608 h 427"/>
                  <a:gd name="T20" fmla="+- 0 3121 1143"/>
                  <a:gd name="T21" fmla="*/ T20 w 2369"/>
                  <a:gd name="T22" fmla="+- 0 -1586 -1636"/>
                  <a:gd name="T23" fmla="*/ -1586 h 427"/>
                  <a:gd name="T24" fmla="+- 0 3124 1143"/>
                  <a:gd name="T25" fmla="*/ T24 w 2369"/>
                  <a:gd name="T26" fmla="+- 0 -1577 -1636"/>
                  <a:gd name="T27" fmla="*/ -1577 h 427"/>
                  <a:gd name="T28" fmla="+- 0 3139 1143"/>
                  <a:gd name="T29" fmla="*/ T28 w 2369"/>
                  <a:gd name="T30" fmla="+- 0 -1562 -1636"/>
                  <a:gd name="T31" fmla="*/ -1562 h 427"/>
                  <a:gd name="T32" fmla="+- 0 3149 1143"/>
                  <a:gd name="T33" fmla="*/ T32 w 2369"/>
                  <a:gd name="T34" fmla="+- 0 -1558 -1636"/>
                  <a:gd name="T35" fmla="*/ -1558 h 427"/>
                  <a:gd name="T36" fmla="+- 0 3171 1143"/>
                  <a:gd name="T37" fmla="*/ T36 w 2369"/>
                  <a:gd name="T38" fmla="+- 0 -1558 -1636"/>
                  <a:gd name="T39" fmla="*/ -1558 h 427"/>
                  <a:gd name="T40" fmla="+- 0 3180 1143"/>
                  <a:gd name="T41" fmla="*/ T40 w 2369"/>
                  <a:gd name="T42" fmla="+- 0 -1562 -1636"/>
                  <a:gd name="T43" fmla="*/ -1562 h 427"/>
                  <a:gd name="T44" fmla="+- 0 3196 1143"/>
                  <a:gd name="T45" fmla="*/ T44 w 2369"/>
                  <a:gd name="T46" fmla="+- 0 -1577 -1636"/>
                  <a:gd name="T47" fmla="*/ -1577 h 427"/>
                  <a:gd name="T48" fmla="+- 0 3200 1143"/>
                  <a:gd name="T49" fmla="*/ T48 w 2369"/>
                  <a:gd name="T50" fmla="+- 0 -1586 -1636"/>
                  <a:gd name="T51" fmla="*/ -1586 h 427"/>
                  <a:gd name="T52" fmla="+- 0 3200 1143"/>
                  <a:gd name="T53" fmla="*/ T52 w 2369"/>
                  <a:gd name="T54" fmla="+- 0 -1608 -1636"/>
                  <a:gd name="T55" fmla="*/ -1608 h 427"/>
                  <a:gd name="T56" fmla="+- 0 3196 1143"/>
                  <a:gd name="T57" fmla="*/ T56 w 2369"/>
                  <a:gd name="T58" fmla="+- 0 -1617 -1636"/>
                  <a:gd name="T59" fmla="*/ -1617 h 427"/>
                  <a:gd name="T60" fmla="+- 0 3180 1143"/>
                  <a:gd name="T61" fmla="*/ T60 w 2369"/>
                  <a:gd name="T62" fmla="+- 0 -1632 -1636"/>
                  <a:gd name="T63" fmla="*/ -1632 h 427"/>
                  <a:gd name="T64" fmla="+- 0 3171 1143"/>
                  <a:gd name="T65" fmla="*/ T64 w 2369"/>
                  <a:gd name="T66" fmla="+- 0 -1636 -1636"/>
                  <a:gd name="T67" fmla="*/ -1636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2028" y="0"/>
                    </a:moveTo>
                    <a:lnTo>
                      <a:pt x="2006" y="0"/>
                    </a:lnTo>
                    <a:lnTo>
                      <a:pt x="1996" y="4"/>
                    </a:lnTo>
                    <a:lnTo>
                      <a:pt x="1981" y="19"/>
                    </a:lnTo>
                    <a:lnTo>
                      <a:pt x="1978" y="28"/>
                    </a:lnTo>
                    <a:lnTo>
                      <a:pt x="1978" y="50"/>
                    </a:lnTo>
                    <a:lnTo>
                      <a:pt x="1981" y="59"/>
                    </a:lnTo>
                    <a:lnTo>
                      <a:pt x="1996" y="74"/>
                    </a:lnTo>
                    <a:lnTo>
                      <a:pt x="2006" y="78"/>
                    </a:lnTo>
                    <a:lnTo>
                      <a:pt x="2028" y="78"/>
                    </a:lnTo>
                    <a:lnTo>
                      <a:pt x="2037" y="74"/>
                    </a:lnTo>
                    <a:lnTo>
                      <a:pt x="2053" y="59"/>
                    </a:lnTo>
                    <a:lnTo>
                      <a:pt x="2057" y="50"/>
                    </a:lnTo>
                    <a:lnTo>
                      <a:pt x="2057" y="28"/>
                    </a:lnTo>
                    <a:lnTo>
                      <a:pt x="2053" y="19"/>
                    </a:lnTo>
                    <a:lnTo>
                      <a:pt x="2037" y="4"/>
                    </a:lnTo>
                    <a:lnTo>
                      <a:pt x="2028" y="0"/>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0" name="Freeform 29"/>
              <p:cNvSpPr>
                <a:spLocks/>
              </p:cNvSpPr>
              <p:nvPr userDrawn="1"/>
            </p:nvSpPr>
            <p:spPr bwMode="auto">
              <a:xfrm>
                <a:off x="1143" y="-1636"/>
                <a:ext cx="2369" cy="427"/>
              </a:xfrm>
              <a:custGeom>
                <a:avLst/>
                <a:gdLst>
                  <a:gd name="T0" fmla="+- 0 3391 1143"/>
                  <a:gd name="T1" fmla="*/ T0 w 2369"/>
                  <a:gd name="T2" fmla="+- 0 -1523 -1636"/>
                  <a:gd name="T3" fmla="*/ -1523 h 427"/>
                  <a:gd name="T4" fmla="+- 0 3329 1143"/>
                  <a:gd name="T5" fmla="*/ T4 w 2369"/>
                  <a:gd name="T6" fmla="+- 0 -1516 -1636"/>
                  <a:gd name="T7" fmla="*/ -1516 h 427"/>
                  <a:gd name="T8" fmla="+- 0 3279 1143"/>
                  <a:gd name="T9" fmla="*/ T8 w 2369"/>
                  <a:gd name="T10" fmla="+- 0 -1481 -1636"/>
                  <a:gd name="T11" fmla="*/ -1481 h 427"/>
                  <a:gd name="T12" fmla="+- 0 3248 1143"/>
                  <a:gd name="T13" fmla="*/ T12 w 2369"/>
                  <a:gd name="T14" fmla="+- 0 -1430 -1636"/>
                  <a:gd name="T15" fmla="*/ -1430 h 427"/>
                  <a:gd name="T16" fmla="+- 0 3237 1143"/>
                  <a:gd name="T17" fmla="*/ T16 w 2369"/>
                  <a:gd name="T18" fmla="+- 0 -1371 -1636"/>
                  <a:gd name="T19" fmla="*/ -1371 h 427"/>
                  <a:gd name="T20" fmla="+- 0 3238 1143"/>
                  <a:gd name="T21" fmla="*/ T20 w 2369"/>
                  <a:gd name="T22" fmla="+- 0 -1348 -1636"/>
                  <a:gd name="T23" fmla="*/ -1348 h 427"/>
                  <a:gd name="T24" fmla="+- 0 3255 1143"/>
                  <a:gd name="T25" fmla="*/ T24 w 2369"/>
                  <a:gd name="T26" fmla="+- 0 -1290 -1636"/>
                  <a:gd name="T27" fmla="*/ -1290 h 427"/>
                  <a:gd name="T28" fmla="+- 0 3305 1143"/>
                  <a:gd name="T29" fmla="*/ T28 w 2369"/>
                  <a:gd name="T30" fmla="+- 0 -1230 -1636"/>
                  <a:gd name="T31" fmla="*/ -1230 h 427"/>
                  <a:gd name="T32" fmla="+- 0 3365 1143"/>
                  <a:gd name="T33" fmla="*/ T32 w 2369"/>
                  <a:gd name="T34" fmla="+- 0 -1209 -1636"/>
                  <a:gd name="T35" fmla="*/ -1209 h 427"/>
                  <a:gd name="T36" fmla="+- 0 3388 1143"/>
                  <a:gd name="T37" fmla="*/ T36 w 2369"/>
                  <a:gd name="T38" fmla="+- 0 -1210 -1636"/>
                  <a:gd name="T39" fmla="*/ -1210 h 427"/>
                  <a:gd name="T40" fmla="+- 0 3448 1143"/>
                  <a:gd name="T41" fmla="*/ T40 w 2369"/>
                  <a:gd name="T42" fmla="+- 0 -1233 -1636"/>
                  <a:gd name="T43" fmla="*/ -1233 h 427"/>
                  <a:gd name="T44" fmla="+- 0 3511 1143"/>
                  <a:gd name="T45" fmla="*/ T44 w 2369"/>
                  <a:gd name="T46" fmla="+- 0 -1233 -1636"/>
                  <a:gd name="T47" fmla="*/ -1233 h 427"/>
                  <a:gd name="T48" fmla="+- 0 3511 1143"/>
                  <a:gd name="T49" fmla="*/ T48 w 2369"/>
                  <a:gd name="T50" fmla="+- 0 -1263 -1636"/>
                  <a:gd name="T51" fmla="*/ -1263 h 427"/>
                  <a:gd name="T52" fmla="+- 0 3386 1143"/>
                  <a:gd name="T53" fmla="*/ T52 w 2369"/>
                  <a:gd name="T54" fmla="+- 0 -1263 -1636"/>
                  <a:gd name="T55" fmla="*/ -1263 h 427"/>
                  <a:gd name="T56" fmla="+- 0 3361 1143"/>
                  <a:gd name="T57" fmla="*/ T56 w 2369"/>
                  <a:gd name="T58" fmla="+- 0 -1265 -1636"/>
                  <a:gd name="T59" fmla="*/ -1265 h 427"/>
                  <a:gd name="T60" fmla="+- 0 3344 1143"/>
                  <a:gd name="T61" fmla="*/ T60 w 2369"/>
                  <a:gd name="T62" fmla="+- 0 -1271 -1636"/>
                  <a:gd name="T63" fmla="*/ -1271 h 427"/>
                  <a:gd name="T64" fmla="+- 0 3325 1143"/>
                  <a:gd name="T65" fmla="*/ T64 w 2369"/>
                  <a:gd name="T66" fmla="+- 0 -1290 -1636"/>
                  <a:gd name="T67" fmla="*/ -1290 h 427"/>
                  <a:gd name="T68" fmla="+- 0 3316 1143"/>
                  <a:gd name="T69" fmla="*/ T68 w 2369"/>
                  <a:gd name="T70" fmla="+- 0 -1307 -1636"/>
                  <a:gd name="T71" fmla="*/ -1307 h 427"/>
                  <a:gd name="T72" fmla="+- 0 3314 1143"/>
                  <a:gd name="T73" fmla="*/ T72 w 2369"/>
                  <a:gd name="T74" fmla="+- 0 -1323 -1636"/>
                  <a:gd name="T75" fmla="*/ -1323 h 427"/>
                  <a:gd name="T76" fmla="+- 0 3314 1143"/>
                  <a:gd name="T77" fmla="*/ T76 w 2369"/>
                  <a:gd name="T78" fmla="+- 0 -1348 -1636"/>
                  <a:gd name="T79" fmla="*/ -1348 h 427"/>
                  <a:gd name="T80" fmla="+- 0 3314 1143"/>
                  <a:gd name="T81" fmla="*/ T80 w 2369"/>
                  <a:gd name="T82" fmla="+- 0 -1410 -1636"/>
                  <a:gd name="T83" fmla="*/ -1410 h 427"/>
                  <a:gd name="T84" fmla="+- 0 3345 1143"/>
                  <a:gd name="T85" fmla="*/ T84 w 2369"/>
                  <a:gd name="T86" fmla="+- 0 -1463 -1636"/>
                  <a:gd name="T87" fmla="*/ -1463 h 427"/>
                  <a:gd name="T88" fmla="+- 0 3384 1143"/>
                  <a:gd name="T89" fmla="*/ T88 w 2369"/>
                  <a:gd name="T90" fmla="+- 0 -1471 -1636"/>
                  <a:gd name="T91" fmla="*/ -1471 h 427"/>
                  <a:gd name="T92" fmla="+- 0 3477 1143"/>
                  <a:gd name="T93" fmla="*/ T92 w 2369"/>
                  <a:gd name="T94" fmla="+- 0 -1471 -1636"/>
                  <a:gd name="T95" fmla="*/ -1471 h 427"/>
                  <a:gd name="T96" fmla="+- 0 3476 1143"/>
                  <a:gd name="T97" fmla="*/ T96 w 2369"/>
                  <a:gd name="T98" fmla="+- 0 -1472 -1636"/>
                  <a:gd name="T99" fmla="*/ -1472 h 427"/>
                  <a:gd name="T100" fmla="+- 0 3461 1143"/>
                  <a:gd name="T101" fmla="*/ T100 w 2369"/>
                  <a:gd name="T102" fmla="+- 0 -1489 -1636"/>
                  <a:gd name="T103" fmla="*/ -1489 h 427"/>
                  <a:gd name="T104" fmla="+- 0 3445 1143"/>
                  <a:gd name="T105" fmla="*/ T104 w 2369"/>
                  <a:gd name="T106" fmla="+- 0 -1501 -1636"/>
                  <a:gd name="T107" fmla="*/ -1501 h 427"/>
                  <a:gd name="T108" fmla="+- 0 3430 1143"/>
                  <a:gd name="T109" fmla="*/ T108 w 2369"/>
                  <a:gd name="T110" fmla="+- 0 -1511 -1636"/>
                  <a:gd name="T111" fmla="*/ -1511 h 427"/>
                  <a:gd name="T112" fmla="+- 0 3410 1143"/>
                  <a:gd name="T113" fmla="*/ T112 w 2369"/>
                  <a:gd name="T114" fmla="+- 0 -1519 -1636"/>
                  <a:gd name="T115" fmla="*/ -1519 h 427"/>
                  <a:gd name="T116" fmla="+- 0 3391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2248" y="113"/>
                    </a:moveTo>
                    <a:lnTo>
                      <a:pt x="2186" y="120"/>
                    </a:lnTo>
                    <a:lnTo>
                      <a:pt x="2136" y="155"/>
                    </a:lnTo>
                    <a:lnTo>
                      <a:pt x="2105" y="206"/>
                    </a:lnTo>
                    <a:lnTo>
                      <a:pt x="2094" y="265"/>
                    </a:lnTo>
                    <a:lnTo>
                      <a:pt x="2095" y="288"/>
                    </a:lnTo>
                    <a:lnTo>
                      <a:pt x="2112" y="346"/>
                    </a:lnTo>
                    <a:lnTo>
                      <a:pt x="2162" y="406"/>
                    </a:lnTo>
                    <a:lnTo>
                      <a:pt x="2222" y="427"/>
                    </a:lnTo>
                    <a:lnTo>
                      <a:pt x="2245" y="426"/>
                    </a:lnTo>
                    <a:lnTo>
                      <a:pt x="2305" y="403"/>
                    </a:lnTo>
                    <a:lnTo>
                      <a:pt x="2368" y="403"/>
                    </a:lnTo>
                    <a:lnTo>
                      <a:pt x="2368" y="373"/>
                    </a:lnTo>
                    <a:lnTo>
                      <a:pt x="2243" y="373"/>
                    </a:lnTo>
                    <a:lnTo>
                      <a:pt x="2218" y="371"/>
                    </a:lnTo>
                    <a:lnTo>
                      <a:pt x="2201" y="365"/>
                    </a:lnTo>
                    <a:lnTo>
                      <a:pt x="2182" y="346"/>
                    </a:lnTo>
                    <a:lnTo>
                      <a:pt x="2173" y="329"/>
                    </a:lnTo>
                    <a:lnTo>
                      <a:pt x="2171" y="313"/>
                    </a:lnTo>
                    <a:lnTo>
                      <a:pt x="2171" y="288"/>
                    </a:lnTo>
                    <a:lnTo>
                      <a:pt x="2171" y="226"/>
                    </a:lnTo>
                    <a:lnTo>
                      <a:pt x="2202" y="173"/>
                    </a:lnTo>
                    <a:lnTo>
                      <a:pt x="2241" y="165"/>
                    </a:lnTo>
                    <a:lnTo>
                      <a:pt x="2334" y="165"/>
                    </a:lnTo>
                    <a:lnTo>
                      <a:pt x="2333" y="164"/>
                    </a:lnTo>
                    <a:lnTo>
                      <a:pt x="2318" y="147"/>
                    </a:lnTo>
                    <a:lnTo>
                      <a:pt x="2302" y="135"/>
                    </a:lnTo>
                    <a:lnTo>
                      <a:pt x="2287" y="125"/>
                    </a:lnTo>
                    <a:lnTo>
                      <a:pt x="2267" y="117"/>
                    </a:lnTo>
                    <a:lnTo>
                      <a:pt x="2248"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1" name="Freeform 30"/>
              <p:cNvSpPr>
                <a:spLocks/>
              </p:cNvSpPr>
              <p:nvPr userDrawn="1"/>
            </p:nvSpPr>
            <p:spPr bwMode="auto">
              <a:xfrm>
                <a:off x="1143" y="-1636"/>
                <a:ext cx="2369" cy="427"/>
              </a:xfrm>
              <a:custGeom>
                <a:avLst/>
                <a:gdLst>
                  <a:gd name="T0" fmla="+- 0 3511 1143"/>
                  <a:gd name="T1" fmla="*/ T0 w 2369"/>
                  <a:gd name="T2" fmla="+- 0 -1233 -1636"/>
                  <a:gd name="T3" fmla="*/ -1233 h 427"/>
                  <a:gd name="T4" fmla="+- 0 3448 1143"/>
                  <a:gd name="T5" fmla="*/ T4 w 2369"/>
                  <a:gd name="T6" fmla="+- 0 -1233 -1636"/>
                  <a:gd name="T7" fmla="*/ -1233 h 427"/>
                  <a:gd name="T8" fmla="+- 0 3448 1143"/>
                  <a:gd name="T9" fmla="*/ T8 w 2369"/>
                  <a:gd name="T10" fmla="+- 0 -1210 -1636"/>
                  <a:gd name="T11" fmla="*/ -1210 h 427"/>
                  <a:gd name="T12" fmla="+- 0 3511 1143"/>
                  <a:gd name="T13" fmla="*/ T12 w 2369"/>
                  <a:gd name="T14" fmla="+- 0 -1210 -1636"/>
                  <a:gd name="T15" fmla="*/ -1210 h 427"/>
                  <a:gd name="T16" fmla="+- 0 3511 1143"/>
                  <a:gd name="T17" fmla="*/ T16 w 2369"/>
                  <a:gd name="T18" fmla="+- 0 -1233 -1636"/>
                  <a:gd name="T19" fmla="*/ -1233 h 427"/>
                </a:gdLst>
                <a:ahLst/>
                <a:cxnLst>
                  <a:cxn ang="0">
                    <a:pos x="T1" y="T3"/>
                  </a:cxn>
                  <a:cxn ang="0">
                    <a:pos x="T5" y="T7"/>
                  </a:cxn>
                  <a:cxn ang="0">
                    <a:pos x="T9" y="T11"/>
                  </a:cxn>
                  <a:cxn ang="0">
                    <a:pos x="T13" y="T15"/>
                  </a:cxn>
                  <a:cxn ang="0">
                    <a:pos x="T17" y="T19"/>
                  </a:cxn>
                </a:cxnLst>
                <a:rect l="0" t="0" r="r" b="b"/>
                <a:pathLst>
                  <a:path w="2369" h="427">
                    <a:moveTo>
                      <a:pt x="2368" y="403"/>
                    </a:moveTo>
                    <a:lnTo>
                      <a:pt x="2305" y="403"/>
                    </a:lnTo>
                    <a:lnTo>
                      <a:pt x="2305" y="426"/>
                    </a:lnTo>
                    <a:lnTo>
                      <a:pt x="2368" y="426"/>
                    </a:lnTo>
                    <a:lnTo>
                      <a:pt x="2368" y="40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2" name="Freeform 31"/>
              <p:cNvSpPr>
                <a:spLocks/>
              </p:cNvSpPr>
              <p:nvPr userDrawn="1"/>
            </p:nvSpPr>
            <p:spPr bwMode="auto">
              <a:xfrm>
                <a:off x="1143" y="-1636"/>
                <a:ext cx="2369" cy="427"/>
              </a:xfrm>
              <a:custGeom>
                <a:avLst/>
                <a:gdLst>
                  <a:gd name="T0" fmla="+- 0 3477 1143"/>
                  <a:gd name="T1" fmla="*/ T0 w 2369"/>
                  <a:gd name="T2" fmla="+- 0 -1471 -1636"/>
                  <a:gd name="T3" fmla="*/ -1471 h 427"/>
                  <a:gd name="T4" fmla="+- 0 3384 1143"/>
                  <a:gd name="T5" fmla="*/ T4 w 2369"/>
                  <a:gd name="T6" fmla="+- 0 -1471 -1636"/>
                  <a:gd name="T7" fmla="*/ -1471 h 427"/>
                  <a:gd name="T8" fmla="+- 0 3391 1143"/>
                  <a:gd name="T9" fmla="*/ T8 w 2369"/>
                  <a:gd name="T10" fmla="+- 0 -1470 -1636"/>
                  <a:gd name="T11" fmla="*/ -1470 h 427"/>
                  <a:gd name="T12" fmla="+- 0 3406 1143"/>
                  <a:gd name="T13" fmla="*/ T12 w 2369"/>
                  <a:gd name="T14" fmla="+- 0 -1463 -1636"/>
                  <a:gd name="T15" fmla="*/ -1463 h 427"/>
                  <a:gd name="T16" fmla="+- 0 3435 1143"/>
                  <a:gd name="T17" fmla="*/ T16 w 2369"/>
                  <a:gd name="T18" fmla="+- 0 -1418 -1636"/>
                  <a:gd name="T19" fmla="*/ -1418 h 427"/>
                  <a:gd name="T20" fmla="+- 0 3435 1143"/>
                  <a:gd name="T21" fmla="*/ T20 w 2369"/>
                  <a:gd name="T22" fmla="+- 0 -1333 -1636"/>
                  <a:gd name="T23" fmla="*/ -1333 h 427"/>
                  <a:gd name="T24" fmla="+- 0 3435 1143"/>
                  <a:gd name="T25" fmla="*/ T24 w 2369"/>
                  <a:gd name="T26" fmla="+- 0 -1331 -1636"/>
                  <a:gd name="T27" fmla="*/ -1331 h 427"/>
                  <a:gd name="T28" fmla="+- 0 3404 1143"/>
                  <a:gd name="T29" fmla="*/ T28 w 2369"/>
                  <a:gd name="T30" fmla="+- 0 -1270 -1636"/>
                  <a:gd name="T31" fmla="*/ -1270 h 427"/>
                  <a:gd name="T32" fmla="+- 0 3386 1143"/>
                  <a:gd name="T33" fmla="*/ T32 w 2369"/>
                  <a:gd name="T34" fmla="+- 0 -1263 -1636"/>
                  <a:gd name="T35" fmla="*/ -1263 h 427"/>
                  <a:gd name="T36" fmla="+- 0 3511 1143"/>
                  <a:gd name="T37" fmla="*/ T36 w 2369"/>
                  <a:gd name="T38" fmla="+- 0 -1263 -1636"/>
                  <a:gd name="T39" fmla="*/ -1263 h 427"/>
                  <a:gd name="T40" fmla="+- 0 3511 1143"/>
                  <a:gd name="T41" fmla="*/ T40 w 2369"/>
                  <a:gd name="T42" fmla="+- 0 -1377 -1636"/>
                  <a:gd name="T43" fmla="*/ -1377 h 427"/>
                  <a:gd name="T44" fmla="+- 0 3511 1143"/>
                  <a:gd name="T45" fmla="*/ T44 w 2369"/>
                  <a:gd name="T46" fmla="+- 0 -1377 -1636"/>
                  <a:gd name="T47" fmla="*/ -1377 h 427"/>
                  <a:gd name="T48" fmla="+- 0 3509 1143"/>
                  <a:gd name="T49" fmla="*/ T48 w 2369"/>
                  <a:gd name="T50" fmla="+- 0 -1397 -1636"/>
                  <a:gd name="T51" fmla="*/ -1397 h 427"/>
                  <a:gd name="T52" fmla="+- 0 3504 1143"/>
                  <a:gd name="T53" fmla="*/ T52 w 2369"/>
                  <a:gd name="T54" fmla="+- 0 -1416 -1636"/>
                  <a:gd name="T55" fmla="*/ -1416 h 427"/>
                  <a:gd name="T56" fmla="+- 0 3495 1143"/>
                  <a:gd name="T57" fmla="*/ T56 w 2369"/>
                  <a:gd name="T58" fmla="+- 0 -1439 -1636"/>
                  <a:gd name="T59" fmla="*/ -1439 h 427"/>
                  <a:gd name="T60" fmla="+- 0 3486 1143"/>
                  <a:gd name="T61" fmla="*/ T60 w 2369"/>
                  <a:gd name="T62" fmla="+- 0 -1457 -1636"/>
                  <a:gd name="T63" fmla="*/ -1457 h 427"/>
                  <a:gd name="T64" fmla="+- 0 3477 1143"/>
                  <a:gd name="T65" fmla="*/ T64 w 2369"/>
                  <a:gd name="T66" fmla="+- 0 -1471 -1636"/>
                  <a:gd name="T67"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2334" y="165"/>
                    </a:moveTo>
                    <a:lnTo>
                      <a:pt x="2241" y="165"/>
                    </a:lnTo>
                    <a:lnTo>
                      <a:pt x="2248" y="166"/>
                    </a:lnTo>
                    <a:lnTo>
                      <a:pt x="2263" y="173"/>
                    </a:lnTo>
                    <a:lnTo>
                      <a:pt x="2292" y="218"/>
                    </a:lnTo>
                    <a:lnTo>
                      <a:pt x="2292" y="303"/>
                    </a:lnTo>
                    <a:lnTo>
                      <a:pt x="2292" y="305"/>
                    </a:lnTo>
                    <a:lnTo>
                      <a:pt x="2261" y="366"/>
                    </a:lnTo>
                    <a:lnTo>
                      <a:pt x="2243" y="373"/>
                    </a:lnTo>
                    <a:lnTo>
                      <a:pt x="2368" y="373"/>
                    </a:lnTo>
                    <a:lnTo>
                      <a:pt x="2368" y="259"/>
                    </a:lnTo>
                    <a:lnTo>
                      <a:pt x="2366" y="239"/>
                    </a:lnTo>
                    <a:lnTo>
                      <a:pt x="2361" y="220"/>
                    </a:lnTo>
                    <a:lnTo>
                      <a:pt x="2352" y="197"/>
                    </a:lnTo>
                    <a:lnTo>
                      <a:pt x="2343" y="179"/>
                    </a:lnTo>
                    <a:lnTo>
                      <a:pt x="2334"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sp>
        <p:nvSpPr>
          <p:cNvPr id="98" name="TextBox 97"/>
          <p:cNvSpPr txBox="1"/>
          <p:nvPr userDrawn="1"/>
        </p:nvSpPr>
        <p:spPr>
          <a:xfrm>
            <a:off x="3968766" y="5345076"/>
            <a:ext cx="3844732" cy="923330"/>
          </a:xfrm>
          <a:prstGeom prst="rect">
            <a:avLst/>
          </a:prstGeom>
          <a:noFill/>
        </p:spPr>
        <p:txBody>
          <a:bodyPr wrap="square" rtlCol="0">
            <a:spAutoFit/>
          </a:bodyPr>
          <a:lstStyle/>
          <a:p>
            <a:pPr algn="ctr"/>
            <a:r>
              <a:rPr lang="en-ZA" dirty="0" smtClean="0"/>
              <a:t>By</a:t>
            </a:r>
            <a:r>
              <a:rPr lang="en-ZA" baseline="0" dirty="0" smtClean="0"/>
              <a:t> Dr Skhumbuzo Ngozwana</a:t>
            </a:r>
          </a:p>
          <a:p>
            <a:pPr algn="ctr"/>
            <a:endParaRPr lang="en-ZA" baseline="0" dirty="0" smtClean="0"/>
          </a:p>
          <a:p>
            <a:pPr algn="ctr"/>
            <a:endParaRPr lang="en-ZA" dirty="0"/>
          </a:p>
        </p:txBody>
      </p:sp>
    </p:spTree>
    <p:extLst>
      <p:ext uri="{BB962C8B-B14F-4D97-AF65-F5344CB8AC3E}">
        <p14:creationId xmlns:p14="http://schemas.microsoft.com/office/powerpoint/2010/main" val="4239661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FE0DB-1789-467D-9907-7EC128D94A00}" type="datetimeFigureOut">
              <a:rPr lang="en-ZA" smtClean="0"/>
              <a:t>2015/06/22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462BEA7-BB8D-42EF-B851-4C62B2F9DE48}" type="slidenum">
              <a:rPr lang="en-ZA" smtClean="0"/>
              <a:t>‹#›</a:t>
            </a:fld>
            <a:endParaRPr lang="en-ZA"/>
          </a:p>
        </p:txBody>
      </p:sp>
    </p:spTree>
    <p:extLst>
      <p:ext uri="{BB962C8B-B14F-4D97-AF65-F5344CB8AC3E}">
        <p14:creationId xmlns:p14="http://schemas.microsoft.com/office/powerpoint/2010/main" val="562327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FE0DB-1789-467D-9907-7EC128D94A00}" type="datetimeFigureOut">
              <a:rPr lang="en-ZA" smtClean="0"/>
              <a:t>2015/06/22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462BEA7-BB8D-42EF-B851-4C62B2F9DE48}" type="slidenum">
              <a:rPr lang="en-ZA" smtClean="0"/>
              <a:t>‹#›</a:t>
            </a:fld>
            <a:endParaRPr lang="en-ZA"/>
          </a:p>
        </p:txBody>
      </p:sp>
    </p:spTree>
    <p:extLst>
      <p:ext uri="{BB962C8B-B14F-4D97-AF65-F5344CB8AC3E}">
        <p14:creationId xmlns:p14="http://schemas.microsoft.com/office/powerpoint/2010/main" val="2078231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FE0DB-1789-467D-9907-7EC128D94A00}" type="datetimeFigureOut">
              <a:rPr lang="en-ZA" smtClean="0"/>
              <a:t>2015/06/22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462BEA7-BB8D-42EF-B851-4C62B2F9DE48}" type="slidenum">
              <a:rPr lang="en-ZA" smtClean="0"/>
              <a:t>‹#›</a:t>
            </a:fld>
            <a:endParaRPr lang="en-ZA"/>
          </a:p>
        </p:txBody>
      </p:sp>
    </p:spTree>
    <p:extLst>
      <p:ext uri="{BB962C8B-B14F-4D97-AF65-F5344CB8AC3E}">
        <p14:creationId xmlns:p14="http://schemas.microsoft.com/office/powerpoint/2010/main" val="3546811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DBFE0DB-1789-467D-9907-7EC128D94A00}" type="datetimeFigureOut">
              <a:rPr lang="en-ZA" smtClean="0"/>
              <a:t>2015/06/22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462BEA7-BB8D-42EF-B851-4C62B2F9DE48}" type="slidenum">
              <a:rPr lang="en-ZA" smtClean="0"/>
              <a:t>‹#›</a:t>
            </a:fld>
            <a:endParaRPr lang="en-ZA"/>
          </a:p>
        </p:txBody>
      </p:sp>
    </p:spTree>
    <p:extLst>
      <p:ext uri="{BB962C8B-B14F-4D97-AF65-F5344CB8AC3E}">
        <p14:creationId xmlns:p14="http://schemas.microsoft.com/office/powerpoint/2010/main" val="2895641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DBFE0DB-1789-467D-9907-7EC128D94A00}" type="datetimeFigureOut">
              <a:rPr lang="en-ZA" smtClean="0"/>
              <a:t>2015/06/22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462BEA7-BB8D-42EF-B851-4C62B2F9DE48}" type="slidenum">
              <a:rPr lang="en-ZA" smtClean="0"/>
              <a:t>‹#›</a:t>
            </a:fld>
            <a:endParaRPr lang="en-ZA"/>
          </a:p>
        </p:txBody>
      </p:sp>
    </p:spTree>
    <p:extLst>
      <p:ext uri="{BB962C8B-B14F-4D97-AF65-F5344CB8AC3E}">
        <p14:creationId xmlns:p14="http://schemas.microsoft.com/office/powerpoint/2010/main" val="248711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8472"/>
          </a:xfrm>
        </p:spPr>
        <p:txBody>
          <a:bodyPr>
            <a:normAutofit/>
          </a:bodyPr>
          <a:lstStyle>
            <a:lvl1pPr>
              <a:defRPr sz="4000" b="1">
                <a:solidFill>
                  <a:srgbClr val="A50021"/>
                </a:solidFill>
                <a:latin typeface="Century Gothic" panose="020B0502020202020204" pitchFamily="34"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838200" y="1590090"/>
            <a:ext cx="10515600" cy="4586873"/>
          </a:xfrm>
        </p:spPr>
        <p:txBody>
          <a:bodyPr/>
          <a:lstStyle>
            <a:lvl1pPr marL="432000" indent="-432000">
              <a:lnSpc>
                <a:spcPct val="120000"/>
              </a:lnSpc>
              <a:spcBef>
                <a:spcPts val="0"/>
              </a:spcBef>
              <a:spcAft>
                <a:spcPts val="600"/>
              </a:spcAft>
              <a:buClr>
                <a:srgbClr val="990033"/>
              </a:buClr>
              <a:buFont typeface="Wingdings" panose="05000000000000000000" pitchFamily="2" charset="2"/>
              <a:buChar char="v"/>
              <a:defRPr sz="3200">
                <a:latin typeface="Century Gothic" panose="020B0502020202020204" pitchFamily="34" charset="0"/>
              </a:defRPr>
            </a:lvl1pPr>
            <a:lvl2pPr marL="685800" indent="-228600">
              <a:buFont typeface="Wingdings" panose="05000000000000000000" pitchFamily="2" charset="2"/>
              <a:buChar char="q"/>
              <a:defRPr sz="2800">
                <a:latin typeface="Century Gothic" panose="020B0502020202020204" pitchFamily="34" charset="0"/>
              </a:defRPr>
            </a:lvl2pPr>
            <a:lvl3pPr marL="1143000" indent="-228600">
              <a:buFont typeface="Courier New" panose="02070309020205020404" pitchFamily="49" charset="0"/>
              <a:buChar char="o"/>
              <a:defRPr>
                <a:latin typeface="Century Gothic" panose="020B0502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10830296" y="6356350"/>
            <a:ext cx="523504" cy="365125"/>
          </a:xfrm>
        </p:spPr>
        <p:txBody>
          <a:bodyPr/>
          <a:lstStyle>
            <a:lvl1pPr>
              <a:defRPr sz="1200" b="0">
                <a:solidFill>
                  <a:schemeClr val="tx1"/>
                </a:solidFill>
                <a:latin typeface="Century Gothic" panose="020B0502020202020204" pitchFamily="34" charset="0"/>
              </a:defRPr>
            </a:lvl1pPr>
          </a:lstStyle>
          <a:p>
            <a:fld id="{6925454C-B9D9-4D28-9844-64677F513BD6}" type="slidenum">
              <a:rPr lang="en-ZA" smtClean="0"/>
              <a:pPr/>
              <a:t>‹#›</a:t>
            </a:fld>
            <a:endParaRPr lang="en-ZA" dirty="0"/>
          </a:p>
        </p:txBody>
      </p:sp>
      <p:grpSp>
        <p:nvGrpSpPr>
          <p:cNvPr id="98" name="Group 97"/>
          <p:cNvGrpSpPr/>
          <p:nvPr userDrawn="1"/>
        </p:nvGrpSpPr>
        <p:grpSpPr>
          <a:xfrm>
            <a:off x="838200" y="6288867"/>
            <a:ext cx="1699641" cy="432608"/>
            <a:chOff x="5156200" y="6342471"/>
            <a:chExt cx="1699641" cy="432608"/>
          </a:xfrm>
        </p:grpSpPr>
        <p:grpSp>
          <p:nvGrpSpPr>
            <p:cNvPr id="8" name="Group 7"/>
            <p:cNvGrpSpPr>
              <a:grpSpLocks/>
            </p:cNvGrpSpPr>
            <p:nvPr userDrawn="1"/>
          </p:nvGrpSpPr>
          <p:grpSpPr bwMode="auto">
            <a:xfrm>
              <a:off x="6333327" y="6342471"/>
              <a:ext cx="522514" cy="432608"/>
              <a:chOff x="3624" y="793"/>
              <a:chExt cx="1139" cy="1056"/>
            </a:xfrm>
          </p:grpSpPr>
          <p:grpSp>
            <p:nvGrpSpPr>
              <p:cNvPr id="74" name="Group 73"/>
              <p:cNvGrpSpPr>
                <a:grpSpLocks/>
              </p:cNvGrpSpPr>
              <p:nvPr userDrawn="1"/>
            </p:nvGrpSpPr>
            <p:grpSpPr bwMode="auto">
              <a:xfrm>
                <a:off x="3743" y="890"/>
                <a:ext cx="913" cy="906"/>
                <a:chOff x="3743" y="890"/>
                <a:chExt cx="913" cy="906"/>
              </a:xfrm>
            </p:grpSpPr>
            <p:sp>
              <p:nvSpPr>
                <p:cNvPr id="91" name="Freeform 90"/>
                <p:cNvSpPr>
                  <a:spLocks/>
                </p:cNvSpPr>
                <p:nvPr userDrawn="1"/>
              </p:nvSpPr>
              <p:spPr bwMode="auto">
                <a:xfrm>
                  <a:off x="3743" y="890"/>
                  <a:ext cx="913" cy="906"/>
                </a:xfrm>
                <a:custGeom>
                  <a:avLst/>
                  <a:gdLst>
                    <a:gd name="T0" fmla="+- 0 4635 3743"/>
                    <a:gd name="T1" fmla="*/ T0 w 913"/>
                    <a:gd name="T2" fmla="+- 0 1194 890"/>
                    <a:gd name="T3" fmla="*/ 1194 h 906"/>
                    <a:gd name="T4" fmla="+- 0 4384 3743"/>
                    <a:gd name="T5" fmla="*/ T4 w 913"/>
                    <a:gd name="T6" fmla="+- 0 1322 890"/>
                    <a:gd name="T7" fmla="*/ 1322 h 906"/>
                    <a:gd name="T8" fmla="+- 0 4656 3743"/>
                    <a:gd name="T9" fmla="*/ T8 w 913"/>
                    <a:gd name="T10" fmla="+- 0 1335 890"/>
                    <a:gd name="T11" fmla="*/ 1335 h 906"/>
                    <a:gd name="T12" fmla="+- 0 4656 3743"/>
                    <a:gd name="T13" fmla="*/ T12 w 913"/>
                    <a:gd name="T14" fmla="+- 0 1333 890"/>
                    <a:gd name="T15" fmla="*/ 1333 h 906"/>
                    <a:gd name="T16" fmla="+- 0 4652 3743"/>
                    <a:gd name="T17" fmla="*/ T16 w 913"/>
                    <a:gd name="T18" fmla="+- 0 1272 890"/>
                    <a:gd name="T19" fmla="*/ 1272 h 906"/>
                    <a:gd name="T20" fmla="+- 0 4635 3743"/>
                    <a:gd name="T21" fmla="*/ T20 w 913"/>
                    <a:gd name="T22" fmla="+- 0 1194 890"/>
                    <a:gd name="T23" fmla="*/ 1194 h 906"/>
                  </a:gdLst>
                  <a:ahLst/>
                  <a:cxnLst>
                    <a:cxn ang="0">
                      <a:pos x="T1" y="T3"/>
                    </a:cxn>
                    <a:cxn ang="0">
                      <a:pos x="T5" y="T7"/>
                    </a:cxn>
                    <a:cxn ang="0">
                      <a:pos x="T9" y="T11"/>
                    </a:cxn>
                    <a:cxn ang="0">
                      <a:pos x="T13" y="T15"/>
                    </a:cxn>
                    <a:cxn ang="0">
                      <a:pos x="T17" y="T19"/>
                    </a:cxn>
                    <a:cxn ang="0">
                      <a:pos x="T21" y="T23"/>
                    </a:cxn>
                  </a:cxnLst>
                  <a:rect l="0" t="0" r="r" b="b"/>
                  <a:pathLst>
                    <a:path w="913" h="906">
                      <a:moveTo>
                        <a:pt x="892" y="304"/>
                      </a:moveTo>
                      <a:lnTo>
                        <a:pt x="641" y="432"/>
                      </a:lnTo>
                      <a:lnTo>
                        <a:pt x="913" y="445"/>
                      </a:lnTo>
                      <a:lnTo>
                        <a:pt x="913" y="443"/>
                      </a:lnTo>
                      <a:lnTo>
                        <a:pt x="909" y="382"/>
                      </a:lnTo>
                      <a:lnTo>
                        <a:pt x="892" y="30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2" name="Freeform 91"/>
                <p:cNvSpPr>
                  <a:spLocks/>
                </p:cNvSpPr>
                <p:nvPr userDrawn="1"/>
              </p:nvSpPr>
              <p:spPr bwMode="auto">
                <a:xfrm>
                  <a:off x="3743" y="890"/>
                  <a:ext cx="913" cy="906"/>
                </a:xfrm>
                <a:custGeom>
                  <a:avLst/>
                  <a:gdLst>
                    <a:gd name="T0" fmla="+- 0 4331 3743"/>
                    <a:gd name="T1" fmla="*/ T0 w 913"/>
                    <a:gd name="T2" fmla="+- 0 892 890"/>
                    <a:gd name="T3" fmla="*/ 892 h 906"/>
                    <a:gd name="T4" fmla="+- 0 4277 3743"/>
                    <a:gd name="T5" fmla="*/ T4 w 913"/>
                    <a:gd name="T6" fmla="+- 0 1178 890"/>
                    <a:gd name="T7" fmla="*/ 1178 h 906"/>
                    <a:gd name="T8" fmla="+- 0 4490 3743"/>
                    <a:gd name="T9" fmla="*/ T8 w 913"/>
                    <a:gd name="T10" fmla="+- 0 978 890"/>
                    <a:gd name="T11" fmla="*/ 978 h 906"/>
                    <a:gd name="T12" fmla="+- 0 4474 3743"/>
                    <a:gd name="T13" fmla="*/ T12 w 913"/>
                    <a:gd name="T14" fmla="+- 0 966 890"/>
                    <a:gd name="T15" fmla="*/ 966 h 906"/>
                    <a:gd name="T16" fmla="+- 0 4424 3743"/>
                    <a:gd name="T17" fmla="*/ T16 w 913"/>
                    <a:gd name="T18" fmla="+- 0 932 890"/>
                    <a:gd name="T19" fmla="*/ 932 h 906"/>
                    <a:gd name="T20" fmla="+- 0 4370 3743"/>
                    <a:gd name="T21" fmla="*/ T20 w 913"/>
                    <a:gd name="T22" fmla="+- 0 906 890"/>
                    <a:gd name="T23" fmla="*/ 906 h 906"/>
                    <a:gd name="T24" fmla="+- 0 4331 3743"/>
                    <a:gd name="T25" fmla="*/ T24 w 913"/>
                    <a:gd name="T26" fmla="+- 0 892 890"/>
                    <a:gd name="T27" fmla="*/ 892 h 906"/>
                  </a:gdLst>
                  <a:ahLst/>
                  <a:cxnLst>
                    <a:cxn ang="0">
                      <a:pos x="T1" y="T3"/>
                    </a:cxn>
                    <a:cxn ang="0">
                      <a:pos x="T5" y="T7"/>
                    </a:cxn>
                    <a:cxn ang="0">
                      <a:pos x="T9" y="T11"/>
                    </a:cxn>
                    <a:cxn ang="0">
                      <a:pos x="T13" y="T15"/>
                    </a:cxn>
                    <a:cxn ang="0">
                      <a:pos x="T17" y="T19"/>
                    </a:cxn>
                    <a:cxn ang="0">
                      <a:pos x="T21" y="T23"/>
                    </a:cxn>
                    <a:cxn ang="0">
                      <a:pos x="T25" y="T27"/>
                    </a:cxn>
                  </a:cxnLst>
                  <a:rect l="0" t="0" r="r" b="b"/>
                  <a:pathLst>
                    <a:path w="913" h="906">
                      <a:moveTo>
                        <a:pt x="588" y="2"/>
                      </a:moveTo>
                      <a:lnTo>
                        <a:pt x="534" y="288"/>
                      </a:lnTo>
                      <a:lnTo>
                        <a:pt x="747" y="88"/>
                      </a:lnTo>
                      <a:lnTo>
                        <a:pt x="731" y="76"/>
                      </a:lnTo>
                      <a:lnTo>
                        <a:pt x="681" y="42"/>
                      </a:lnTo>
                      <a:lnTo>
                        <a:pt x="627" y="16"/>
                      </a:lnTo>
                      <a:lnTo>
                        <a:pt x="588" y="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3" name="Freeform 92"/>
                <p:cNvSpPr>
                  <a:spLocks/>
                </p:cNvSpPr>
                <p:nvPr userDrawn="1"/>
              </p:nvSpPr>
              <p:spPr bwMode="auto">
                <a:xfrm>
                  <a:off x="3743" y="890"/>
                  <a:ext cx="913" cy="906"/>
                </a:xfrm>
                <a:custGeom>
                  <a:avLst/>
                  <a:gdLst>
                    <a:gd name="T0" fmla="+- 0 4194 3743"/>
                    <a:gd name="T1" fmla="*/ T0 w 913"/>
                    <a:gd name="T2" fmla="+- 0 1498 890"/>
                    <a:gd name="T3" fmla="*/ 1498 h 906"/>
                    <a:gd name="T4" fmla="+- 0 4075 3743"/>
                    <a:gd name="T5" fmla="*/ T4 w 913"/>
                    <a:gd name="T6" fmla="+- 0 1780 890"/>
                    <a:gd name="T7" fmla="*/ 1780 h 906"/>
                    <a:gd name="T8" fmla="+- 0 4094 3743"/>
                    <a:gd name="T9" fmla="*/ T8 w 913"/>
                    <a:gd name="T10" fmla="+- 0 1785 890"/>
                    <a:gd name="T11" fmla="*/ 1785 h 906"/>
                    <a:gd name="T12" fmla="+- 0 4113 3743"/>
                    <a:gd name="T13" fmla="*/ T12 w 913"/>
                    <a:gd name="T14" fmla="+- 0 1789 890"/>
                    <a:gd name="T15" fmla="*/ 1789 h 906"/>
                    <a:gd name="T16" fmla="+- 0 4133 3743"/>
                    <a:gd name="T17" fmla="*/ T16 w 913"/>
                    <a:gd name="T18" fmla="+- 0 1792 890"/>
                    <a:gd name="T19" fmla="*/ 1792 h 906"/>
                    <a:gd name="T20" fmla="+- 0 4153 3743"/>
                    <a:gd name="T21" fmla="*/ T20 w 913"/>
                    <a:gd name="T22" fmla="+- 0 1794 890"/>
                    <a:gd name="T23" fmla="*/ 1794 h 906"/>
                    <a:gd name="T24" fmla="+- 0 4173 3743"/>
                    <a:gd name="T25" fmla="*/ T24 w 913"/>
                    <a:gd name="T26" fmla="+- 0 1795 890"/>
                    <a:gd name="T27" fmla="*/ 1795 h 906"/>
                    <a:gd name="T28" fmla="+- 0 4194 3743"/>
                    <a:gd name="T29" fmla="*/ T28 w 913"/>
                    <a:gd name="T30" fmla="+- 0 1796 890"/>
                    <a:gd name="T31" fmla="*/ 1796 h 906"/>
                    <a:gd name="T32" fmla="+- 0 4214 3743"/>
                    <a:gd name="T33" fmla="*/ T32 w 913"/>
                    <a:gd name="T34" fmla="+- 0 1795 890"/>
                    <a:gd name="T35" fmla="*/ 1795 h 906"/>
                    <a:gd name="T36" fmla="+- 0 4234 3743"/>
                    <a:gd name="T37" fmla="*/ T36 w 913"/>
                    <a:gd name="T38" fmla="+- 0 1794 890"/>
                    <a:gd name="T39" fmla="*/ 1794 h 906"/>
                    <a:gd name="T40" fmla="+- 0 4254 3743"/>
                    <a:gd name="T41" fmla="*/ T40 w 913"/>
                    <a:gd name="T42" fmla="+- 0 1792 890"/>
                    <a:gd name="T43" fmla="*/ 1792 h 906"/>
                    <a:gd name="T44" fmla="+- 0 4194 3743"/>
                    <a:gd name="T45" fmla="*/ T44 w 913"/>
                    <a:gd name="T46" fmla="+- 0 1498 890"/>
                    <a:gd name="T47" fmla="*/ 1498 h 9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13" h="906">
                      <a:moveTo>
                        <a:pt x="451" y="608"/>
                      </a:moveTo>
                      <a:lnTo>
                        <a:pt x="332" y="890"/>
                      </a:lnTo>
                      <a:lnTo>
                        <a:pt x="351" y="895"/>
                      </a:lnTo>
                      <a:lnTo>
                        <a:pt x="370" y="899"/>
                      </a:lnTo>
                      <a:lnTo>
                        <a:pt x="390" y="902"/>
                      </a:lnTo>
                      <a:lnTo>
                        <a:pt x="410" y="904"/>
                      </a:lnTo>
                      <a:lnTo>
                        <a:pt x="430" y="905"/>
                      </a:lnTo>
                      <a:lnTo>
                        <a:pt x="451" y="906"/>
                      </a:lnTo>
                      <a:lnTo>
                        <a:pt x="471" y="905"/>
                      </a:lnTo>
                      <a:lnTo>
                        <a:pt x="491" y="904"/>
                      </a:lnTo>
                      <a:lnTo>
                        <a:pt x="511" y="902"/>
                      </a:lnTo>
                      <a:lnTo>
                        <a:pt x="451" y="608"/>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4" name="Freeform 93"/>
                <p:cNvSpPr>
                  <a:spLocks/>
                </p:cNvSpPr>
                <p:nvPr userDrawn="1"/>
              </p:nvSpPr>
              <p:spPr bwMode="auto">
                <a:xfrm>
                  <a:off x="3743" y="890"/>
                  <a:ext cx="913" cy="906"/>
                </a:xfrm>
                <a:custGeom>
                  <a:avLst/>
                  <a:gdLst>
                    <a:gd name="T0" fmla="+- 0 3776 3743"/>
                    <a:gd name="T1" fmla="*/ T0 w 913"/>
                    <a:gd name="T2" fmla="+- 0 1136 890"/>
                    <a:gd name="T3" fmla="*/ 1136 h 906"/>
                    <a:gd name="T4" fmla="+- 0 3748 3743"/>
                    <a:gd name="T5" fmla="*/ T4 w 913"/>
                    <a:gd name="T6" fmla="+- 0 1210 890"/>
                    <a:gd name="T7" fmla="*/ 1210 h 906"/>
                    <a:gd name="T8" fmla="+- 0 3743 3743"/>
                    <a:gd name="T9" fmla="*/ T8 w 913"/>
                    <a:gd name="T10" fmla="+- 0 1230 890"/>
                    <a:gd name="T11" fmla="*/ 1230 h 906"/>
                    <a:gd name="T12" fmla="+- 0 4020 3743"/>
                    <a:gd name="T13" fmla="*/ T12 w 913"/>
                    <a:gd name="T14" fmla="+- 0 1273 890"/>
                    <a:gd name="T15" fmla="*/ 1273 h 906"/>
                    <a:gd name="T16" fmla="+- 0 3776 3743"/>
                    <a:gd name="T17" fmla="*/ T16 w 913"/>
                    <a:gd name="T18" fmla="+- 0 1136 890"/>
                    <a:gd name="T19" fmla="*/ 1136 h 906"/>
                  </a:gdLst>
                  <a:ahLst/>
                  <a:cxnLst>
                    <a:cxn ang="0">
                      <a:pos x="T1" y="T3"/>
                    </a:cxn>
                    <a:cxn ang="0">
                      <a:pos x="T5" y="T7"/>
                    </a:cxn>
                    <a:cxn ang="0">
                      <a:pos x="T9" y="T11"/>
                    </a:cxn>
                    <a:cxn ang="0">
                      <a:pos x="T13" y="T15"/>
                    </a:cxn>
                    <a:cxn ang="0">
                      <a:pos x="T17" y="T19"/>
                    </a:cxn>
                  </a:cxnLst>
                  <a:rect l="0" t="0" r="r" b="b"/>
                  <a:pathLst>
                    <a:path w="913" h="906">
                      <a:moveTo>
                        <a:pt x="33" y="246"/>
                      </a:moveTo>
                      <a:lnTo>
                        <a:pt x="5" y="320"/>
                      </a:lnTo>
                      <a:lnTo>
                        <a:pt x="0" y="340"/>
                      </a:lnTo>
                      <a:lnTo>
                        <a:pt x="277" y="383"/>
                      </a:lnTo>
                      <a:lnTo>
                        <a:pt x="33" y="24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5" name="Freeform 94"/>
                <p:cNvSpPr>
                  <a:spLocks/>
                </p:cNvSpPr>
                <p:nvPr userDrawn="1"/>
              </p:nvSpPr>
              <p:spPr bwMode="auto">
                <a:xfrm>
                  <a:off x="3743" y="890"/>
                  <a:ext cx="913" cy="906"/>
                </a:xfrm>
                <a:custGeom>
                  <a:avLst/>
                  <a:gdLst>
                    <a:gd name="T0" fmla="+- 0 4063 3743"/>
                    <a:gd name="T1" fmla="*/ T0 w 913"/>
                    <a:gd name="T2" fmla="+- 0 890 890"/>
                    <a:gd name="T3" fmla="*/ 890 h 906"/>
                    <a:gd name="T4" fmla="+- 0 4006 3743"/>
                    <a:gd name="T5" fmla="*/ T4 w 913"/>
                    <a:gd name="T6" fmla="+- 0 911 890"/>
                    <a:gd name="T7" fmla="*/ 911 h 906"/>
                    <a:gd name="T8" fmla="+- 0 3953 3743"/>
                    <a:gd name="T9" fmla="*/ T8 w 913"/>
                    <a:gd name="T10" fmla="+- 0 939 890"/>
                    <a:gd name="T11" fmla="*/ 939 h 906"/>
                    <a:gd name="T12" fmla="+- 0 3936 3743"/>
                    <a:gd name="T13" fmla="*/ T12 w 913"/>
                    <a:gd name="T14" fmla="+- 0 950 890"/>
                    <a:gd name="T15" fmla="*/ 950 h 906"/>
                    <a:gd name="T16" fmla="+- 0 4122 3743"/>
                    <a:gd name="T17" fmla="*/ T16 w 913"/>
                    <a:gd name="T18" fmla="+- 0 1190 890"/>
                    <a:gd name="T19" fmla="*/ 1190 h 906"/>
                    <a:gd name="T20" fmla="+- 0 4063 3743"/>
                    <a:gd name="T21" fmla="*/ T20 w 913"/>
                    <a:gd name="T22" fmla="+- 0 890 890"/>
                    <a:gd name="T23" fmla="*/ 890 h 906"/>
                  </a:gdLst>
                  <a:ahLst/>
                  <a:cxnLst>
                    <a:cxn ang="0">
                      <a:pos x="T1" y="T3"/>
                    </a:cxn>
                    <a:cxn ang="0">
                      <a:pos x="T5" y="T7"/>
                    </a:cxn>
                    <a:cxn ang="0">
                      <a:pos x="T9" y="T11"/>
                    </a:cxn>
                    <a:cxn ang="0">
                      <a:pos x="T13" y="T15"/>
                    </a:cxn>
                    <a:cxn ang="0">
                      <a:pos x="T17" y="T19"/>
                    </a:cxn>
                    <a:cxn ang="0">
                      <a:pos x="T21" y="T23"/>
                    </a:cxn>
                  </a:cxnLst>
                  <a:rect l="0" t="0" r="r" b="b"/>
                  <a:pathLst>
                    <a:path w="913" h="906">
                      <a:moveTo>
                        <a:pt x="320" y="0"/>
                      </a:moveTo>
                      <a:lnTo>
                        <a:pt x="263" y="21"/>
                      </a:lnTo>
                      <a:lnTo>
                        <a:pt x="210" y="49"/>
                      </a:lnTo>
                      <a:lnTo>
                        <a:pt x="193" y="60"/>
                      </a:lnTo>
                      <a:lnTo>
                        <a:pt x="379" y="300"/>
                      </a:lnTo>
                      <a:lnTo>
                        <a:pt x="320" y="0"/>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6" name="Freeform 95"/>
                <p:cNvSpPr>
                  <a:spLocks/>
                </p:cNvSpPr>
                <p:nvPr userDrawn="1"/>
              </p:nvSpPr>
              <p:spPr bwMode="auto">
                <a:xfrm>
                  <a:off x="3743" y="890"/>
                  <a:ext cx="913" cy="906"/>
                </a:xfrm>
                <a:custGeom>
                  <a:avLst/>
                  <a:gdLst>
                    <a:gd name="T0" fmla="+- 0 4046 3743"/>
                    <a:gd name="T1" fmla="*/ T0 w 913"/>
                    <a:gd name="T2" fmla="+- 0 1429 890"/>
                    <a:gd name="T3" fmla="*/ 1429 h 906"/>
                    <a:gd name="T4" fmla="+- 0 3769 3743"/>
                    <a:gd name="T5" fmla="*/ T4 w 913"/>
                    <a:gd name="T6" fmla="+- 0 1516 890"/>
                    <a:gd name="T7" fmla="*/ 1516 h 906"/>
                    <a:gd name="T8" fmla="+- 0 3778 3743"/>
                    <a:gd name="T9" fmla="*/ T8 w 913"/>
                    <a:gd name="T10" fmla="+- 0 1535 890"/>
                    <a:gd name="T11" fmla="*/ 1535 h 906"/>
                    <a:gd name="T12" fmla="+- 0 3787 3743"/>
                    <a:gd name="T13" fmla="*/ T12 w 913"/>
                    <a:gd name="T14" fmla="+- 0 1552 890"/>
                    <a:gd name="T15" fmla="*/ 1552 h 906"/>
                    <a:gd name="T16" fmla="+- 0 3797 3743"/>
                    <a:gd name="T17" fmla="*/ T16 w 913"/>
                    <a:gd name="T18" fmla="+- 0 1570 890"/>
                    <a:gd name="T19" fmla="*/ 1570 h 906"/>
                    <a:gd name="T20" fmla="+- 0 3807 3743"/>
                    <a:gd name="T21" fmla="*/ T20 w 913"/>
                    <a:gd name="T22" fmla="+- 0 1587 890"/>
                    <a:gd name="T23" fmla="*/ 1587 h 906"/>
                    <a:gd name="T24" fmla="+- 0 3819 3743"/>
                    <a:gd name="T25" fmla="*/ T24 w 913"/>
                    <a:gd name="T26" fmla="+- 0 1603 890"/>
                    <a:gd name="T27" fmla="*/ 1603 h 906"/>
                    <a:gd name="T28" fmla="+- 0 4046 3743"/>
                    <a:gd name="T29" fmla="*/ T28 w 913"/>
                    <a:gd name="T30" fmla="+- 0 1429 890"/>
                    <a:gd name="T31" fmla="*/ 1429 h 9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13" h="906">
                      <a:moveTo>
                        <a:pt x="303" y="539"/>
                      </a:moveTo>
                      <a:lnTo>
                        <a:pt x="26" y="626"/>
                      </a:lnTo>
                      <a:lnTo>
                        <a:pt x="35" y="645"/>
                      </a:lnTo>
                      <a:lnTo>
                        <a:pt x="44" y="662"/>
                      </a:lnTo>
                      <a:lnTo>
                        <a:pt x="54" y="680"/>
                      </a:lnTo>
                      <a:lnTo>
                        <a:pt x="64" y="697"/>
                      </a:lnTo>
                      <a:lnTo>
                        <a:pt x="76" y="713"/>
                      </a:lnTo>
                      <a:lnTo>
                        <a:pt x="303" y="539"/>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7" name="Freeform 96"/>
                <p:cNvSpPr>
                  <a:spLocks/>
                </p:cNvSpPr>
                <p:nvPr userDrawn="1"/>
              </p:nvSpPr>
              <p:spPr bwMode="auto">
                <a:xfrm>
                  <a:off x="3743" y="890"/>
                  <a:ext cx="913" cy="906"/>
                </a:xfrm>
                <a:custGeom>
                  <a:avLst/>
                  <a:gdLst>
                    <a:gd name="T0" fmla="+- 0 4356 3743"/>
                    <a:gd name="T1" fmla="*/ T0 w 913"/>
                    <a:gd name="T2" fmla="+- 0 1465 890"/>
                    <a:gd name="T3" fmla="*/ 1465 h 906"/>
                    <a:gd name="T4" fmla="+- 0 4507 3743"/>
                    <a:gd name="T5" fmla="*/ T4 w 913"/>
                    <a:gd name="T6" fmla="+- 0 1673 890"/>
                    <a:gd name="T7" fmla="*/ 1673 h 906"/>
                    <a:gd name="T8" fmla="+- 0 4521 3743"/>
                    <a:gd name="T9" fmla="*/ T8 w 913"/>
                    <a:gd name="T10" fmla="+- 0 1659 890"/>
                    <a:gd name="T11" fmla="*/ 1659 h 906"/>
                    <a:gd name="T12" fmla="+- 0 4535 3743"/>
                    <a:gd name="T13" fmla="*/ T12 w 913"/>
                    <a:gd name="T14" fmla="+- 0 1645 890"/>
                    <a:gd name="T15" fmla="*/ 1645 h 906"/>
                    <a:gd name="T16" fmla="+- 0 4548 3743"/>
                    <a:gd name="T17" fmla="*/ T16 w 913"/>
                    <a:gd name="T18" fmla="+- 0 1630 890"/>
                    <a:gd name="T19" fmla="*/ 1630 h 906"/>
                    <a:gd name="T20" fmla="+- 0 4561 3743"/>
                    <a:gd name="T21" fmla="*/ T20 w 913"/>
                    <a:gd name="T22" fmla="+- 0 1614 890"/>
                    <a:gd name="T23" fmla="*/ 1614 h 906"/>
                    <a:gd name="T24" fmla="+- 0 4573 3743"/>
                    <a:gd name="T25" fmla="*/ T24 w 913"/>
                    <a:gd name="T26" fmla="+- 0 1598 890"/>
                    <a:gd name="T27" fmla="*/ 1598 h 906"/>
                    <a:gd name="T28" fmla="+- 0 4576 3743"/>
                    <a:gd name="T29" fmla="*/ T28 w 913"/>
                    <a:gd name="T30" fmla="+- 0 1593 890"/>
                    <a:gd name="T31" fmla="*/ 1593 h 906"/>
                    <a:gd name="T32" fmla="+- 0 4356 3743"/>
                    <a:gd name="T33" fmla="*/ T32 w 913"/>
                    <a:gd name="T34" fmla="+- 0 1465 890"/>
                    <a:gd name="T35" fmla="*/ 1465 h 9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3" h="906">
                      <a:moveTo>
                        <a:pt x="613" y="575"/>
                      </a:moveTo>
                      <a:lnTo>
                        <a:pt x="764" y="783"/>
                      </a:lnTo>
                      <a:lnTo>
                        <a:pt x="778" y="769"/>
                      </a:lnTo>
                      <a:lnTo>
                        <a:pt x="792" y="755"/>
                      </a:lnTo>
                      <a:lnTo>
                        <a:pt x="805" y="740"/>
                      </a:lnTo>
                      <a:lnTo>
                        <a:pt x="818" y="724"/>
                      </a:lnTo>
                      <a:lnTo>
                        <a:pt x="830" y="708"/>
                      </a:lnTo>
                      <a:lnTo>
                        <a:pt x="833" y="703"/>
                      </a:lnTo>
                      <a:lnTo>
                        <a:pt x="613" y="57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5" name="Group 74"/>
              <p:cNvGrpSpPr>
                <a:grpSpLocks/>
              </p:cNvGrpSpPr>
              <p:nvPr userDrawn="1"/>
            </p:nvGrpSpPr>
            <p:grpSpPr bwMode="auto">
              <a:xfrm>
                <a:off x="3624" y="793"/>
                <a:ext cx="1139" cy="1056"/>
                <a:chOff x="3624" y="793"/>
                <a:chExt cx="1139" cy="1056"/>
              </a:xfrm>
            </p:grpSpPr>
            <p:sp>
              <p:nvSpPr>
                <p:cNvPr id="84" name="Freeform 83"/>
                <p:cNvSpPr>
                  <a:spLocks/>
                </p:cNvSpPr>
                <p:nvPr userDrawn="1"/>
              </p:nvSpPr>
              <p:spPr bwMode="auto">
                <a:xfrm>
                  <a:off x="3624" y="793"/>
                  <a:ext cx="1139" cy="1056"/>
                </a:xfrm>
                <a:custGeom>
                  <a:avLst/>
                  <a:gdLst>
                    <a:gd name="T0" fmla="+- 0 4333 3624"/>
                    <a:gd name="T1" fmla="*/ T0 w 1139"/>
                    <a:gd name="T2" fmla="+- 0 1475 793"/>
                    <a:gd name="T3" fmla="*/ 1475 h 1056"/>
                    <a:gd name="T4" fmla="+- 0 4195 3624"/>
                    <a:gd name="T5" fmla="*/ T4 w 1139"/>
                    <a:gd name="T6" fmla="+- 0 1475 793"/>
                    <a:gd name="T7" fmla="*/ 1475 h 1056"/>
                    <a:gd name="T8" fmla="+- 0 4213 3624"/>
                    <a:gd name="T9" fmla="*/ T8 w 1139"/>
                    <a:gd name="T10" fmla="+- 0 1477 793"/>
                    <a:gd name="T11" fmla="*/ 1477 h 1056"/>
                    <a:gd name="T12" fmla="+- 0 4228 3624"/>
                    <a:gd name="T13" fmla="*/ T12 w 1139"/>
                    <a:gd name="T14" fmla="+- 0 1485 793"/>
                    <a:gd name="T15" fmla="*/ 1485 h 1056"/>
                    <a:gd name="T16" fmla="+- 0 4261 3624"/>
                    <a:gd name="T17" fmla="*/ T16 w 1139"/>
                    <a:gd name="T18" fmla="+- 0 1561 793"/>
                    <a:gd name="T19" fmla="*/ 1561 h 1056"/>
                    <a:gd name="T20" fmla="+- 0 4267 3624"/>
                    <a:gd name="T21" fmla="*/ T20 w 1139"/>
                    <a:gd name="T22" fmla="+- 0 1611 793"/>
                    <a:gd name="T23" fmla="*/ 1611 h 1056"/>
                    <a:gd name="T24" fmla="+- 0 4270 3624"/>
                    <a:gd name="T25" fmla="*/ T24 w 1139"/>
                    <a:gd name="T26" fmla="+- 0 1633 793"/>
                    <a:gd name="T27" fmla="*/ 1633 h 1056"/>
                    <a:gd name="T28" fmla="+- 0 4276 3624"/>
                    <a:gd name="T29" fmla="*/ T28 w 1139"/>
                    <a:gd name="T30" fmla="+- 0 1675 793"/>
                    <a:gd name="T31" fmla="*/ 1675 h 1056"/>
                    <a:gd name="T32" fmla="+- 0 4280 3624"/>
                    <a:gd name="T33" fmla="*/ T32 w 1139"/>
                    <a:gd name="T34" fmla="+- 0 1695 793"/>
                    <a:gd name="T35" fmla="*/ 1695 h 1056"/>
                    <a:gd name="T36" fmla="+- 0 4283 3624"/>
                    <a:gd name="T37" fmla="*/ T36 w 1139"/>
                    <a:gd name="T38" fmla="+- 0 1717 793"/>
                    <a:gd name="T39" fmla="*/ 1717 h 1056"/>
                    <a:gd name="T40" fmla="+- 0 4287 3624"/>
                    <a:gd name="T41" fmla="*/ T40 w 1139"/>
                    <a:gd name="T42" fmla="+- 0 1737 793"/>
                    <a:gd name="T43" fmla="*/ 1737 h 1056"/>
                    <a:gd name="T44" fmla="+- 0 4291 3624"/>
                    <a:gd name="T45" fmla="*/ T44 w 1139"/>
                    <a:gd name="T46" fmla="+- 0 1755 793"/>
                    <a:gd name="T47" fmla="*/ 1755 h 1056"/>
                    <a:gd name="T48" fmla="+- 0 4296 3624"/>
                    <a:gd name="T49" fmla="*/ T48 w 1139"/>
                    <a:gd name="T50" fmla="+- 0 1775 793"/>
                    <a:gd name="T51" fmla="*/ 1775 h 1056"/>
                    <a:gd name="T52" fmla="+- 0 4321 3624"/>
                    <a:gd name="T53" fmla="*/ T52 w 1139"/>
                    <a:gd name="T54" fmla="+- 0 1839 793"/>
                    <a:gd name="T55" fmla="*/ 1839 h 1056"/>
                    <a:gd name="T56" fmla="+- 0 4351 3624"/>
                    <a:gd name="T57" fmla="*/ T56 w 1139"/>
                    <a:gd name="T58" fmla="+- 0 1849 793"/>
                    <a:gd name="T59" fmla="*/ 1849 h 1056"/>
                    <a:gd name="T60" fmla="+- 0 4374 3624"/>
                    <a:gd name="T61" fmla="*/ T60 w 1139"/>
                    <a:gd name="T62" fmla="+- 0 1849 793"/>
                    <a:gd name="T63" fmla="*/ 1849 h 1056"/>
                    <a:gd name="T64" fmla="+- 0 4404 3624"/>
                    <a:gd name="T65" fmla="*/ T64 w 1139"/>
                    <a:gd name="T66" fmla="+- 0 1843 793"/>
                    <a:gd name="T67" fmla="*/ 1843 h 1056"/>
                    <a:gd name="T68" fmla="+- 0 4425 3624"/>
                    <a:gd name="T69" fmla="*/ T68 w 1139"/>
                    <a:gd name="T70" fmla="+- 0 1837 793"/>
                    <a:gd name="T71" fmla="*/ 1837 h 1056"/>
                    <a:gd name="T72" fmla="+- 0 4444 3624"/>
                    <a:gd name="T73" fmla="*/ T72 w 1139"/>
                    <a:gd name="T74" fmla="+- 0 1827 793"/>
                    <a:gd name="T75" fmla="*/ 1827 h 1056"/>
                    <a:gd name="T76" fmla="+- 0 4462 3624"/>
                    <a:gd name="T77" fmla="*/ T76 w 1139"/>
                    <a:gd name="T78" fmla="+- 0 1819 793"/>
                    <a:gd name="T79" fmla="*/ 1819 h 1056"/>
                    <a:gd name="T80" fmla="+- 0 4478 3624"/>
                    <a:gd name="T81" fmla="*/ T80 w 1139"/>
                    <a:gd name="T82" fmla="+- 0 1807 793"/>
                    <a:gd name="T83" fmla="*/ 1807 h 1056"/>
                    <a:gd name="T84" fmla="+- 0 4493 3624"/>
                    <a:gd name="T85" fmla="*/ T84 w 1139"/>
                    <a:gd name="T86" fmla="+- 0 1797 793"/>
                    <a:gd name="T87" fmla="*/ 1797 h 1056"/>
                    <a:gd name="T88" fmla="+- 0 4507 3624"/>
                    <a:gd name="T89" fmla="*/ T88 w 1139"/>
                    <a:gd name="T90" fmla="+- 0 1785 793"/>
                    <a:gd name="T91" fmla="*/ 1785 h 1056"/>
                    <a:gd name="T92" fmla="+- 0 4514 3624"/>
                    <a:gd name="T93" fmla="*/ T92 w 1139"/>
                    <a:gd name="T94" fmla="+- 0 1771 793"/>
                    <a:gd name="T95" fmla="*/ 1771 h 1056"/>
                    <a:gd name="T96" fmla="+- 0 4517 3624"/>
                    <a:gd name="T97" fmla="*/ T96 w 1139"/>
                    <a:gd name="T98" fmla="+- 0 1753 793"/>
                    <a:gd name="T99" fmla="*/ 1753 h 1056"/>
                    <a:gd name="T100" fmla="+- 0 4513 3624"/>
                    <a:gd name="T101" fmla="*/ T100 w 1139"/>
                    <a:gd name="T102" fmla="+- 0 1733 793"/>
                    <a:gd name="T103" fmla="*/ 1733 h 1056"/>
                    <a:gd name="T104" fmla="+- 0 4501 3624"/>
                    <a:gd name="T105" fmla="*/ T104 w 1139"/>
                    <a:gd name="T106" fmla="+- 0 1713 793"/>
                    <a:gd name="T107" fmla="*/ 1713 h 1056"/>
                    <a:gd name="T108" fmla="+- 0 4494 3624"/>
                    <a:gd name="T109" fmla="*/ T108 w 1139"/>
                    <a:gd name="T110" fmla="+- 0 1705 793"/>
                    <a:gd name="T111" fmla="*/ 1705 h 1056"/>
                    <a:gd name="T112" fmla="+- 0 4485 3624"/>
                    <a:gd name="T113" fmla="*/ T112 w 1139"/>
                    <a:gd name="T114" fmla="+- 0 1693 793"/>
                    <a:gd name="T115" fmla="*/ 1693 h 1056"/>
                    <a:gd name="T116" fmla="+- 0 4474 3624"/>
                    <a:gd name="T117" fmla="*/ T116 w 1139"/>
                    <a:gd name="T118" fmla="+- 0 1677 793"/>
                    <a:gd name="T119" fmla="*/ 1677 h 1056"/>
                    <a:gd name="T120" fmla="+- 0 4461 3624"/>
                    <a:gd name="T121" fmla="*/ T120 w 1139"/>
                    <a:gd name="T122" fmla="+- 0 1661 793"/>
                    <a:gd name="T123" fmla="*/ 1661 h 1056"/>
                    <a:gd name="T124" fmla="+- 0 4447 3624"/>
                    <a:gd name="T125" fmla="*/ T124 w 1139"/>
                    <a:gd name="T126" fmla="+- 0 1641 793"/>
                    <a:gd name="T127" fmla="*/ 1641 h 1056"/>
                    <a:gd name="T128" fmla="+- 0 4432 3624"/>
                    <a:gd name="T129" fmla="*/ T128 w 1139"/>
                    <a:gd name="T130" fmla="+- 0 1621 793"/>
                    <a:gd name="T131" fmla="*/ 1621 h 1056"/>
                    <a:gd name="T132" fmla="+- 0 4402 3624"/>
                    <a:gd name="T133" fmla="*/ T132 w 1139"/>
                    <a:gd name="T134" fmla="+- 0 1581 793"/>
                    <a:gd name="T135" fmla="*/ 1581 h 1056"/>
                    <a:gd name="T136" fmla="+- 0 4387 3624"/>
                    <a:gd name="T137" fmla="*/ T136 w 1139"/>
                    <a:gd name="T138" fmla="+- 0 1561 793"/>
                    <a:gd name="T139" fmla="*/ 1561 h 1056"/>
                    <a:gd name="T140" fmla="+- 0 4361 3624"/>
                    <a:gd name="T141" fmla="*/ T140 w 1139"/>
                    <a:gd name="T142" fmla="+- 0 1523 793"/>
                    <a:gd name="T143" fmla="*/ 1523 h 1056"/>
                    <a:gd name="T144" fmla="+- 0 4350 3624"/>
                    <a:gd name="T145" fmla="*/ T144 w 1139"/>
                    <a:gd name="T146" fmla="+- 0 1507 793"/>
                    <a:gd name="T147" fmla="*/ 1507 h 1056"/>
                    <a:gd name="T148" fmla="+- 0 4342 3624"/>
                    <a:gd name="T149" fmla="*/ T148 w 1139"/>
                    <a:gd name="T150" fmla="+- 0 1495 793"/>
                    <a:gd name="T151" fmla="*/ 1495 h 1056"/>
                    <a:gd name="T152" fmla="+- 0 4336 3624"/>
                    <a:gd name="T153" fmla="*/ T152 w 1139"/>
                    <a:gd name="T154" fmla="+- 0 1485 793"/>
                    <a:gd name="T155" fmla="*/ 1485 h 1056"/>
                    <a:gd name="T156" fmla="+- 0 4333 3624"/>
                    <a:gd name="T157" fmla="*/ T156 w 1139"/>
                    <a:gd name="T158" fmla="+- 0 1475 793"/>
                    <a:gd name="T159" fmla="*/ 1475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139" h="1056">
                      <a:moveTo>
                        <a:pt x="709" y="682"/>
                      </a:moveTo>
                      <a:lnTo>
                        <a:pt x="571" y="682"/>
                      </a:lnTo>
                      <a:lnTo>
                        <a:pt x="589" y="684"/>
                      </a:lnTo>
                      <a:lnTo>
                        <a:pt x="604" y="692"/>
                      </a:lnTo>
                      <a:lnTo>
                        <a:pt x="637" y="768"/>
                      </a:lnTo>
                      <a:lnTo>
                        <a:pt x="643" y="818"/>
                      </a:lnTo>
                      <a:lnTo>
                        <a:pt x="646" y="840"/>
                      </a:lnTo>
                      <a:lnTo>
                        <a:pt x="652" y="882"/>
                      </a:lnTo>
                      <a:lnTo>
                        <a:pt x="656" y="902"/>
                      </a:lnTo>
                      <a:lnTo>
                        <a:pt x="659" y="924"/>
                      </a:lnTo>
                      <a:lnTo>
                        <a:pt x="663" y="944"/>
                      </a:lnTo>
                      <a:lnTo>
                        <a:pt x="667" y="962"/>
                      </a:lnTo>
                      <a:lnTo>
                        <a:pt x="672" y="982"/>
                      </a:lnTo>
                      <a:lnTo>
                        <a:pt x="697" y="1046"/>
                      </a:lnTo>
                      <a:lnTo>
                        <a:pt x="727" y="1056"/>
                      </a:lnTo>
                      <a:lnTo>
                        <a:pt x="750" y="1056"/>
                      </a:lnTo>
                      <a:lnTo>
                        <a:pt x="780" y="1050"/>
                      </a:lnTo>
                      <a:lnTo>
                        <a:pt x="801" y="1044"/>
                      </a:lnTo>
                      <a:lnTo>
                        <a:pt x="820" y="1034"/>
                      </a:lnTo>
                      <a:lnTo>
                        <a:pt x="838" y="1026"/>
                      </a:lnTo>
                      <a:lnTo>
                        <a:pt x="854" y="1014"/>
                      </a:lnTo>
                      <a:lnTo>
                        <a:pt x="869" y="1004"/>
                      </a:lnTo>
                      <a:lnTo>
                        <a:pt x="883" y="992"/>
                      </a:lnTo>
                      <a:lnTo>
                        <a:pt x="890" y="978"/>
                      </a:lnTo>
                      <a:lnTo>
                        <a:pt x="893" y="960"/>
                      </a:lnTo>
                      <a:lnTo>
                        <a:pt x="889" y="940"/>
                      </a:lnTo>
                      <a:lnTo>
                        <a:pt x="877" y="920"/>
                      </a:lnTo>
                      <a:lnTo>
                        <a:pt x="870" y="912"/>
                      </a:lnTo>
                      <a:lnTo>
                        <a:pt x="861" y="900"/>
                      </a:lnTo>
                      <a:lnTo>
                        <a:pt x="850" y="884"/>
                      </a:lnTo>
                      <a:lnTo>
                        <a:pt x="837" y="868"/>
                      </a:lnTo>
                      <a:lnTo>
                        <a:pt x="823" y="848"/>
                      </a:lnTo>
                      <a:lnTo>
                        <a:pt x="808" y="828"/>
                      </a:lnTo>
                      <a:lnTo>
                        <a:pt x="778" y="788"/>
                      </a:lnTo>
                      <a:lnTo>
                        <a:pt x="763" y="768"/>
                      </a:lnTo>
                      <a:lnTo>
                        <a:pt x="737" y="730"/>
                      </a:lnTo>
                      <a:lnTo>
                        <a:pt x="726" y="714"/>
                      </a:lnTo>
                      <a:lnTo>
                        <a:pt x="718" y="702"/>
                      </a:lnTo>
                      <a:lnTo>
                        <a:pt x="712" y="692"/>
                      </a:lnTo>
                      <a:lnTo>
                        <a:pt x="709" y="682"/>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5" name="Freeform 84"/>
                <p:cNvSpPr>
                  <a:spLocks/>
                </p:cNvSpPr>
                <p:nvPr userDrawn="1"/>
              </p:nvSpPr>
              <p:spPr bwMode="auto">
                <a:xfrm>
                  <a:off x="3624" y="793"/>
                  <a:ext cx="1139" cy="1056"/>
                </a:xfrm>
                <a:custGeom>
                  <a:avLst/>
                  <a:gdLst>
                    <a:gd name="T0" fmla="+- 0 4744 3624"/>
                    <a:gd name="T1" fmla="*/ T0 w 1139"/>
                    <a:gd name="T2" fmla="+- 0 1393 793"/>
                    <a:gd name="T3" fmla="*/ 1393 h 1056"/>
                    <a:gd name="T4" fmla="+- 0 4020 3624"/>
                    <a:gd name="T5" fmla="*/ T4 w 1139"/>
                    <a:gd name="T6" fmla="+- 0 1393 793"/>
                    <a:gd name="T7" fmla="*/ 1393 h 1056"/>
                    <a:gd name="T8" fmla="+- 0 4039 3624"/>
                    <a:gd name="T9" fmla="*/ T8 w 1139"/>
                    <a:gd name="T10" fmla="+- 0 1397 793"/>
                    <a:gd name="T11" fmla="*/ 1397 h 1056"/>
                    <a:gd name="T12" fmla="+- 0 4057 3624"/>
                    <a:gd name="T13" fmla="*/ T12 w 1139"/>
                    <a:gd name="T14" fmla="+- 0 1409 793"/>
                    <a:gd name="T15" fmla="*/ 1409 h 1056"/>
                    <a:gd name="T16" fmla="+- 0 4064 3624"/>
                    <a:gd name="T17" fmla="*/ T16 w 1139"/>
                    <a:gd name="T18" fmla="+- 0 1423 793"/>
                    <a:gd name="T19" fmla="*/ 1423 h 1056"/>
                    <a:gd name="T20" fmla="+- 0 4066 3624"/>
                    <a:gd name="T21" fmla="*/ T20 w 1139"/>
                    <a:gd name="T22" fmla="+- 0 1441 793"/>
                    <a:gd name="T23" fmla="*/ 1441 h 1056"/>
                    <a:gd name="T24" fmla="+- 0 4060 3624"/>
                    <a:gd name="T25" fmla="*/ T24 w 1139"/>
                    <a:gd name="T26" fmla="+- 0 1459 793"/>
                    <a:gd name="T27" fmla="*/ 1459 h 1056"/>
                    <a:gd name="T28" fmla="+- 0 4046 3624"/>
                    <a:gd name="T29" fmla="*/ T28 w 1139"/>
                    <a:gd name="T30" fmla="+- 0 1477 793"/>
                    <a:gd name="T31" fmla="*/ 1477 h 1056"/>
                    <a:gd name="T32" fmla="+- 0 4037 3624"/>
                    <a:gd name="T33" fmla="*/ T32 w 1139"/>
                    <a:gd name="T34" fmla="+- 0 1485 793"/>
                    <a:gd name="T35" fmla="*/ 1485 h 1056"/>
                    <a:gd name="T36" fmla="+- 0 3977 3624"/>
                    <a:gd name="T37" fmla="*/ T36 w 1139"/>
                    <a:gd name="T38" fmla="+- 0 1541 793"/>
                    <a:gd name="T39" fmla="*/ 1541 h 1056"/>
                    <a:gd name="T40" fmla="+- 0 3939 3624"/>
                    <a:gd name="T41" fmla="*/ T40 w 1139"/>
                    <a:gd name="T42" fmla="+- 0 1575 793"/>
                    <a:gd name="T43" fmla="*/ 1575 h 1056"/>
                    <a:gd name="T44" fmla="+- 0 3920 3624"/>
                    <a:gd name="T45" fmla="*/ T44 w 1139"/>
                    <a:gd name="T46" fmla="+- 0 1595 793"/>
                    <a:gd name="T47" fmla="*/ 1595 h 1056"/>
                    <a:gd name="T48" fmla="+- 0 3901 3624"/>
                    <a:gd name="T49" fmla="*/ T48 w 1139"/>
                    <a:gd name="T50" fmla="+- 0 1611 793"/>
                    <a:gd name="T51" fmla="*/ 1611 h 1056"/>
                    <a:gd name="T52" fmla="+- 0 3883 3624"/>
                    <a:gd name="T53" fmla="*/ T52 w 1139"/>
                    <a:gd name="T54" fmla="+- 0 1629 793"/>
                    <a:gd name="T55" fmla="*/ 1629 h 1056"/>
                    <a:gd name="T56" fmla="+- 0 3866 3624"/>
                    <a:gd name="T57" fmla="*/ T56 w 1139"/>
                    <a:gd name="T58" fmla="+- 0 1645 793"/>
                    <a:gd name="T59" fmla="*/ 1645 h 1056"/>
                    <a:gd name="T60" fmla="+- 0 3851 3624"/>
                    <a:gd name="T61" fmla="*/ T60 w 1139"/>
                    <a:gd name="T62" fmla="+- 0 1659 793"/>
                    <a:gd name="T63" fmla="*/ 1659 h 1056"/>
                    <a:gd name="T64" fmla="+- 0 3839 3624"/>
                    <a:gd name="T65" fmla="*/ T64 w 1139"/>
                    <a:gd name="T66" fmla="+- 0 1671 793"/>
                    <a:gd name="T67" fmla="*/ 1671 h 1056"/>
                    <a:gd name="T68" fmla="+- 0 3829 3624"/>
                    <a:gd name="T69" fmla="*/ T68 w 1139"/>
                    <a:gd name="T70" fmla="+- 0 1681 793"/>
                    <a:gd name="T71" fmla="*/ 1681 h 1056"/>
                    <a:gd name="T72" fmla="+- 0 3823 3624"/>
                    <a:gd name="T73" fmla="*/ T72 w 1139"/>
                    <a:gd name="T74" fmla="+- 0 1689 793"/>
                    <a:gd name="T75" fmla="*/ 1689 h 1056"/>
                    <a:gd name="T76" fmla="+- 0 3815 3624"/>
                    <a:gd name="T77" fmla="*/ T76 w 1139"/>
                    <a:gd name="T78" fmla="+- 0 1707 793"/>
                    <a:gd name="T79" fmla="*/ 1707 h 1056"/>
                    <a:gd name="T80" fmla="+- 0 3816 3624"/>
                    <a:gd name="T81" fmla="*/ T80 w 1139"/>
                    <a:gd name="T82" fmla="+- 0 1725 793"/>
                    <a:gd name="T83" fmla="*/ 1725 h 1056"/>
                    <a:gd name="T84" fmla="+- 0 3849 3624"/>
                    <a:gd name="T85" fmla="*/ T84 w 1139"/>
                    <a:gd name="T86" fmla="+- 0 1775 793"/>
                    <a:gd name="T87" fmla="*/ 1775 h 1056"/>
                    <a:gd name="T88" fmla="+- 0 3900 3624"/>
                    <a:gd name="T89" fmla="*/ T88 w 1139"/>
                    <a:gd name="T90" fmla="+- 0 1809 793"/>
                    <a:gd name="T91" fmla="*/ 1809 h 1056"/>
                    <a:gd name="T92" fmla="+- 0 3923 3624"/>
                    <a:gd name="T93" fmla="*/ T92 w 1139"/>
                    <a:gd name="T94" fmla="+- 0 1821 793"/>
                    <a:gd name="T95" fmla="*/ 1821 h 1056"/>
                    <a:gd name="T96" fmla="+- 0 3949 3624"/>
                    <a:gd name="T97" fmla="*/ T96 w 1139"/>
                    <a:gd name="T98" fmla="+- 0 1835 793"/>
                    <a:gd name="T99" fmla="*/ 1835 h 1056"/>
                    <a:gd name="T100" fmla="+- 0 3970 3624"/>
                    <a:gd name="T101" fmla="*/ T100 w 1139"/>
                    <a:gd name="T102" fmla="+- 0 1839 793"/>
                    <a:gd name="T103" fmla="*/ 1839 h 1056"/>
                    <a:gd name="T104" fmla="+- 0 3987 3624"/>
                    <a:gd name="T105" fmla="*/ T104 w 1139"/>
                    <a:gd name="T106" fmla="+- 0 1837 793"/>
                    <a:gd name="T107" fmla="*/ 1837 h 1056"/>
                    <a:gd name="T108" fmla="+- 0 4001 3624"/>
                    <a:gd name="T109" fmla="*/ T108 w 1139"/>
                    <a:gd name="T110" fmla="+- 0 1831 793"/>
                    <a:gd name="T111" fmla="*/ 1831 h 1056"/>
                    <a:gd name="T112" fmla="+- 0 4036 3624"/>
                    <a:gd name="T113" fmla="*/ T112 w 1139"/>
                    <a:gd name="T114" fmla="+- 0 1771 793"/>
                    <a:gd name="T115" fmla="*/ 1771 h 1056"/>
                    <a:gd name="T116" fmla="+- 0 4063 3624"/>
                    <a:gd name="T117" fmla="*/ T116 w 1139"/>
                    <a:gd name="T118" fmla="+- 0 1695 793"/>
                    <a:gd name="T119" fmla="*/ 1695 h 1056"/>
                    <a:gd name="T120" fmla="+- 0 4071 3624"/>
                    <a:gd name="T121" fmla="*/ T120 w 1139"/>
                    <a:gd name="T122" fmla="+- 0 1673 793"/>
                    <a:gd name="T123" fmla="*/ 1673 h 1056"/>
                    <a:gd name="T124" fmla="+- 0 4080 3624"/>
                    <a:gd name="T125" fmla="*/ T124 w 1139"/>
                    <a:gd name="T126" fmla="+- 0 1649 793"/>
                    <a:gd name="T127" fmla="*/ 1649 h 1056"/>
                    <a:gd name="T128" fmla="+- 0 4089 3624"/>
                    <a:gd name="T129" fmla="*/ T128 w 1139"/>
                    <a:gd name="T130" fmla="+- 0 1623 793"/>
                    <a:gd name="T131" fmla="*/ 1623 h 1056"/>
                    <a:gd name="T132" fmla="+- 0 4099 3624"/>
                    <a:gd name="T133" fmla="*/ T132 w 1139"/>
                    <a:gd name="T134" fmla="+- 0 1597 793"/>
                    <a:gd name="T135" fmla="*/ 1597 h 1056"/>
                    <a:gd name="T136" fmla="+- 0 4129 3624"/>
                    <a:gd name="T137" fmla="*/ T136 w 1139"/>
                    <a:gd name="T138" fmla="+- 0 1531 793"/>
                    <a:gd name="T139" fmla="*/ 1531 h 1056"/>
                    <a:gd name="T140" fmla="+- 0 4179 3624"/>
                    <a:gd name="T141" fmla="*/ T140 w 1139"/>
                    <a:gd name="T142" fmla="+- 0 1479 793"/>
                    <a:gd name="T143" fmla="*/ 1479 h 1056"/>
                    <a:gd name="T144" fmla="+- 0 4195 3624"/>
                    <a:gd name="T145" fmla="*/ T144 w 1139"/>
                    <a:gd name="T146" fmla="+- 0 1475 793"/>
                    <a:gd name="T147" fmla="*/ 1475 h 1056"/>
                    <a:gd name="T148" fmla="+- 0 4333 3624"/>
                    <a:gd name="T149" fmla="*/ T148 w 1139"/>
                    <a:gd name="T150" fmla="+- 0 1475 793"/>
                    <a:gd name="T151" fmla="*/ 1475 h 1056"/>
                    <a:gd name="T152" fmla="+- 0 4331 3624"/>
                    <a:gd name="T153" fmla="*/ T152 w 1139"/>
                    <a:gd name="T154" fmla="+- 0 1469 793"/>
                    <a:gd name="T155" fmla="*/ 1469 h 1056"/>
                    <a:gd name="T156" fmla="+- 0 4331 3624"/>
                    <a:gd name="T157" fmla="*/ T156 w 1139"/>
                    <a:gd name="T158" fmla="+- 0 1453 793"/>
                    <a:gd name="T159" fmla="*/ 1453 h 1056"/>
                    <a:gd name="T160" fmla="+- 0 4341 3624"/>
                    <a:gd name="T161" fmla="*/ T160 w 1139"/>
                    <a:gd name="T162" fmla="+- 0 1435 793"/>
                    <a:gd name="T163" fmla="*/ 1435 h 1056"/>
                    <a:gd name="T164" fmla="+- 0 4353 3624"/>
                    <a:gd name="T165" fmla="*/ T164 w 1139"/>
                    <a:gd name="T166" fmla="+- 0 1431 793"/>
                    <a:gd name="T167" fmla="*/ 1431 h 1056"/>
                    <a:gd name="T168" fmla="+- 0 4763 3624"/>
                    <a:gd name="T169" fmla="*/ T168 w 1139"/>
                    <a:gd name="T170" fmla="+- 0 1431 793"/>
                    <a:gd name="T171" fmla="*/ 1431 h 1056"/>
                    <a:gd name="T172" fmla="+- 0 4763 3624"/>
                    <a:gd name="T173" fmla="*/ T172 w 1139"/>
                    <a:gd name="T174" fmla="+- 0 1427 793"/>
                    <a:gd name="T175" fmla="*/ 1427 h 1056"/>
                    <a:gd name="T176" fmla="+- 0 4758 3624"/>
                    <a:gd name="T177" fmla="*/ T176 w 1139"/>
                    <a:gd name="T178" fmla="+- 0 1407 793"/>
                    <a:gd name="T179" fmla="*/ 1407 h 1056"/>
                    <a:gd name="T180" fmla="+- 0 4748 3624"/>
                    <a:gd name="T181" fmla="*/ T180 w 1139"/>
                    <a:gd name="T182" fmla="+- 0 1395 793"/>
                    <a:gd name="T183" fmla="*/ 1395 h 1056"/>
                    <a:gd name="T184" fmla="+- 0 4744 3624"/>
                    <a:gd name="T185" fmla="*/ T184 w 1139"/>
                    <a:gd name="T186" fmla="+- 0 1393 793"/>
                    <a:gd name="T187" fmla="*/ 1393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139" h="1056">
                      <a:moveTo>
                        <a:pt x="1120" y="600"/>
                      </a:moveTo>
                      <a:lnTo>
                        <a:pt x="396" y="600"/>
                      </a:lnTo>
                      <a:lnTo>
                        <a:pt x="415" y="604"/>
                      </a:lnTo>
                      <a:lnTo>
                        <a:pt x="433" y="616"/>
                      </a:lnTo>
                      <a:lnTo>
                        <a:pt x="440" y="630"/>
                      </a:lnTo>
                      <a:lnTo>
                        <a:pt x="442" y="648"/>
                      </a:lnTo>
                      <a:lnTo>
                        <a:pt x="436" y="666"/>
                      </a:lnTo>
                      <a:lnTo>
                        <a:pt x="422" y="684"/>
                      </a:lnTo>
                      <a:lnTo>
                        <a:pt x="413" y="692"/>
                      </a:lnTo>
                      <a:lnTo>
                        <a:pt x="353" y="748"/>
                      </a:lnTo>
                      <a:lnTo>
                        <a:pt x="315" y="782"/>
                      </a:lnTo>
                      <a:lnTo>
                        <a:pt x="296" y="802"/>
                      </a:lnTo>
                      <a:lnTo>
                        <a:pt x="277" y="818"/>
                      </a:lnTo>
                      <a:lnTo>
                        <a:pt x="259" y="836"/>
                      </a:lnTo>
                      <a:lnTo>
                        <a:pt x="242" y="852"/>
                      </a:lnTo>
                      <a:lnTo>
                        <a:pt x="227" y="866"/>
                      </a:lnTo>
                      <a:lnTo>
                        <a:pt x="215" y="878"/>
                      </a:lnTo>
                      <a:lnTo>
                        <a:pt x="205" y="888"/>
                      </a:lnTo>
                      <a:lnTo>
                        <a:pt x="199" y="896"/>
                      </a:lnTo>
                      <a:lnTo>
                        <a:pt x="191" y="914"/>
                      </a:lnTo>
                      <a:lnTo>
                        <a:pt x="192" y="932"/>
                      </a:lnTo>
                      <a:lnTo>
                        <a:pt x="225" y="982"/>
                      </a:lnTo>
                      <a:lnTo>
                        <a:pt x="276" y="1016"/>
                      </a:lnTo>
                      <a:lnTo>
                        <a:pt x="299" y="1028"/>
                      </a:lnTo>
                      <a:lnTo>
                        <a:pt x="325" y="1042"/>
                      </a:lnTo>
                      <a:lnTo>
                        <a:pt x="346" y="1046"/>
                      </a:lnTo>
                      <a:lnTo>
                        <a:pt x="363" y="1044"/>
                      </a:lnTo>
                      <a:lnTo>
                        <a:pt x="377" y="1038"/>
                      </a:lnTo>
                      <a:lnTo>
                        <a:pt x="412" y="978"/>
                      </a:lnTo>
                      <a:lnTo>
                        <a:pt x="439" y="902"/>
                      </a:lnTo>
                      <a:lnTo>
                        <a:pt x="447" y="880"/>
                      </a:lnTo>
                      <a:lnTo>
                        <a:pt x="456" y="856"/>
                      </a:lnTo>
                      <a:lnTo>
                        <a:pt x="465" y="830"/>
                      </a:lnTo>
                      <a:lnTo>
                        <a:pt x="475" y="804"/>
                      </a:lnTo>
                      <a:lnTo>
                        <a:pt x="505" y="738"/>
                      </a:lnTo>
                      <a:lnTo>
                        <a:pt x="555" y="686"/>
                      </a:lnTo>
                      <a:lnTo>
                        <a:pt x="571" y="682"/>
                      </a:lnTo>
                      <a:lnTo>
                        <a:pt x="709" y="682"/>
                      </a:lnTo>
                      <a:lnTo>
                        <a:pt x="707" y="676"/>
                      </a:lnTo>
                      <a:lnTo>
                        <a:pt x="707" y="660"/>
                      </a:lnTo>
                      <a:lnTo>
                        <a:pt x="717" y="642"/>
                      </a:lnTo>
                      <a:lnTo>
                        <a:pt x="729" y="638"/>
                      </a:lnTo>
                      <a:lnTo>
                        <a:pt x="1139" y="638"/>
                      </a:lnTo>
                      <a:lnTo>
                        <a:pt x="1139" y="634"/>
                      </a:lnTo>
                      <a:lnTo>
                        <a:pt x="1134" y="614"/>
                      </a:lnTo>
                      <a:lnTo>
                        <a:pt x="1124" y="602"/>
                      </a:lnTo>
                      <a:lnTo>
                        <a:pt x="1120" y="60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6" name="Freeform 85"/>
                <p:cNvSpPr>
                  <a:spLocks/>
                </p:cNvSpPr>
                <p:nvPr userDrawn="1"/>
              </p:nvSpPr>
              <p:spPr bwMode="auto">
                <a:xfrm>
                  <a:off x="3624" y="793"/>
                  <a:ext cx="1139" cy="1056"/>
                </a:xfrm>
                <a:custGeom>
                  <a:avLst/>
                  <a:gdLst>
                    <a:gd name="T0" fmla="+- 0 4763 3624"/>
                    <a:gd name="T1" fmla="*/ T0 w 1139"/>
                    <a:gd name="T2" fmla="+- 0 1431 793"/>
                    <a:gd name="T3" fmla="*/ 1431 h 1056"/>
                    <a:gd name="T4" fmla="+- 0 4368 3624"/>
                    <a:gd name="T5" fmla="*/ T4 w 1139"/>
                    <a:gd name="T6" fmla="+- 0 1431 793"/>
                    <a:gd name="T7" fmla="*/ 1431 h 1056"/>
                    <a:gd name="T8" fmla="+- 0 4386 3624"/>
                    <a:gd name="T9" fmla="*/ T8 w 1139"/>
                    <a:gd name="T10" fmla="+- 0 1437 793"/>
                    <a:gd name="T11" fmla="*/ 1437 h 1056"/>
                    <a:gd name="T12" fmla="+- 0 4407 3624"/>
                    <a:gd name="T13" fmla="*/ T12 w 1139"/>
                    <a:gd name="T14" fmla="+- 0 1445 793"/>
                    <a:gd name="T15" fmla="*/ 1445 h 1056"/>
                    <a:gd name="T16" fmla="+- 0 4431 3624"/>
                    <a:gd name="T17" fmla="*/ T16 w 1139"/>
                    <a:gd name="T18" fmla="+- 0 1459 793"/>
                    <a:gd name="T19" fmla="*/ 1459 h 1056"/>
                    <a:gd name="T20" fmla="+- 0 4473 3624"/>
                    <a:gd name="T21" fmla="*/ T20 w 1139"/>
                    <a:gd name="T22" fmla="+- 0 1485 793"/>
                    <a:gd name="T23" fmla="*/ 1485 h 1056"/>
                    <a:gd name="T24" fmla="+- 0 4490 3624"/>
                    <a:gd name="T25" fmla="*/ T24 w 1139"/>
                    <a:gd name="T26" fmla="+- 0 1495 793"/>
                    <a:gd name="T27" fmla="*/ 1495 h 1056"/>
                    <a:gd name="T28" fmla="+- 0 4509 3624"/>
                    <a:gd name="T29" fmla="*/ T28 w 1139"/>
                    <a:gd name="T30" fmla="+- 0 1507 793"/>
                    <a:gd name="T31" fmla="*/ 1507 h 1056"/>
                    <a:gd name="T32" fmla="+- 0 4529 3624"/>
                    <a:gd name="T33" fmla="*/ T32 w 1139"/>
                    <a:gd name="T34" fmla="+- 0 1519 793"/>
                    <a:gd name="T35" fmla="*/ 1519 h 1056"/>
                    <a:gd name="T36" fmla="+- 0 4549 3624"/>
                    <a:gd name="T37" fmla="*/ T36 w 1139"/>
                    <a:gd name="T38" fmla="+- 0 1529 793"/>
                    <a:gd name="T39" fmla="*/ 1529 h 1056"/>
                    <a:gd name="T40" fmla="+- 0 4589 3624"/>
                    <a:gd name="T41" fmla="*/ T40 w 1139"/>
                    <a:gd name="T42" fmla="+- 0 1553 793"/>
                    <a:gd name="T43" fmla="*/ 1553 h 1056"/>
                    <a:gd name="T44" fmla="+- 0 4609 3624"/>
                    <a:gd name="T45" fmla="*/ T44 w 1139"/>
                    <a:gd name="T46" fmla="+- 0 1563 793"/>
                    <a:gd name="T47" fmla="*/ 1563 h 1056"/>
                    <a:gd name="T48" fmla="+- 0 4628 3624"/>
                    <a:gd name="T49" fmla="*/ T48 w 1139"/>
                    <a:gd name="T50" fmla="+- 0 1573 793"/>
                    <a:gd name="T51" fmla="*/ 1573 h 1056"/>
                    <a:gd name="T52" fmla="+- 0 4645 3624"/>
                    <a:gd name="T53" fmla="*/ T52 w 1139"/>
                    <a:gd name="T54" fmla="+- 0 1583 793"/>
                    <a:gd name="T55" fmla="*/ 1583 h 1056"/>
                    <a:gd name="T56" fmla="+- 0 4662 3624"/>
                    <a:gd name="T57" fmla="*/ T56 w 1139"/>
                    <a:gd name="T58" fmla="+- 0 1591 793"/>
                    <a:gd name="T59" fmla="*/ 1591 h 1056"/>
                    <a:gd name="T60" fmla="+- 0 4720 3624"/>
                    <a:gd name="T61" fmla="*/ T60 w 1139"/>
                    <a:gd name="T62" fmla="+- 0 1569 793"/>
                    <a:gd name="T63" fmla="*/ 1569 h 1056"/>
                    <a:gd name="T64" fmla="+- 0 4751 3624"/>
                    <a:gd name="T65" fmla="*/ T64 w 1139"/>
                    <a:gd name="T66" fmla="+- 0 1501 793"/>
                    <a:gd name="T67" fmla="*/ 1501 h 1056"/>
                    <a:gd name="T68" fmla="+- 0 4762 3624"/>
                    <a:gd name="T69" fmla="*/ T68 w 1139"/>
                    <a:gd name="T70" fmla="+- 0 1451 793"/>
                    <a:gd name="T71" fmla="*/ 1451 h 1056"/>
                    <a:gd name="T72" fmla="+- 0 4763 3624"/>
                    <a:gd name="T73" fmla="*/ T72 w 1139"/>
                    <a:gd name="T74" fmla="+- 0 1431 793"/>
                    <a:gd name="T75" fmla="*/ 1431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139" h="1056">
                      <a:moveTo>
                        <a:pt x="1139" y="638"/>
                      </a:moveTo>
                      <a:lnTo>
                        <a:pt x="744" y="638"/>
                      </a:lnTo>
                      <a:lnTo>
                        <a:pt x="762" y="644"/>
                      </a:lnTo>
                      <a:lnTo>
                        <a:pt x="783" y="652"/>
                      </a:lnTo>
                      <a:lnTo>
                        <a:pt x="807" y="666"/>
                      </a:lnTo>
                      <a:lnTo>
                        <a:pt x="849" y="692"/>
                      </a:lnTo>
                      <a:lnTo>
                        <a:pt x="866" y="702"/>
                      </a:lnTo>
                      <a:lnTo>
                        <a:pt x="885" y="714"/>
                      </a:lnTo>
                      <a:lnTo>
                        <a:pt x="905" y="726"/>
                      </a:lnTo>
                      <a:lnTo>
                        <a:pt x="925" y="736"/>
                      </a:lnTo>
                      <a:lnTo>
                        <a:pt x="965" y="760"/>
                      </a:lnTo>
                      <a:lnTo>
                        <a:pt x="985" y="770"/>
                      </a:lnTo>
                      <a:lnTo>
                        <a:pt x="1004" y="780"/>
                      </a:lnTo>
                      <a:lnTo>
                        <a:pt x="1021" y="790"/>
                      </a:lnTo>
                      <a:lnTo>
                        <a:pt x="1038" y="798"/>
                      </a:lnTo>
                      <a:lnTo>
                        <a:pt x="1096" y="776"/>
                      </a:lnTo>
                      <a:lnTo>
                        <a:pt x="1127" y="708"/>
                      </a:lnTo>
                      <a:lnTo>
                        <a:pt x="1138" y="658"/>
                      </a:lnTo>
                      <a:lnTo>
                        <a:pt x="1139" y="63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7" name="Freeform 86"/>
                <p:cNvSpPr>
                  <a:spLocks/>
                </p:cNvSpPr>
                <p:nvPr userDrawn="1"/>
              </p:nvSpPr>
              <p:spPr bwMode="auto">
                <a:xfrm>
                  <a:off x="3624" y="793"/>
                  <a:ext cx="1139" cy="1056"/>
                </a:xfrm>
                <a:custGeom>
                  <a:avLst/>
                  <a:gdLst>
                    <a:gd name="T0" fmla="+- 0 3688 3624"/>
                    <a:gd name="T1" fmla="*/ T0 w 1139"/>
                    <a:gd name="T2" fmla="+- 0 1267 793"/>
                    <a:gd name="T3" fmla="*/ 1267 h 1056"/>
                    <a:gd name="T4" fmla="+- 0 3627 3624"/>
                    <a:gd name="T5" fmla="*/ T4 w 1139"/>
                    <a:gd name="T6" fmla="+- 0 1311 793"/>
                    <a:gd name="T7" fmla="*/ 1311 h 1056"/>
                    <a:gd name="T8" fmla="+- 0 3624 3624"/>
                    <a:gd name="T9" fmla="*/ T8 w 1139"/>
                    <a:gd name="T10" fmla="+- 0 1335 793"/>
                    <a:gd name="T11" fmla="*/ 1335 h 1056"/>
                    <a:gd name="T12" fmla="+- 0 3624 3624"/>
                    <a:gd name="T13" fmla="*/ T12 w 1139"/>
                    <a:gd name="T14" fmla="+- 0 1349 793"/>
                    <a:gd name="T15" fmla="*/ 1349 h 1056"/>
                    <a:gd name="T16" fmla="+- 0 3633 3624"/>
                    <a:gd name="T17" fmla="*/ T16 w 1139"/>
                    <a:gd name="T18" fmla="+- 0 1429 793"/>
                    <a:gd name="T19" fmla="*/ 1429 h 1056"/>
                    <a:gd name="T20" fmla="+- 0 3655 3624"/>
                    <a:gd name="T21" fmla="*/ T20 w 1139"/>
                    <a:gd name="T22" fmla="+- 0 1493 793"/>
                    <a:gd name="T23" fmla="*/ 1493 h 1056"/>
                    <a:gd name="T24" fmla="+- 0 3679 3624"/>
                    <a:gd name="T25" fmla="*/ T24 w 1139"/>
                    <a:gd name="T26" fmla="+- 0 1507 793"/>
                    <a:gd name="T27" fmla="*/ 1507 h 1056"/>
                    <a:gd name="T28" fmla="+- 0 3694 3624"/>
                    <a:gd name="T29" fmla="*/ T28 w 1139"/>
                    <a:gd name="T30" fmla="+- 0 1505 793"/>
                    <a:gd name="T31" fmla="*/ 1505 h 1056"/>
                    <a:gd name="T32" fmla="+- 0 3712 3624"/>
                    <a:gd name="T33" fmla="*/ T32 w 1139"/>
                    <a:gd name="T34" fmla="+- 0 1501 793"/>
                    <a:gd name="T35" fmla="*/ 1501 h 1056"/>
                    <a:gd name="T36" fmla="+- 0 3732 3624"/>
                    <a:gd name="T37" fmla="*/ T36 w 1139"/>
                    <a:gd name="T38" fmla="+- 0 1493 793"/>
                    <a:gd name="T39" fmla="*/ 1493 h 1056"/>
                    <a:gd name="T40" fmla="+- 0 3755 3624"/>
                    <a:gd name="T41" fmla="*/ T40 w 1139"/>
                    <a:gd name="T42" fmla="+- 0 1485 793"/>
                    <a:gd name="T43" fmla="*/ 1485 h 1056"/>
                    <a:gd name="T44" fmla="+- 0 3771 3624"/>
                    <a:gd name="T45" fmla="*/ T44 w 1139"/>
                    <a:gd name="T46" fmla="+- 0 1479 793"/>
                    <a:gd name="T47" fmla="*/ 1479 h 1056"/>
                    <a:gd name="T48" fmla="+- 0 3833 3624"/>
                    <a:gd name="T49" fmla="*/ T48 w 1139"/>
                    <a:gd name="T50" fmla="+- 0 1455 793"/>
                    <a:gd name="T51" fmla="*/ 1455 h 1056"/>
                    <a:gd name="T52" fmla="+- 0 3902 3624"/>
                    <a:gd name="T53" fmla="*/ T52 w 1139"/>
                    <a:gd name="T54" fmla="+- 0 1427 793"/>
                    <a:gd name="T55" fmla="*/ 1427 h 1056"/>
                    <a:gd name="T56" fmla="+- 0 3943 3624"/>
                    <a:gd name="T57" fmla="*/ T56 w 1139"/>
                    <a:gd name="T58" fmla="+- 0 1413 793"/>
                    <a:gd name="T59" fmla="*/ 1413 h 1056"/>
                    <a:gd name="T60" fmla="+- 0 3960 3624"/>
                    <a:gd name="T61" fmla="*/ T60 w 1139"/>
                    <a:gd name="T62" fmla="+- 0 1405 793"/>
                    <a:gd name="T63" fmla="*/ 1405 h 1056"/>
                    <a:gd name="T64" fmla="+- 0 3973 3624"/>
                    <a:gd name="T65" fmla="*/ T64 w 1139"/>
                    <a:gd name="T66" fmla="+- 0 1401 793"/>
                    <a:gd name="T67" fmla="*/ 1401 h 1056"/>
                    <a:gd name="T68" fmla="+- 0 3983 3624"/>
                    <a:gd name="T69" fmla="*/ T68 w 1139"/>
                    <a:gd name="T70" fmla="+- 0 1397 793"/>
                    <a:gd name="T71" fmla="*/ 1397 h 1056"/>
                    <a:gd name="T72" fmla="+- 0 4001 3624"/>
                    <a:gd name="T73" fmla="*/ T72 w 1139"/>
                    <a:gd name="T74" fmla="+- 0 1393 793"/>
                    <a:gd name="T75" fmla="*/ 1393 h 1056"/>
                    <a:gd name="T76" fmla="+- 0 4744 3624"/>
                    <a:gd name="T77" fmla="*/ T76 w 1139"/>
                    <a:gd name="T78" fmla="+- 0 1393 793"/>
                    <a:gd name="T79" fmla="*/ 1393 h 1056"/>
                    <a:gd name="T80" fmla="+- 0 4732 3624"/>
                    <a:gd name="T81" fmla="*/ T80 w 1139"/>
                    <a:gd name="T82" fmla="+- 0 1385 793"/>
                    <a:gd name="T83" fmla="*/ 1385 h 1056"/>
                    <a:gd name="T84" fmla="+- 0 4712 3624"/>
                    <a:gd name="T85" fmla="*/ T84 w 1139"/>
                    <a:gd name="T86" fmla="+- 0 1379 793"/>
                    <a:gd name="T87" fmla="*/ 1379 h 1056"/>
                    <a:gd name="T88" fmla="+- 0 4687 3624"/>
                    <a:gd name="T89" fmla="*/ T88 w 1139"/>
                    <a:gd name="T90" fmla="+- 0 1375 793"/>
                    <a:gd name="T91" fmla="*/ 1375 h 1056"/>
                    <a:gd name="T92" fmla="+- 0 4673 3624"/>
                    <a:gd name="T93" fmla="*/ T92 w 1139"/>
                    <a:gd name="T94" fmla="+- 0 1373 793"/>
                    <a:gd name="T95" fmla="*/ 1373 h 1056"/>
                    <a:gd name="T96" fmla="+- 0 4658 3624"/>
                    <a:gd name="T97" fmla="*/ T96 w 1139"/>
                    <a:gd name="T98" fmla="+- 0 1373 793"/>
                    <a:gd name="T99" fmla="*/ 1373 h 1056"/>
                    <a:gd name="T100" fmla="+- 0 4640 3624"/>
                    <a:gd name="T101" fmla="*/ T100 w 1139"/>
                    <a:gd name="T102" fmla="+- 0 1371 793"/>
                    <a:gd name="T103" fmla="*/ 1371 h 1056"/>
                    <a:gd name="T104" fmla="+- 0 4620 3624"/>
                    <a:gd name="T105" fmla="*/ T104 w 1139"/>
                    <a:gd name="T106" fmla="+- 0 1371 793"/>
                    <a:gd name="T107" fmla="*/ 1371 h 1056"/>
                    <a:gd name="T108" fmla="+- 0 4599 3624"/>
                    <a:gd name="T109" fmla="*/ T108 w 1139"/>
                    <a:gd name="T110" fmla="+- 0 1369 793"/>
                    <a:gd name="T111" fmla="*/ 1369 h 1056"/>
                    <a:gd name="T112" fmla="+- 0 4485 3624"/>
                    <a:gd name="T113" fmla="*/ T112 w 1139"/>
                    <a:gd name="T114" fmla="+- 0 1365 793"/>
                    <a:gd name="T115" fmla="*/ 1365 h 1056"/>
                    <a:gd name="T116" fmla="+- 0 4462 3624"/>
                    <a:gd name="T117" fmla="*/ T116 w 1139"/>
                    <a:gd name="T118" fmla="+- 0 1365 793"/>
                    <a:gd name="T119" fmla="*/ 1365 h 1056"/>
                    <a:gd name="T120" fmla="+- 0 4420 3624"/>
                    <a:gd name="T121" fmla="*/ T120 w 1139"/>
                    <a:gd name="T122" fmla="+- 0 1361 793"/>
                    <a:gd name="T123" fmla="*/ 1361 h 1056"/>
                    <a:gd name="T124" fmla="+- 0 4391 3624"/>
                    <a:gd name="T125" fmla="*/ T124 w 1139"/>
                    <a:gd name="T126" fmla="+- 0 1359 793"/>
                    <a:gd name="T127" fmla="*/ 1359 h 1056"/>
                    <a:gd name="T128" fmla="+- 0 4372 3624"/>
                    <a:gd name="T129" fmla="*/ T128 w 1139"/>
                    <a:gd name="T130" fmla="+- 0 1355 793"/>
                    <a:gd name="T131" fmla="*/ 1355 h 1056"/>
                    <a:gd name="T132" fmla="+- 0 4361 3624"/>
                    <a:gd name="T133" fmla="*/ T132 w 1139"/>
                    <a:gd name="T134" fmla="+- 0 1347 793"/>
                    <a:gd name="T135" fmla="*/ 1347 h 1056"/>
                    <a:gd name="T136" fmla="+- 0 4357 3624"/>
                    <a:gd name="T137" fmla="*/ T136 w 1139"/>
                    <a:gd name="T138" fmla="+- 0 1335 793"/>
                    <a:gd name="T139" fmla="*/ 1335 h 1056"/>
                    <a:gd name="T140" fmla="+- 0 4358 3624"/>
                    <a:gd name="T141" fmla="*/ T140 w 1139"/>
                    <a:gd name="T142" fmla="+- 0 1321 793"/>
                    <a:gd name="T143" fmla="*/ 1321 h 1056"/>
                    <a:gd name="T144" fmla="+- 0 4365 3624"/>
                    <a:gd name="T145" fmla="*/ T144 w 1139"/>
                    <a:gd name="T146" fmla="+- 0 1309 793"/>
                    <a:gd name="T147" fmla="*/ 1309 h 1056"/>
                    <a:gd name="T148" fmla="+- 0 4374 3624"/>
                    <a:gd name="T149" fmla="*/ T148 w 1139"/>
                    <a:gd name="T150" fmla="+- 0 1299 793"/>
                    <a:gd name="T151" fmla="*/ 1299 h 1056"/>
                    <a:gd name="T152" fmla="+- 0 3978 3624"/>
                    <a:gd name="T153" fmla="*/ T152 w 1139"/>
                    <a:gd name="T154" fmla="+- 0 1299 793"/>
                    <a:gd name="T155" fmla="*/ 1299 h 1056"/>
                    <a:gd name="T156" fmla="+- 0 3964 3624"/>
                    <a:gd name="T157" fmla="*/ T156 w 1139"/>
                    <a:gd name="T158" fmla="+- 0 1297 793"/>
                    <a:gd name="T159" fmla="*/ 1297 h 1056"/>
                    <a:gd name="T160" fmla="+- 0 3947 3624"/>
                    <a:gd name="T161" fmla="*/ T160 w 1139"/>
                    <a:gd name="T162" fmla="+- 0 1295 793"/>
                    <a:gd name="T163" fmla="*/ 1295 h 1056"/>
                    <a:gd name="T164" fmla="+- 0 3927 3624"/>
                    <a:gd name="T165" fmla="*/ T164 w 1139"/>
                    <a:gd name="T166" fmla="+- 0 1293 793"/>
                    <a:gd name="T167" fmla="*/ 1293 h 1056"/>
                    <a:gd name="T168" fmla="+- 0 3904 3624"/>
                    <a:gd name="T169" fmla="*/ T168 w 1139"/>
                    <a:gd name="T170" fmla="+- 0 1291 793"/>
                    <a:gd name="T171" fmla="*/ 1291 h 1056"/>
                    <a:gd name="T172" fmla="+- 0 3854 3624"/>
                    <a:gd name="T173" fmla="*/ T172 w 1139"/>
                    <a:gd name="T174" fmla="+- 0 1285 793"/>
                    <a:gd name="T175" fmla="*/ 1285 h 1056"/>
                    <a:gd name="T176" fmla="+- 0 3688 3624"/>
                    <a:gd name="T177" fmla="*/ T176 w 1139"/>
                    <a:gd name="T178" fmla="+- 0 1267 793"/>
                    <a:gd name="T179" fmla="*/ 126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139" h="1056">
                      <a:moveTo>
                        <a:pt x="64" y="474"/>
                      </a:moveTo>
                      <a:lnTo>
                        <a:pt x="3" y="518"/>
                      </a:lnTo>
                      <a:lnTo>
                        <a:pt x="0" y="542"/>
                      </a:lnTo>
                      <a:lnTo>
                        <a:pt x="0" y="556"/>
                      </a:lnTo>
                      <a:lnTo>
                        <a:pt x="9" y="636"/>
                      </a:lnTo>
                      <a:lnTo>
                        <a:pt x="31" y="700"/>
                      </a:lnTo>
                      <a:lnTo>
                        <a:pt x="55" y="714"/>
                      </a:lnTo>
                      <a:lnTo>
                        <a:pt x="70" y="712"/>
                      </a:lnTo>
                      <a:lnTo>
                        <a:pt x="88" y="708"/>
                      </a:lnTo>
                      <a:lnTo>
                        <a:pt x="108" y="700"/>
                      </a:lnTo>
                      <a:lnTo>
                        <a:pt x="131" y="692"/>
                      </a:lnTo>
                      <a:lnTo>
                        <a:pt x="147" y="686"/>
                      </a:lnTo>
                      <a:lnTo>
                        <a:pt x="209" y="662"/>
                      </a:lnTo>
                      <a:lnTo>
                        <a:pt x="278" y="634"/>
                      </a:lnTo>
                      <a:lnTo>
                        <a:pt x="319" y="620"/>
                      </a:lnTo>
                      <a:lnTo>
                        <a:pt x="336" y="612"/>
                      </a:lnTo>
                      <a:lnTo>
                        <a:pt x="349" y="608"/>
                      </a:lnTo>
                      <a:lnTo>
                        <a:pt x="359" y="604"/>
                      </a:lnTo>
                      <a:lnTo>
                        <a:pt x="377" y="600"/>
                      </a:lnTo>
                      <a:lnTo>
                        <a:pt x="1120" y="600"/>
                      </a:lnTo>
                      <a:lnTo>
                        <a:pt x="1108" y="592"/>
                      </a:lnTo>
                      <a:lnTo>
                        <a:pt x="1088" y="586"/>
                      </a:lnTo>
                      <a:lnTo>
                        <a:pt x="1063" y="582"/>
                      </a:lnTo>
                      <a:lnTo>
                        <a:pt x="1049" y="580"/>
                      </a:lnTo>
                      <a:lnTo>
                        <a:pt x="1034" y="580"/>
                      </a:lnTo>
                      <a:lnTo>
                        <a:pt x="1016" y="578"/>
                      </a:lnTo>
                      <a:lnTo>
                        <a:pt x="996" y="578"/>
                      </a:lnTo>
                      <a:lnTo>
                        <a:pt x="975" y="576"/>
                      </a:lnTo>
                      <a:lnTo>
                        <a:pt x="861" y="572"/>
                      </a:lnTo>
                      <a:lnTo>
                        <a:pt x="838" y="572"/>
                      </a:lnTo>
                      <a:lnTo>
                        <a:pt x="796" y="568"/>
                      </a:lnTo>
                      <a:lnTo>
                        <a:pt x="767" y="566"/>
                      </a:lnTo>
                      <a:lnTo>
                        <a:pt x="748" y="562"/>
                      </a:lnTo>
                      <a:lnTo>
                        <a:pt x="737" y="554"/>
                      </a:lnTo>
                      <a:lnTo>
                        <a:pt x="733" y="542"/>
                      </a:lnTo>
                      <a:lnTo>
                        <a:pt x="734" y="528"/>
                      </a:lnTo>
                      <a:lnTo>
                        <a:pt x="741" y="516"/>
                      </a:lnTo>
                      <a:lnTo>
                        <a:pt x="750" y="506"/>
                      </a:lnTo>
                      <a:lnTo>
                        <a:pt x="354" y="506"/>
                      </a:lnTo>
                      <a:lnTo>
                        <a:pt x="340" y="504"/>
                      </a:lnTo>
                      <a:lnTo>
                        <a:pt x="323" y="502"/>
                      </a:lnTo>
                      <a:lnTo>
                        <a:pt x="303" y="500"/>
                      </a:lnTo>
                      <a:lnTo>
                        <a:pt x="280" y="498"/>
                      </a:lnTo>
                      <a:lnTo>
                        <a:pt x="230" y="492"/>
                      </a:lnTo>
                      <a:lnTo>
                        <a:pt x="64" y="47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8" name="Freeform 87"/>
                <p:cNvSpPr>
                  <a:spLocks/>
                </p:cNvSpPr>
                <p:nvPr userDrawn="1"/>
              </p:nvSpPr>
              <p:spPr bwMode="auto">
                <a:xfrm>
                  <a:off x="3624" y="793"/>
                  <a:ext cx="1139" cy="1056"/>
                </a:xfrm>
                <a:custGeom>
                  <a:avLst/>
                  <a:gdLst>
                    <a:gd name="T0" fmla="+- 0 3828 3624"/>
                    <a:gd name="T1" fmla="*/ T0 w 1139"/>
                    <a:gd name="T2" fmla="+- 0 887 793"/>
                    <a:gd name="T3" fmla="*/ 887 h 1056"/>
                    <a:gd name="T4" fmla="+- 0 3767 3624"/>
                    <a:gd name="T5" fmla="*/ T4 w 1139"/>
                    <a:gd name="T6" fmla="+- 0 919 793"/>
                    <a:gd name="T7" fmla="*/ 919 h 1056"/>
                    <a:gd name="T8" fmla="+- 0 3722 3624"/>
                    <a:gd name="T9" fmla="*/ T8 w 1139"/>
                    <a:gd name="T10" fmla="+- 0 965 793"/>
                    <a:gd name="T11" fmla="*/ 965 h 1056"/>
                    <a:gd name="T12" fmla="+- 0 3689 3624"/>
                    <a:gd name="T13" fmla="*/ T12 w 1139"/>
                    <a:gd name="T14" fmla="+- 0 1029 793"/>
                    <a:gd name="T15" fmla="*/ 1029 h 1056"/>
                    <a:gd name="T16" fmla="+- 0 3692 3624"/>
                    <a:gd name="T17" fmla="*/ T16 w 1139"/>
                    <a:gd name="T18" fmla="+- 0 1049 793"/>
                    <a:gd name="T19" fmla="*/ 1049 h 1056"/>
                    <a:gd name="T20" fmla="+- 0 3755 3624"/>
                    <a:gd name="T21" fmla="*/ T20 w 1139"/>
                    <a:gd name="T22" fmla="+- 0 1095 793"/>
                    <a:gd name="T23" fmla="*/ 1095 h 1056"/>
                    <a:gd name="T24" fmla="+- 0 3808 3624"/>
                    <a:gd name="T25" fmla="*/ T24 w 1139"/>
                    <a:gd name="T26" fmla="+- 0 1125 793"/>
                    <a:gd name="T27" fmla="*/ 1125 h 1056"/>
                    <a:gd name="T28" fmla="+- 0 3827 3624"/>
                    <a:gd name="T29" fmla="*/ T28 w 1139"/>
                    <a:gd name="T30" fmla="+- 0 1135 793"/>
                    <a:gd name="T31" fmla="*/ 1135 h 1056"/>
                    <a:gd name="T32" fmla="+- 0 3846 3624"/>
                    <a:gd name="T33" fmla="*/ T32 w 1139"/>
                    <a:gd name="T34" fmla="+- 0 1145 793"/>
                    <a:gd name="T35" fmla="*/ 1145 h 1056"/>
                    <a:gd name="T36" fmla="+- 0 3887 3624"/>
                    <a:gd name="T37" fmla="*/ T36 w 1139"/>
                    <a:gd name="T38" fmla="+- 0 1165 793"/>
                    <a:gd name="T39" fmla="*/ 1165 h 1056"/>
                    <a:gd name="T40" fmla="+- 0 3907 3624"/>
                    <a:gd name="T41" fmla="*/ T40 w 1139"/>
                    <a:gd name="T42" fmla="+- 0 1177 793"/>
                    <a:gd name="T43" fmla="*/ 1177 h 1056"/>
                    <a:gd name="T44" fmla="+- 0 3927 3624"/>
                    <a:gd name="T45" fmla="*/ T44 w 1139"/>
                    <a:gd name="T46" fmla="+- 0 1187 793"/>
                    <a:gd name="T47" fmla="*/ 1187 h 1056"/>
                    <a:gd name="T48" fmla="+- 0 3947 3624"/>
                    <a:gd name="T49" fmla="*/ T48 w 1139"/>
                    <a:gd name="T50" fmla="+- 0 1197 793"/>
                    <a:gd name="T51" fmla="*/ 1197 h 1056"/>
                    <a:gd name="T52" fmla="+- 0 3965 3624"/>
                    <a:gd name="T53" fmla="*/ T52 w 1139"/>
                    <a:gd name="T54" fmla="+- 0 1207 793"/>
                    <a:gd name="T55" fmla="*/ 1207 h 1056"/>
                    <a:gd name="T56" fmla="+- 0 3982 3624"/>
                    <a:gd name="T57" fmla="*/ T56 w 1139"/>
                    <a:gd name="T58" fmla="+- 0 1219 793"/>
                    <a:gd name="T59" fmla="*/ 1219 h 1056"/>
                    <a:gd name="T60" fmla="+- 0 3998 3624"/>
                    <a:gd name="T61" fmla="*/ T60 w 1139"/>
                    <a:gd name="T62" fmla="+- 0 1229 793"/>
                    <a:gd name="T63" fmla="*/ 1229 h 1056"/>
                    <a:gd name="T64" fmla="+- 0 4012 3624"/>
                    <a:gd name="T65" fmla="*/ T64 w 1139"/>
                    <a:gd name="T66" fmla="+- 0 1239 793"/>
                    <a:gd name="T67" fmla="*/ 1239 h 1056"/>
                    <a:gd name="T68" fmla="+- 0 4024 3624"/>
                    <a:gd name="T69" fmla="*/ T68 w 1139"/>
                    <a:gd name="T70" fmla="+- 0 1249 793"/>
                    <a:gd name="T71" fmla="*/ 1249 h 1056"/>
                    <a:gd name="T72" fmla="+- 0 4033 3624"/>
                    <a:gd name="T73" fmla="*/ T72 w 1139"/>
                    <a:gd name="T74" fmla="+- 0 1259 793"/>
                    <a:gd name="T75" fmla="*/ 1259 h 1056"/>
                    <a:gd name="T76" fmla="+- 0 4036 3624"/>
                    <a:gd name="T77" fmla="*/ T76 w 1139"/>
                    <a:gd name="T78" fmla="+- 0 1273 793"/>
                    <a:gd name="T79" fmla="*/ 1273 h 1056"/>
                    <a:gd name="T80" fmla="+- 0 4031 3624"/>
                    <a:gd name="T81" fmla="*/ T80 w 1139"/>
                    <a:gd name="T82" fmla="+- 0 1285 793"/>
                    <a:gd name="T83" fmla="*/ 1285 h 1056"/>
                    <a:gd name="T84" fmla="+- 0 4020 3624"/>
                    <a:gd name="T85" fmla="*/ T84 w 1139"/>
                    <a:gd name="T86" fmla="+- 0 1293 793"/>
                    <a:gd name="T87" fmla="*/ 1293 h 1056"/>
                    <a:gd name="T88" fmla="+- 0 4005 3624"/>
                    <a:gd name="T89" fmla="*/ T88 w 1139"/>
                    <a:gd name="T90" fmla="+- 0 1299 793"/>
                    <a:gd name="T91" fmla="*/ 1299 h 1056"/>
                    <a:gd name="T92" fmla="+- 0 4374 3624"/>
                    <a:gd name="T93" fmla="*/ T92 w 1139"/>
                    <a:gd name="T94" fmla="+- 0 1299 793"/>
                    <a:gd name="T95" fmla="*/ 1299 h 1056"/>
                    <a:gd name="T96" fmla="+- 0 4377 3624"/>
                    <a:gd name="T97" fmla="*/ T96 w 1139"/>
                    <a:gd name="T98" fmla="+- 0 1295 793"/>
                    <a:gd name="T99" fmla="*/ 1295 h 1056"/>
                    <a:gd name="T100" fmla="+- 0 4397 3624"/>
                    <a:gd name="T101" fmla="*/ T100 w 1139"/>
                    <a:gd name="T102" fmla="+- 0 1281 793"/>
                    <a:gd name="T103" fmla="*/ 1281 h 1056"/>
                    <a:gd name="T104" fmla="+- 0 4425 3624"/>
                    <a:gd name="T105" fmla="*/ T104 w 1139"/>
                    <a:gd name="T106" fmla="+- 0 1263 793"/>
                    <a:gd name="T107" fmla="*/ 1263 h 1056"/>
                    <a:gd name="T108" fmla="+- 0 4454 3624"/>
                    <a:gd name="T109" fmla="*/ T108 w 1139"/>
                    <a:gd name="T110" fmla="+- 0 1247 793"/>
                    <a:gd name="T111" fmla="*/ 1247 h 1056"/>
                    <a:gd name="T112" fmla="+- 0 4126 3624"/>
                    <a:gd name="T113" fmla="*/ T112 w 1139"/>
                    <a:gd name="T114" fmla="+- 0 1247 793"/>
                    <a:gd name="T115" fmla="*/ 1247 h 1056"/>
                    <a:gd name="T116" fmla="+- 0 4074 3624"/>
                    <a:gd name="T117" fmla="*/ T116 w 1139"/>
                    <a:gd name="T118" fmla="+- 0 1205 793"/>
                    <a:gd name="T119" fmla="*/ 1205 h 1056"/>
                    <a:gd name="T120" fmla="+- 0 4036 3624"/>
                    <a:gd name="T121" fmla="*/ T120 w 1139"/>
                    <a:gd name="T122" fmla="+- 0 1145 793"/>
                    <a:gd name="T123" fmla="*/ 1145 h 1056"/>
                    <a:gd name="T124" fmla="+- 0 4021 3624"/>
                    <a:gd name="T125" fmla="*/ T124 w 1139"/>
                    <a:gd name="T126" fmla="+- 0 1123 793"/>
                    <a:gd name="T127" fmla="*/ 1123 h 1056"/>
                    <a:gd name="T128" fmla="+- 0 3964 3624"/>
                    <a:gd name="T129" fmla="*/ T128 w 1139"/>
                    <a:gd name="T130" fmla="+- 0 1043 793"/>
                    <a:gd name="T131" fmla="*/ 1043 h 1056"/>
                    <a:gd name="T132" fmla="+- 0 3937 3624"/>
                    <a:gd name="T133" fmla="*/ T132 w 1139"/>
                    <a:gd name="T134" fmla="+- 0 1007 793"/>
                    <a:gd name="T135" fmla="*/ 1007 h 1056"/>
                    <a:gd name="T136" fmla="+- 0 3924 3624"/>
                    <a:gd name="T137" fmla="*/ T136 w 1139"/>
                    <a:gd name="T138" fmla="+- 0 989 793"/>
                    <a:gd name="T139" fmla="*/ 989 h 1056"/>
                    <a:gd name="T140" fmla="+- 0 3910 3624"/>
                    <a:gd name="T141" fmla="*/ T140 w 1139"/>
                    <a:gd name="T142" fmla="+- 0 971 793"/>
                    <a:gd name="T143" fmla="*/ 971 h 1056"/>
                    <a:gd name="T144" fmla="+- 0 3898 3624"/>
                    <a:gd name="T145" fmla="*/ T144 w 1139"/>
                    <a:gd name="T146" fmla="+- 0 955 793"/>
                    <a:gd name="T147" fmla="*/ 955 h 1056"/>
                    <a:gd name="T148" fmla="+- 0 3886 3624"/>
                    <a:gd name="T149" fmla="*/ T148 w 1139"/>
                    <a:gd name="T150" fmla="+- 0 939 793"/>
                    <a:gd name="T151" fmla="*/ 939 h 1056"/>
                    <a:gd name="T152" fmla="+- 0 3874 3624"/>
                    <a:gd name="T153" fmla="*/ T152 w 1139"/>
                    <a:gd name="T154" fmla="+- 0 925 793"/>
                    <a:gd name="T155" fmla="*/ 925 h 1056"/>
                    <a:gd name="T156" fmla="+- 0 3863 3624"/>
                    <a:gd name="T157" fmla="*/ T156 w 1139"/>
                    <a:gd name="T158" fmla="+- 0 913 793"/>
                    <a:gd name="T159" fmla="*/ 913 h 1056"/>
                    <a:gd name="T160" fmla="+- 0 3853 3624"/>
                    <a:gd name="T161" fmla="*/ T160 w 1139"/>
                    <a:gd name="T162" fmla="+- 0 903 793"/>
                    <a:gd name="T163" fmla="*/ 903 h 1056"/>
                    <a:gd name="T164" fmla="+- 0 3844 3624"/>
                    <a:gd name="T165" fmla="*/ T164 w 1139"/>
                    <a:gd name="T166" fmla="+- 0 893 793"/>
                    <a:gd name="T167" fmla="*/ 893 h 1056"/>
                    <a:gd name="T168" fmla="+- 0 3828 3624"/>
                    <a:gd name="T169" fmla="*/ T168 w 1139"/>
                    <a:gd name="T170" fmla="+- 0 887 793"/>
                    <a:gd name="T171" fmla="*/ 88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1139" h="1056">
                      <a:moveTo>
                        <a:pt x="204" y="94"/>
                      </a:moveTo>
                      <a:lnTo>
                        <a:pt x="143" y="126"/>
                      </a:lnTo>
                      <a:lnTo>
                        <a:pt x="98" y="172"/>
                      </a:lnTo>
                      <a:lnTo>
                        <a:pt x="65" y="236"/>
                      </a:lnTo>
                      <a:lnTo>
                        <a:pt x="68" y="256"/>
                      </a:lnTo>
                      <a:lnTo>
                        <a:pt x="131" y="302"/>
                      </a:lnTo>
                      <a:lnTo>
                        <a:pt x="184" y="332"/>
                      </a:lnTo>
                      <a:lnTo>
                        <a:pt x="203" y="342"/>
                      </a:lnTo>
                      <a:lnTo>
                        <a:pt x="222" y="352"/>
                      </a:lnTo>
                      <a:lnTo>
                        <a:pt x="263" y="372"/>
                      </a:lnTo>
                      <a:lnTo>
                        <a:pt x="283" y="384"/>
                      </a:lnTo>
                      <a:lnTo>
                        <a:pt x="303" y="394"/>
                      </a:lnTo>
                      <a:lnTo>
                        <a:pt x="323" y="404"/>
                      </a:lnTo>
                      <a:lnTo>
                        <a:pt x="341" y="414"/>
                      </a:lnTo>
                      <a:lnTo>
                        <a:pt x="358" y="426"/>
                      </a:lnTo>
                      <a:lnTo>
                        <a:pt x="374" y="436"/>
                      </a:lnTo>
                      <a:lnTo>
                        <a:pt x="388" y="446"/>
                      </a:lnTo>
                      <a:lnTo>
                        <a:pt x="400" y="456"/>
                      </a:lnTo>
                      <a:lnTo>
                        <a:pt x="409" y="466"/>
                      </a:lnTo>
                      <a:lnTo>
                        <a:pt x="412" y="480"/>
                      </a:lnTo>
                      <a:lnTo>
                        <a:pt x="407" y="492"/>
                      </a:lnTo>
                      <a:lnTo>
                        <a:pt x="396" y="500"/>
                      </a:lnTo>
                      <a:lnTo>
                        <a:pt x="381" y="506"/>
                      </a:lnTo>
                      <a:lnTo>
                        <a:pt x="750" y="506"/>
                      </a:lnTo>
                      <a:lnTo>
                        <a:pt x="753" y="502"/>
                      </a:lnTo>
                      <a:lnTo>
                        <a:pt x="773" y="488"/>
                      </a:lnTo>
                      <a:lnTo>
                        <a:pt x="801" y="470"/>
                      </a:lnTo>
                      <a:lnTo>
                        <a:pt x="830" y="454"/>
                      </a:lnTo>
                      <a:lnTo>
                        <a:pt x="502" y="454"/>
                      </a:lnTo>
                      <a:lnTo>
                        <a:pt x="450" y="412"/>
                      </a:lnTo>
                      <a:lnTo>
                        <a:pt x="412" y="352"/>
                      </a:lnTo>
                      <a:lnTo>
                        <a:pt x="397" y="330"/>
                      </a:lnTo>
                      <a:lnTo>
                        <a:pt x="340" y="250"/>
                      </a:lnTo>
                      <a:lnTo>
                        <a:pt x="313" y="214"/>
                      </a:lnTo>
                      <a:lnTo>
                        <a:pt x="300" y="196"/>
                      </a:lnTo>
                      <a:lnTo>
                        <a:pt x="286" y="178"/>
                      </a:lnTo>
                      <a:lnTo>
                        <a:pt x="274" y="162"/>
                      </a:lnTo>
                      <a:lnTo>
                        <a:pt x="262" y="146"/>
                      </a:lnTo>
                      <a:lnTo>
                        <a:pt x="250" y="132"/>
                      </a:lnTo>
                      <a:lnTo>
                        <a:pt x="239" y="120"/>
                      </a:lnTo>
                      <a:lnTo>
                        <a:pt x="229" y="110"/>
                      </a:lnTo>
                      <a:lnTo>
                        <a:pt x="220" y="100"/>
                      </a:lnTo>
                      <a:lnTo>
                        <a:pt x="204" y="9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9" name="Freeform 88"/>
                <p:cNvSpPr>
                  <a:spLocks/>
                </p:cNvSpPr>
                <p:nvPr userDrawn="1"/>
              </p:nvSpPr>
              <p:spPr bwMode="auto">
                <a:xfrm>
                  <a:off x="3624" y="793"/>
                  <a:ext cx="1139" cy="1056"/>
                </a:xfrm>
                <a:custGeom>
                  <a:avLst/>
                  <a:gdLst>
                    <a:gd name="T0" fmla="+- 0 4185 3624"/>
                    <a:gd name="T1" fmla="*/ T0 w 1139"/>
                    <a:gd name="T2" fmla="+- 0 793 793"/>
                    <a:gd name="T3" fmla="*/ 793 h 1056"/>
                    <a:gd name="T4" fmla="+- 0 4110 3624"/>
                    <a:gd name="T5" fmla="*/ T4 w 1139"/>
                    <a:gd name="T6" fmla="+- 0 805 793"/>
                    <a:gd name="T7" fmla="*/ 805 h 1056"/>
                    <a:gd name="T8" fmla="+- 0 4077 3624"/>
                    <a:gd name="T9" fmla="*/ T8 w 1139"/>
                    <a:gd name="T10" fmla="+- 0 855 793"/>
                    <a:gd name="T11" fmla="*/ 855 h 1056"/>
                    <a:gd name="T12" fmla="+- 0 4079 3624"/>
                    <a:gd name="T13" fmla="*/ T12 w 1139"/>
                    <a:gd name="T14" fmla="+- 0 881 793"/>
                    <a:gd name="T15" fmla="*/ 881 h 1056"/>
                    <a:gd name="T16" fmla="+- 0 4093 3624"/>
                    <a:gd name="T17" fmla="*/ T16 w 1139"/>
                    <a:gd name="T18" fmla="+- 0 957 793"/>
                    <a:gd name="T19" fmla="*/ 957 h 1056"/>
                    <a:gd name="T20" fmla="+- 0 4120 3624"/>
                    <a:gd name="T21" fmla="*/ T20 w 1139"/>
                    <a:gd name="T22" fmla="+- 0 1053 793"/>
                    <a:gd name="T23" fmla="*/ 1053 h 1056"/>
                    <a:gd name="T24" fmla="+- 0 4127 3624"/>
                    <a:gd name="T25" fmla="*/ T24 w 1139"/>
                    <a:gd name="T26" fmla="+- 0 1077 793"/>
                    <a:gd name="T27" fmla="*/ 1077 h 1056"/>
                    <a:gd name="T28" fmla="+- 0 4139 3624"/>
                    <a:gd name="T29" fmla="*/ T28 w 1139"/>
                    <a:gd name="T30" fmla="+- 0 1115 793"/>
                    <a:gd name="T31" fmla="*/ 1115 h 1056"/>
                    <a:gd name="T32" fmla="+- 0 4144 3624"/>
                    <a:gd name="T33" fmla="*/ T32 w 1139"/>
                    <a:gd name="T34" fmla="+- 0 1131 793"/>
                    <a:gd name="T35" fmla="*/ 1131 h 1056"/>
                    <a:gd name="T36" fmla="+- 0 4147 3624"/>
                    <a:gd name="T37" fmla="*/ T36 w 1139"/>
                    <a:gd name="T38" fmla="+- 0 1141 793"/>
                    <a:gd name="T39" fmla="*/ 1141 h 1056"/>
                    <a:gd name="T40" fmla="+- 0 4148 3624"/>
                    <a:gd name="T41" fmla="*/ T40 w 1139"/>
                    <a:gd name="T42" fmla="+- 0 1145 793"/>
                    <a:gd name="T43" fmla="*/ 1145 h 1056"/>
                    <a:gd name="T44" fmla="+- 0 4150 3624"/>
                    <a:gd name="T45" fmla="*/ T44 w 1139"/>
                    <a:gd name="T46" fmla="+- 0 1157 793"/>
                    <a:gd name="T47" fmla="*/ 1157 h 1056"/>
                    <a:gd name="T48" fmla="+- 0 4153 3624"/>
                    <a:gd name="T49" fmla="*/ T48 w 1139"/>
                    <a:gd name="T50" fmla="+- 0 1177 793"/>
                    <a:gd name="T51" fmla="*/ 1177 h 1056"/>
                    <a:gd name="T52" fmla="+- 0 4155 3624"/>
                    <a:gd name="T53" fmla="*/ T52 w 1139"/>
                    <a:gd name="T54" fmla="+- 0 1199 793"/>
                    <a:gd name="T55" fmla="*/ 1199 h 1056"/>
                    <a:gd name="T56" fmla="+- 0 4152 3624"/>
                    <a:gd name="T57" fmla="*/ T56 w 1139"/>
                    <a:gd name="T58" fmla="+- 0 1219 793"/>
                    <a:gd name="T59" fmla="*/ 1219 h 1056"/>
                    <a:gd name="T60" fmla="+- 0 4144 3624"/>
                    <a:gd name="T61" fmla="*/ T60 w 1139"/>
                    <a:gd name="T62" fmla="+- 0 1237 793"/>
                    <a:gd name="T63" fmla="*/ 1237 h 1056"/>
                    <a:gd name="T64" fmla="+- 0 4126 3624"/>
                    <a:gd name="T65" fmla="*/ T64 w 1139"/>
                    <a:gd name="T66" fmla="+- 0 1247 793"/>
                    <a:gd name="T67" fmla="*/ 1247 h 1056"/>
                    <a:gd name="T68" fmla="+- 0 4454 3624"/>
                    <a:gd name="T69" fmla="*/ T68 w 1139"/>
                    <a:gd name="T70" fmla="+- 0 1247 793"/>
                    <a:gd name="T71" fmla="*/ 1247 h 1056"/>
                    <a:gd name="T72" fmla="+- 0 4461 3624"/>
                    <a:gd name="T73" fmla="*/ T72 w 1139"/>
                    <a:gd name="T74" fmla="+- 0 1243 793"/>
                    <a:gd name="T75" fmla="*/ 1243 h 1056"/>
                    <a:gd name="T76" fmla="+- 0 4262 3624"/>
                    <a:gd name="T77" fmla="*/ T76 w 1139"/>
                    <a:gd name="T78" fmla="+- 0 1243 793"/>
                    <a:gd name="T79" fmla="*/ 1243 h 1056"/>
                    <a:gd name="T80" fmla="+- 0 4249 3624"/>
                    <a:gd name="T81" fmla="*/ T80 w 1139"/>
                    <a:gd name="T82" fmla="+- 0 1241 793"/>
                    <a:gd name="T83" fmla="*/ 1241 h 1056"/>
                    <a:gd name="T84" fmla="+- 0 4244 3624"/>
                    <a:gd name="T85" fmla="*/ T84 w 1139"/>
                    <a:gd name="T86" fmla="+- 0 1231 793"/>
                    <a:gd name="T87" fmla="*/ 1231 h 1056"/>
                    <a:gd name="T88" fmla="+- 0 4243 3624"/>
                    <a:gd name="T89" fmla="*/ T88 w 1139"/>
                    <a:gd name="T90" fmla="+- 0 1215 793"/>
                    <a:gd name="T91" fmla="*/ 1215 h 1056"/>
                    <a:gd name="T92" fmla="+- 0 4244 3624"/>
                    <a:gd name="T93" fmla="*/ T92 w 1139"/>
                    <a:gd name="T94" fmla="+- 0 1195 793"/>
                    <a:gd name="T95" fmla="*/ 1195 h 1056"/>
                    <a:gd name="T96" fmla="+- 0 4247 3624"/>
                    <a:gd name="T97" fmla="*/ T96 w 1139"/>
                    <a:gd name="T98" fmla="+- 0 1173 793"/>
                    <a:gd name="T99" fmla="*/ 1173 h 1056"/>
                    <a:gd name="T100" fmla="+- 0 4250 3624"/>
                    <a:gd name="T101" fmla="*/ T100 w 1139"/>
                    <a:gd name="T102" fmla="+- 0 1147 793"/>
                    <a:gd name="T103" fmla="*/ 1147 h 1056"/>
                    <a:gd name="T104" fmla="+- 0 4255 3624"/>
                    <a:gd name="T105" fmla="*/ T104 w 1139"/>
                    <a:gd name="T106" fmla="+- 0 1123 793"/>
                    <a:gd name="T107" fmla="*/ 1123 h 1056"/>
                    <a:gd name="T108" fmla="+- 0 4259 3624"/>
                    <a:gd name="T109" fmla="*/ T108 w 1139"/>
                    <a:gd name="T110" fmla="+- 0 1099 793"/>
                    <a:gd name="T111" fmla="*/ 1099 h 1056"/>
                    <a:gd name="T112" fmla="+- 0 4268 3624"/>
                    <a:gd name="T113" fmla="*/ T112 w 1139"/>
                    <a:gd name="T114" fmla="+- 0 1043 793"/>
                    <a:gd name="T115" fmla="*/ 1043 h 1056"/>
                    <a:gd name="T116" fmla="+- 0 4276 3624"/>
                    <a:gd name="T117" fmla="*/ T116 w 1139"/>
                    <a:gd name="T118" fmla="+- 0 993 793"/>
                    <a:gd name="T119" fmla="*/ 993 h 1056"/>
                    <a:gd name="T120" fmla="+- 0 4284 3624"/>
                    <a:gd name="T121" fmla="*/ T120 w 1139"/>
                    <a:gd name="T122" fmla="+- 0 943 793"/>
                    <a:gd name="T123" fmla="*/ 943 h 1056"/>
                    <a:gd name="T124" fmla="+- 0 4291 3624"/>
                    <a:gd name="T125" fmla="*/ T124 w 1139"/>
                    <a:gd name="T126" fmla="+- 0 897 793"/>
                    <a:gd name="T127" fmla="*/ 897 h 1056"/>
                    <a:gd name="T128" fmla="+- 0 4294 3624"/>
                    <a:gd name="T129" fmla="*/ T128 w 1139"/>
                    <a:gd name="T130" fmla="+- 0 877 793"/>
                    <a:gd name="T131" fmla="*/ 877 h 1056"/>
                    <a:gd name="T132" fmla="+- 0 4296 3624"/>
                    <a:gd name="T133" fmla="*/ T132 w 1139"/>
                    <a:gd name="T134" fmla="+- 0 859 793"/>
                    <a:gd name="T135" fmla="*/ 859 h 1056"/>
                    <a:gd name="T136" fmla="+- 0 4298 3624"/>
                    <a:gd name="T137" fmla="*/ T136 w 1139"/>
                    <a:gd name="T138" fmla="+- 0 847 793"/>
                    <a:gd name="T139" fmla="*/ 847 h 1056"/>
                    <a:gd name="T140" fmla="+- 0 4245 3624"/>
                    <a:gd name="T141" fmla="*/ T140 w 1139"/>
                    <a:gd name="T142" fmla="+- 0 799 793"/>
                    <a:gd name="T143" fmla="*/ 799 h 1056"/>
                    <a:gd name="T144" fmla="+- 0 4227 3624"/>
                    <a:gd name="T145" fmla="*/ T144 w 1139"/>
                    <a:gd name="T146" fmla="+- 0 795 793"/>
                    <a:gd name="T147" fmla="*/ 795 h 1056"/>
                    <a:gd name="T148" fmla="+- 0 4207 3624"/>
                    <a:gd name="T149" fmla="*/ T148 w 1139"/>
                    <a:gd name="T150" fmla="+- 0 795 793"/>
                    <a:gd name="T151" fmla="*/ 795 h 1056"/>
                    <a:gd name="T152" fmla="+- 0 4185 3624"/>
                    <a:gd name="T153" fmla="*/ T152 w 1139"/>
                    <a:gd name="T154" fmla="+- 0 793 793"/>
                    <a:gd name="T155" fmla="*/ 793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139" h="1056">
                      <a:moveTo>
                        <a:pt x="561" y="0"/>
                      </a:moveTo>
                      <a:lnTo>
                        <a:pt x="486" y="12"/>
                      </a:lnTo>
                      <a:lnTo>
                        <a:pt x="453" y="62"/>
                      </a:lnTo>
                      <a:lnTo>
                        <a:pt x="455" y="88"/>
                      </a:lnTo>
                      <a:lnTo>
                        <a:pt x="469" y="164"/>
                      </a:lnTo>
                      <a:lnTo>
                        <a:pt x="496" y="260"/>
                      </a:lnTo>
                      <a:lnTo>
                        <a:pt x="503" y="284"/>
                      </a:lnTo>
                      <a:lnTo>
                        <a:pt x="515" y="322"/>
                      </a:lnTo>
                      <a:lnTo>
                        <a:pt x="520" y="338"/>
                      </a:lnTo>
                      <a:lnTo>
                        <a:pt x="523" y="348"/>
                      </a:lnTo>
                      <a:lnTo>
                        <a:pt x="524" y="352"/>
                      </a:lnTo>
                      <a:lnTo>
                        <a:pt x="526" y="364"/>
                      </a:lnTo>
                      <a:lnTo>
                        <a:pt x="529" y="384"/>
                      </a:lnTo>
                      <a:lnTo>
                        <a:pt x="531" y="406"/>
                      </a:lnTo>
                      <a:lnTo>
                        <a:pt x="528" y="426"/>
                      </a:lnTo>
                      <a:lnTo>
                        <a:pt x="520" y="444"/>
                      </a:lnTo>
                      <a:lnTo>
                        <a:pt x="502" y="454"/>
                      </a:lnTo>
                      <a:lnTo>
                        <a:pt x="830" y="454"/>
                      </a:lnTo>
                      <a:lnTo>
                        <a:pt x="837" y="450"/>
                      </a:lnTo>
                      <a:lnTo>
                        <a:pt x="638" y="450"/>
                      </a:lnTo>
                      <a:lnTo>
                        <a:pt x="625" y="448"/>
                      </a:lnTo>
                      <a:lnTo>
                        <a:pt x="620" y="438"/>
                      </a:lnTo>
                      <a:lnTo>
                        <a:pt x="619" y="422"/>
                      </a:lnTo>
                      <a:lnTo>
                        <a:pt x="620" y="402"/>
                      </a:lnTo>
                      <a:lnTo>
                        <a:pt x="623" y="380"/>
                      </a:lnTo>
                      <a:lnTo>
                        <a:pt x="626" y="354"/>
                      </a:lnTo>
                      <a:lnTo>
                        <a:pt x="631" y="330"/>
                      </a:lnTo>
                      <a:lnTo>
                        <a:pt x="635" y="306"/>
                      </a:lnTo>
                      <a:lnTo>
                        <a:pt x="644" y="250"/>
                      </a:lnTo>
                      <a:lnTo>
                        <a:pt x="652" y="200"/>
                      </a:lnTo>
                      <a:lnTo>
                        <a:pt x="660" y="150"/>
                      </a:lnTo>
                      <a:lnTo>
                        <a:pt x="667" y="104"/>
                      </a:lnTo>
                      <a:lnTo>
                        <a:pt x="670" y="84"/>
                      </a:lnTo>
                      <a:lnTo>
                        <a:pt x="672" y="66"/>
                      </a:lnTo>
                      <a:lnTo>
                        <a:pt x="674" y="54"/>
                      </a:lnTo>
                      <a:lnTo>
                        <a:pt x="621" y="6"/>
                      </a:lnTo>
                      <a:lnTo>
                        <a:pt x="603" y="2"/>
                      </a:lnTo>
                      <a:lnTo>
                        <a:pt x="583" y="2"/>
                      </a:lnTo>
                      <a:lnTo>
                        <a:pt x="56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0" name="Freeform 89"/>
                <p:cNvSpPr>
                  <a:spLocks/>
                </p:cNvSpPr>
                <p:nvPr userDrawn="1"/>
              </p:nvSpPr>
              <p:spPr bwMode="auto">
                <a:xfrm>
                  <a:off x="3624" y="793"/>
                  <a:ext cx="1139" cy="1056"/>
                </a:xfrm>
                <a:custGeom>
                  <a:avLst/>
                  <a:gdLst>
                    <a:gd name="T0" fmla="+- 0 4602 3624"/>
                    <a:gd name="T1" fmla="*/ T0 w 1139"/>
                    <a:gd name="T2" fmla="+- 0 937 793"/>
                    <a:gd name="T3" fmla="*/ 937 h 1056"/>
                    <a:gd name="T4" fmla="+- 0 4584 3624"/>
                    <a:gd name="T5" fmla="*/ T4 w 1139"/>
                    <a:gd name="T6" fmla="+- 0 937 793"/>
                    <a:gd name="T7" fmla="*/ 937 h 1056"/>
                    <a:gd name="T8" fmla="+- 0 4567 3624"/>
                    <a:gd name="T9" fmla="*/ T8 w 1139"/>
                    <a:gd name="T10" fmla="+- 0 943 793"/>
                    <a:gd name="T11" fmla="*/ 943 h 1056"/>
                    <a:gd name="T12" fmla="+- 0 4550 3624"/>
                    <a:gd name="T13" fmla="*/ T12 w 1139"/>
                    <a:gd name="T14" fmla="+- 0 955 793"/>
                    <a:gd name="T15" fmla="*/ 955 h 1056"/>
                    <a:gd name="T16" fmla="+- 0 4541 3624"/>
                    <a:gd name="T17" fmla="*/ T16 w 1139"/>
                    <a:gd name="T18" fmla="+- 0 963 793"/>
                    <a:gd name="T19" fmla="*/ 963 h 1056"/>
                    <a:gd name="T20" fmla="+- 0 4529 3624"/>
                    <a:gd name="T21" fmla="*/ T20 w 1139"/>
                    <a:gd name="T22" fmla="+- 0 975 793"/>
                    <a:gd name="T23" fmla="*/ 975 h 1056"/>
                    <a:gd name="T24" fmla="+- 0 4515 3624"/>
                    <a:gd name="T25" fmla="*/ T24 w 1139"/>
                    <a:gd name="T26" fmla="+- 0 989 793"/>
                    <a:gd name="T27" fmla="*/ 989 h 1056"/>
                    <a:gd name="T28" fmla="+- 0 4499 3624"/>
                    <a:gd name="T29" fmla="*/ T28 w 1139"/>
                    <a:gd name="T30" fmla="+- 0 1005 793"/>
                    <a:gd name="T31" fmla="*/ 1005 h 1056"/>
                    <a:gd name="T32" fmla="+- 0 4482 3624"/>
                    <a:gd name="T33" fmla="*/ T32 w 1139"/>
                    <a:gd name="T34" fmla="+- 0 1023 793"/>
                    <a:gd name="T35" fmla="*/ 1023 h 1056"/>
                    <a:gd name="T36" fmla="+- 0 4411 3624"/>
                    <a:gd name="T37" fmla="*/ T36 w 1139"/>
                    <a:gd name="T38" fmla="+- 0 1097 793"/>
                    <a:gd name="T39" fmla="*/ 1097 h 1056"/>
                    <a:gd name="T40" fmla="+- 0 4394 3624"/>
                    <a:gd name="T41" fmla="*/ T40 w 1139"/>
                    <a:gd name="T42" fmla="+- 0 1115 793"/>
                    <a:gd name="T43" fmla="*/ 1115 h 1056"/>
                    <a:gd name="T44" fmla="+- 0 4366 3624"/>
                    <a:gd name="T45" fmla="*/ T44 w 1139"/>
                    <a:gd name="T46" fmla="+- 0 1145 793"/>
                    <a:gd name="T47" fmla="*/ 1145 h 1056"/>
                    <a:gd name="T48" fmla="+- 0 4355 3624"/>
                    <a:gd name="T49" fmla="*/ T48 w 1139"/>
                    <a:gd name="T50" fmla="+- 0 1155 793"/>
                    <a:gd name="T51" fmla="*/ 1155 h 1056"/>
                    <a:gd name="T52" fmla="+- 0 4347 3624"/>
                    <a:gd name="T53" fmla="*/ T52 w 1139"/>
                    <a:gd name="T54" fmla="+- 0 1163 793"/>
                    <a:gd name="T55" fmla="*/ 1163 h 1056"/>
                    <a:gd name="T56" fmla="+- 0 4334 3624"/>
                    <a:gd name="T57" fmla="*/ T56 w 1139"/>
                    <a:gd name="T58" fmla="+- 0 1177 793"/>
                    <a:gd name="T59" fmla="*/ 1177 h 1056"/>
                    <a:gd name="T60" fmla="+- 0 4320 3624"/>
                    <a:gd name="T61" fmla="*/ T60 w 1139"/>
                    <a:gd name="T62" fmla="+- 0 1193 793"/>
                    <a:gd name="T63" fmla="*/ 1193 h 1056"/>
                    <a:gd name="T64" fmla="+- 0 4305 3624"/>
                    <a:gd name="T65" fmla="*/ T64 w 1139"/>
                    <a:gd name="T66" fmla="+- 0 1209 793"/>
                    <a:gd name="T67" fmla="*/ 1209 h 1056"/>
                    <a:gd name="T68" fmla="+- 0 4291 3624"/>
                    <a:gd name="T69" fmla="*/ T68 w 1139"/>
                    <a:gd name="T70" fmla="+- 0 1225 793"/>
                    <a:gd name="T71" fmla="*/ 1225 h 1056"/>
                    <a:gd name="T72" fmla="+- 0 4276 3624"/>
                    <a:gd name="T73" fmla="*/ T72 w 1139"/>
                    <a:gd name="T74" fmla="+- 0 1235 793"/>
                    <a:gd name="T75" fmla="*/ 1235 h 1056"/>
                    <a:gd name="T76" fmla="+- 0 4262 3624"/>
                    <a:gd name="T77" fmla="*/ T76 w 1139"/>
                    <a:gd name="T78" fmla="+- 0 1243 793"/>
                    <a:gd name="T79" fmla="*/ 1243 h 1056"/>
                    <a:gd name="T80" fmla="+- 0 4461 3624"/>
                    <a:gd name="T81" fmla="*/ T80 w 1139"/>
                    <a:gd name="T82" fmla="+- 0 1243 793"/>
                    <a:gd name="T83" fmla="*/ 1243 h 1056"/>
                    <a:gd name="T84" fmla="+- 0 4491 3624"/>
                    <a:gd name="T85" fmla="*/ T84 w 1139"/>
                    <a:gd name="T86" fmla="+- 0 1227 793"/>
                    <a:gd name="T87" fmla="*/ 1227 h 1056"/>
                    <a:gd name="T88" fmla="+- 0 4512 3624"/>
                    <a:gd name="T89" fmla="*/ T88 w 1139"/>
                    <a:gd name="T90" fmla="+- 0 1215 793"/>
                    <a:gd name="T91" fmla="*/ 1215 h 1056"/>
                    <a:gd name="T92" fmla="+- 0 4534 3624"/>
                    <a:gd name="T93" fmla="*/ T92 w 1139"/>
                    <a:gd name="T94" fmla="+- 0 1203 793"/>
                    <a:gd name="T95" fmla="*/ 1203 h 1056"/>
                    <a:gd name="T96" fmla="+- 0 4556 3624"/>
                    <a:gd name="T97" fmla="*/ T96 w 1139"/>
                    <a:gd name="T98" fmla="+- 0 1189 793"/>
                    <a:gd name="T99" fmla="*/ 1189 h 1056"/>
                    <a:gd name="T100" fmla="+- 0 4578 3624"/>
                    <a:gd name="T101" fmla="*/ T100 w 1139"/>
                    <a:gd name="T102" fmla="+- 0 1177 793"/>
                    <a:gd name="T103" fmla="*/ 1177 h 1056"/>
                    <a:gd name="T104" fmla="+- 0 4599 3624"/>
                    <a:gd name="T105" fmla="*/ T104 w 1139"/>
                    <a:gd name="T106" fmla="+- 0 1165 793"/>
                    <a:gd name="T107" fmla="*/ 1165 h 1056"/>
                    <a:gd name="T108" fmla="+- 0 4619 3624"/>
                    <a:gd name="T109" fmla="*/ T108 w 1139"/>
                    <a:gd name="T110" fmla="+- 0 1153 793"/>
                    <a:gd name="T111" fmla="*/ 1153 h 1056"/>
                    <a:gd name="T112" fmla="+- 0 4637 3624"/>
                    <a:gd name="T113" fmla="*/ T112 w 1139"/>
                    <a:gd name="T114" fmla="+- 0 1141 793"/>
                    <a:gd name="T115" fmla="*/ 1141 h 1056"/>
                    <a:gd name="T116" fmla="+- 0 4654 3624"/>
                    <a:gd name="T117" fmla="*/ T116 w 1139"/>
                    <a:gd name="T118" fmla="+- 0 1131 793"/>
                    <a:gd name="T119" fmla="*/ 1131 h 1056"/>
                    <a:gd name="T120" fmla="+- 0 4702 3624"/>
                    <a:gd name="T121" fmla="*/ T120 w 1139"/>
                    <a:gd name="T122" fmla="+- 0 1081 793"/>
                    <a:gd name="T123" fmla="*/ 1081 h 1056"/>
                    <a:gd name="T124" fmla="+- 0 4698 3624"/>
                    <a:gd name="T125" fmla="*/ T124 w 1139"/>
                    <a:gd name="T126" fmla="+- 0 1059 793"/>
                    <a:gd name="T127" fmla="*/ 1059 h 1056"/>
                    <a:gd name="T128" fmla="+- 0 4664 3624"/>
                    <a:gd name="T129" fmla="*/ T128 w 1139"/>
                    <a:gd name="T130" fmla="+- 0 993 793"/>
                    <a:gd name="T131" fmla="*/ 993 h 1056"/>
                    <a:gd name="T132" fmla="+- 0 4619 3624"/>
                    <a:gd name="T133" fmla="*/ T132 w 1139"/>
                    <a:gd name="T134" fmla="+- 0 943 793"/>
                    <a:gd name="T135" fmla="*/ 943 h 1056"/>
                    <a:gd name="T136" fmla="+- 0 4602 3624"/>
                    <a:gd name="T137" fmla="*/ T136 w 1139"/>
                    <a:gd name="T138" fmla="+- 0 937 793"/>
                    <a:gd name="T139" fmla="*/ 93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139" h="1056">
                      <a:moveTo>
                        <a:pt x="978" y="144"/>
                      </a:moveTo>
                      <a:lnTo>
                        <a:pt x="960" y="144"/>
                      </a:lnTo>
                      <a:lnTo>
                        <a:pt x="943" y="150"/>
                      </a:lnTo>
                      <a:lnTo>
                        <a:pt x="926" y="162"/>
                      </a:lnTo>
                      <a:lnTo>
                        <a:pt x="917" y="170"/>
                      </a:lnTo>
                      <a:lnTo>
                        <a:pt x="905" y="182"/>
                      </a:lnTo>
                      <a:lnTo>
                        <a:pt x="891" y="196"/>
                      </a:lnTo>
                      <a:lnTo>
                        <a:pt x="875" y="212"/>
                      </a:lnTo>
                      <a:lnTo>
                        <a:pt x="858" y="230"/>
                      </a:lnTo>
                      <a:lnTo>
                        <a:pt x="787" y="304"/>
                      </a:lnTo>
                      <a:lnTo>
                        <a:pt x="770" y="322"/>
                      </a:lnTo>
                      <a:lnTo>
                        <a:pt x="742" y="352"/>
                      </a:lnTo>
                      <a:lnTo>
                        <a:pt x="731" y="362"/>
                      </a:lnTo>
                      <a:lnTo>
                        <a:pt x="723" y="370"/>
                      </a:lnTo>
                      <a:lnTo>
                        <a:pt x="710" y="384"/>
                      </a:lnTo>
                      <a:lnTo>
                        <a:pt x="696" y="400"/>
                      </a:lnTo>
                      <a:lnTo>
                        <a:pt x="681" y="416"/>
                      </a:lnTo>
                      <a:lnTo>
                        <a:pt x="667" y="432"/>
                      </a:lnTo>
                      <a:lnTo>
                        <a:pt x="652" y="442"/>
                      </a:lnTo>
                      <a:lnTo>
                        <a:pt x="638" y="450"/>
                      </a:lnTo>
                      <a:lnTo>
                        <a:pt x="837" y="450"/>
                      </a:lnTo>
                      <a:lnTo>
                        <a:pt x="867" y="434"/>
                      </a:lnTo>
                      <a:lnTo>
                        <a:pt x="888" y="422"/>
                      </a:lnTo>
                      <a:lnTo>
                        <a:pt x="910" y="410"/>
                      </a:lnTo>
                      <a:lnTo>
                        <a:pt x="932" y="396"/>
                      </a:lnTo>
                      <a:lnTo>
                        <a:pt x="954" y="384"/>
                      </a:lnTo>
                      <a:lnTo>
                        <a:pt x="975" y="372"/>
                      </a:lnTo>
                      <a:lnTo>
                        <a:pt x="995" y="360"/>
                      </a:lnTo>
                      <a:lnTo>
                        <a:pt x="1013" y="348"/>
                      </a:lnTo>
                      <a:lnTo>
                        <a:pt x="1030" y="338"/>
                      </a:lnTo>
                      <a:lnTo>
                        <a:pt x="1078" y="288"/>
                      </a:lnTo>
                      <a:lnTo>
                        <a:pt x="1074" y="266"/>
                      </a:lnTo>
                      <a:lnTo>
                        <a:pt x="1040" y="200"/>
                      </a:lnTo>
                      <a:lnTo>
                        <a:pt x="995" y="150"/>
                      </a:lnTo>
                      <a:lnTo>
                        <a:pt x="978" y="14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6" name="Group 75"/>
              <p:cNvGrpSpPr>
                <a:grpSpLocks/>
              </p:cNvGrpSpPr>
              <p:nvPr userDrawn="1"/>
            </p:nvGrpSpPr>
            <p:grpSpPr bwMode="auto">
              <a:xfrm>
                <a:off x="4168" y="837"/>
                <a:ext cx="51" cy="267"/>
                <a:chOff x="4168" y="837"/>
                <a:chExt cx="51" cy="267"/>
              </a:xfrm>
            </p:grpSpPr>
            <p:sp>
              <p:nvSpPr>
                <p:cNvPr id="83" name="Freeform 82"/>
                <p:cNvSpPr>
                  <a:spLocks/>
                </p:cNvSpPr>
                <p:nvPr userDrawn="1"/>
              </p:nvSpPr>
              <p:spPr bwMode="auto">
                <a:xfrm>
                  <a:off x="4168" y="837"/>
                  <a:ext cx="51" cy="267"/>
                </a:xfrm>
                <a:custGeom>
                  <a:avLst/>
                  <a:gdLst>
                    <a:gd name="T0" fmla="+- 0 4207 4168"/>
                    <a:gd name="T1" fmla="*/ T0 w 51"/>
                    <a:gd name="T2" fmla="+- 0 837 837"/>
                    <a:gd name="T3" fmla="*/ 837 h 267"/>
                    <a:gd name="T4" fmla="+- 0 4194 4168"/>
                    <a:gd name="T5" fmla="*/ T4 w 51"/>
                    <a:gd name="T6" fmla="+- 0 837 837"/>
                    <a:gd name="T7" fmla="*/ 837 h 267"/>
                    <a:gd name="T8" fmla="+- 0 4177 4168"/>
                    <a:gd name="T9" fmla="*/ T8 w 51"/>
                    <a:gd name="T10" fmla="+- 0 838 837"/>
                    <a:gd name="T11" fmla="*/ 838 h 267"/>
                    <a:gd name="T12" fmla="+- 0 4172 4168"/>
                    <a:gd name="T13" fmla="*/ T12 w 51"/>
                    <a:gd name="T14" fmla="+- 0 839 837"/>
                    <a:gd name="T15" fmla="*/ 839 h 267"/>
                    <a:gd name="T16" fmla="+- 0 4168 4168"/>
                    <a:gd name="T17" fmla="*/ T16 w 51"/>
                    <a:gd name="T18" fmla="+- 0 839 837"/>
                    <a:gd name="T19" fmla="*/ 839 h 267"/>
                    <a:gd name="T20" fmla="+- 0 4191 4168"/>
                    <a:gd name="T21" fmla="*/ T20 w 51"/>
                    <a:gd name="T22" fmla="+- 0 1104 837"/>
                    <a:gd name="T23" fmla="*/ 1104 h 267"/>
                    <a:gd name="T24" fmla="+- 0 4219 4168"/>
                    <a:gd name="T25" fmla="*/ T24 w 51"/>
                    <a:gd name="T26" fmla="+- 0 838 837"/>
                    <a:gd name="T27" fmla="*/ 838 h 267"/>
                    <a:gd name="T28" fmla="+- 0 4207 4168"/>
                    <a:gd name="T29" fmla="*/ T28 w 51"/>
                    <a:gd name="T30" fmla="+- 0 837 837"/>
                    <a:gd name="T31" fmla="*/ 837 h 2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1" h="267">
                      <a:moveTo>
                        <a:pt x="39" y="0"/>
                      </a:moveTo>
                      <a:lnTo>
                        <a:pt x="26" y="0"/>
                      </a:lnTo>
                      <a:lnTo>
                        <a:pt x="9" y="1"/>
                      </a:lnTo>
                      <a:lnTo>
                        <a:pt x="4" y="2"/>
                      </a:lnTo>
                      <a:lnTo>
                        <a:pt x="0" y="2"/>
                      </a:lnTo>
                      <a:lnTo>
                        <a:pt x="23" y="267"/>
                      </a:lnTo>
                      <a:lnTo>
                        <a:pt x="51" y="1"/>
                      </a:lnTo>
                      <a:lnTo>
                        <a:pt x="39"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7" name="Group 76"/>
              <p:cNvGrpSpPr>
                <a:grpSpLocks/>
              </p:cNvGrpSpPr>
              <p:nvPr userDrawn="1"/>
            </p:nvGrpSpPr>
            <p:grpSpPr bwMode="auto">
              <a:xfrm>
                <a:off x="3769" y="989"/>
                <a:ext cx="103" cy="78"/>
                <a:chOff x="3769" y="989"/>
                <a:chExt cx="103" cy="78"/>
              </a:xfrm>
            </p:grpSpPr>
            <p:sp>
              <p:nvSpPr>
                <p:cNvPr id="82" name="Freeform 81"/>
                <p:cNvSpPr>
                  <a:spLocks/>
                </p:cNvSpPr>
                <p:nvPr userDrawn="1"/>
              </p:nvSpPr>
              <p:spPr bwMode="auto">
                <a:xfrm>
                  <a:off x="3769" y="989"/>
                  <a:ext cx="103" cy="78"/>
                </a:xfrm>
                <a:custGeom>
                  <a:avLst/>
                  <a:gdLst>
                    <a:gd name="T0" fmla="+- 0 3794 3769"/>
                    <a:gd name="T1" fmla="*/ T0 w 103"/>
                    <a:gd name="T2" fmla="+- 0 989 989"/>
                    <a:gd name="T3" fmla="*/ 989 h 78"/>
                    <a:gd name="T4" fmla="+- 0 3785 3769"/>
                    <a:gd name="T5" fmla="*/ T4 w 103"/>
                    <a:gd name="T6" fmla="+- 0 998 989"/>
                    <a:gd name="T7" fmla="*/ 998 h 78"/>
                    <a:gd name="T8" fmla="+- 0 3777 3769"/>
                    <a:gd name="T9" fmla="*/ T8 w 103"/>
                    <a:gd name="T10" fmla="+- 0 1007 989"/>
                    <a:gd name="T11" fmla="*/ 1007 h 78"/>
                    <a:gd name="T12" fmla="+- 0 3769 3769"/>
                    <a:gd name="T13" fmla="*/ T12 w 103"/>
                    <a:gd name="T14" fmla="+- 0 1017 989"/>
                    <a:gd name="T15" fmla="*/ 1017 h 78"/>
                    <a:gd name="T16" fmla="+- 0 3872 3769"/>
                    <a:gd name="T17" fmla="*/ T16 w 103"/>
                    <a:gd name="T18" fmla="+- 0 1066 989"/>
                    <a:gd name="T19" fmla="*/ 1066 h 78"/>
                    <a:gd name="T20" fmla="+- 0 3794 3769"/>
                    <a:gd name="T21" fmla="*/ T20 w 103"/>
                    <a:gd name="T22" fmla="+- 0 989 989"/>
                    <a:gd name="T23" fmla="*/ 989 h 78"/>
                  </a:gdLst>
                  <a:ahLst/>
                  <a:cxnLst>
                    <a:cxn ang="0">
                      <a:pos x="T1" y="T3"/>
                    </a:cxn>
                    <a:cxn ang="0">
                      <a:pos x="T5" y="T7"/>
                    </a:cxn>
                    <a:cxn ang="0">
                      <a:pos x="T9" y="T11"/>
                    </a:cxn>
                    <a:cxn ang="0">
                      <a:pos x="T13" y="T15"/>
                    </a:cxn>
                    <a:cxn ang="0">
                      <a:pos x="T17" y="T19"/>
                    </a:cxn>
                    <a:cxn ang="0">
                      <a:pos x="T21" y="T23"/>
                    </a:cxn>
                  </a:cxnLst>
                  <a:rect l="0" t="0" r="r" b="b"/>
                  <a:pathLst>
                    <a:path w="103" h="78">
                      <a:moveTo>
                        <a:pt x="25" y="0"/>
                      </a:moveTo>
                      <a:lnTo>
                        <a:pt x="16" y="9"/>
                      </a:lnTo>
                      <a:lnTo>
                        <a:pt x="8" y="18"/>
                      </a:lnTo>
                      <a:lnTo>
                        <a:pt x="0" y="28"/>
                      </a:lnTo>
                      <a:lnTo>
                        <a:pt x="103" y="77"/>
                      </a:lnTo>
                      <a:lnTo>
                        <a:pt x="25"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8" name="Group 77"/>
              <p:cNvGrpSpPr>
                <a:grpSpLocks/>
              </p:cNvGrpSpPr>
              <p:nvPr userDrawn="1"/>
            </p:nvGrpSpPr>
            <p:grpSpPr bwMode="auto">
              <a:xfrm>
                <a:off x="4428" y="1019"/>
                <a:ext cx="204" cy="159"/>
                <a:chOff x="4428" y="1019"/>
                <a:chExt cx="204" cy="159"/>
              </a:xfrm>
            </p:grpSpPr>
            <p:sp>
              <p:nvSpPr>
                <p:cNvPr id="81" name="Freeform 80"/>
                <p:cNvSpPr>
                  <a:spLocks/>
                </p:cNvSpPr>
                <p:nvPr userDrawn="1"/>
              </p:nvSpPr>
              <p:spPr bwMode="auto">
                <a:xfrm>
                  <a:off x="4428" y="1019"/>
                  <a:ext cx="204" cy="159"/>
                </a:xfrm>
                <a:custGeom>
                  <a:avLst/>
                  <a:gdLst>
                    <a:gd name="T0" fmla="+- 0 4596 4428"/>
                    <a:gd name="T1" fmla="*/ T0 w 204"/>
                    <a:gd name="T2" fmla="+- 0 1019 1019"/>
                    <a:gd name="T3" fmla="*/ 1019 h 159"/>
                    <a:gd name="T4" fmla="+- 0 4428 4428"/>
                    <a:gd name="T5" fmla="*/ T4 w 204"/>
                    <a:gd name="T6" fmla="+- 0 1179 1019"/>
                    <a:gd name="T7" fmla="*/ 1179 h 159"/>
                    <a:gd name="T8" fmla="+- 0 4632 4428"/>
                    <a:gd name="T9" fmla="*/ T8 w 204"/>
                    <a:gd name="T10" fmla="+- 0 1068 1019"/>
                    <a:gd name="T11" fmla="*/ 1068 h 159"/>
                    <a:gd name="T12" fmla="+- 0 4620 4428"/>
                    <a:gd name="T13" fmla="*/ T12 w 204"/>
                    <a:gd name="T14" fmla="+- 0 1051 1019"/>
                    <a:gd name="T15" fmla="*/ 1051 h 159"/>
                    <a:gd name="T16" fmla="+- 0 4609 4428"/>
                    <a:gd name="T17" fmla="*/ T16 w 204"/>
                    <a:gd name="T18" fmla="+- 0 1035 1019"/>
                    <a:gd name="T19" fmla="*/ 1035 h 159"/>
                    <a:gd name="T20" fmla="+- 0 4596 4428"/>
                    <a:gd name="T21" fmla="*/ T20 w 204"/>
                    <a:gd name="T22" fmla="+- 0 1019 1019"/>
                    <a:gd name="T23" fmla="*/ 1019 h 159"/>
                  </a:gdLst>
                  <a:ahLst/>
                  <a:cxnLst>
                    <a:cxn ang="0">
                      <a:pos x="T1" y="T3"/>
                    </a:cxn>
                    <a:cxn ang="0">
                      <a:pos x="T5" y="T7"/>
                    </a:cxn>
                    <a:cxn ang="0">
                      <a:pos x="T9" y="T11"/>
                    </a:cxn>
                    <a:cxn ang="0">
                      <a:pos x="T13" y="T15"/>
                    </a:cxn>
                    <a:cxn ang="0">
                      <a:pos x="T17" y="T19"/>
                    </a:cxn>
                    <a:cxn ang="0">
                      <a:pos x="T21" y="T23"/>
                    </a:cxn>
                  </a:cxnLst>
                  <a:rect l="0" t="0" r="r" b="b"/>
                  <a:pathLst>
                    <a:path w="204" h="159">
                      <a:moveTo>
                        <a:pt x="168" y="0"/>
                      </a:moveTo>
                      <a:lnTo>
                        <a:pt x="0" y="160"/>
                      </a:lnTo>
                      <a:lnTo>
                        <a:pt x="204" y="49"/>
                      </a:lnTo>
                      <a:lnTo>
                        <a:pt x="192" y="32"/>
                      </a:lnTo>
                      <a:lnTo>
                        <a:pt x="181" y="16"/>
                      </a:lnTo>
                      <a:lnTo>
                        <a:pt x="168"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9" name="Group 78"/>
              <p:cNvGrpSpPr>
                <a:grpSpLocks/>
              </p:cNvGrpSpPr>
              <p:nvPr userDrawn="1"/>
            </p:nvGrpSpPr>
            <p:grpSpPr bwMode="auto">
              <a:xfrm>
                <a:off x="4102" y="1272"/>
                <a:ext cx="183" cy="182"/>
                <a:chOff x="4102" y="1272"/>
                <a:chExt cx="183" cy="182"/>
              </a:xfrm>
            </p:grpSpPr>
            <p:sp>
              <p:nvSpPr>
                <p:cNvPr id="80" name="Freeform 79"/>
                <p:cNvSpPr>
                  <a:spLocks/>
                </p:cNvSpPr>
                <p:nvPr userDrawn="1"/>
              </p:nvSpPr>
              <p:spPr bwMode="auto">
                <a:xfrm>
                  <a:off x="4102" y="1272"/>
                  <a:ext cx="183" cy="182"/>
                </a:xfrm>
                <a:custGeom>
                  <a:avLst/>
                  <a:gdLst>
                    <a:gd name="T0" fmla="+- 0 4215 4102"/>
                    <a:gd name="T1" fmla="*/ T0 w 183"/>
                    <a:gd name="T2" fmla="+- 0 1272 1272"/>
                    <a:gd name="T3" fmla="*/ 1272 h 182"/>
                    <a:gd name="T4" fmla="+- 0 4143 4102"/>
                    <a:gd name="T5" fmla="*/ T4 w 183"/>
                    <a:gd name="T6" fmla="+- 0 1288 1272"/>
                    <a:gd name="T7" fmla="*/ 1288 h 182"/>
                    <a:gd name="T8" fmla="+- 0 4102 4102"/>
                    <a:gd name="T9" fmla="*/ T8 w 183"/>
                    <a:gd name="T10" fmla="+- 0 1354 1272"/>
                    <a:gd name="T11" fmla="*/ 1354 h 182"/>
                    <a:gd name="T12" fmla="+- 0 4105 4102"/>
                    <a:gd name="T13" fmla="*/ T12 w 183"/>
                    <a:gd name="T14" fmla="+- 0 1379 1272"/>
                    <a:gd name="T15" fmla="*/ 1379 h 182"/>
                    <a:gd name="T16" fmla="+- 0 4138 4102"/>
                    <a:gd name="T17" fmla="*/ T16 w 183"/>
                    <a:gd name="T18" fmla="+- 0 1435 1272"/>
                    <a:gd name="T19" fmla="*/ 1435 h 182"/>
                    <a:gd name="T20" fmla="+- 0 4194 4102"/>
                    <a:gd name="T21" fmla="*/ T20 w 183"/>
                    <a:gd name="T22" fmla="+- 0 1454 1272"/>
                    <a:gd name="T23" fmla="*/ 1454 h 182"/>
                    <a:gd name="T24" fmla="+- 0 4217 4102"/>
                    <a:gd name="T25" fmla="*/ T24 w 183"/>
                    <a:gd name="T26" fmla="+- 0 1451 1272"/>
                    <a:gd name="T27" fmla="*/ 1451 h 182"/>
                    <a:gd name="T28" fmla="+- 0 4270 4102"/>
                    <a:gd name="T29" fmla="*/ T28 w 183"/>
                    <a:gd name="T30" fmla="+- 0 1415 1272"/>
                    <a:gd name="T31" fmla="*/ 1415 h 182"/>
                    <a:gd name="T32" fmla="+- 0 4286 4102"/>
                    <a:gd name="T33" fmla="*/ T32 w 183"/>
                    <a:gd name="T34" fmla="+- 0 1374 1272"/>
                    <a:gd name="T35" fmla="*/ 1374 h 182"/>
                    <a:gd name="T36" fmla="+- 0 4284 4102"/>
                    <a:gd name="T37" fmla="*/ T36 w 183"/>
                    <a:gd name="T38" fmla="+- 0 1348 1272"/>
                    <a:gd name="T39" fmla="*/ 1348 h 182"/>
                    <a:gd name="T40" fmla="+- 0 4252 4102"/>
                    <a:gd name="T41" fmla="*/ T40 w 183"/>
                    <a:gd name="T42" fmla="+- 0 1291 1272"/>
                    <a:gd name="T43" fmla="*/ 1291 h 182"/>
                    <a:gd name="T44" fmla="+- 0 4215 4102"/>
                    <a:gd name="T45" fmla="*/ T44 w 183"/>
                    <a:gd name="T46" fmla="+- 0 1272 1272"/>
                    <a:gd name="T47" fmla="*/ 1272 h 1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83" h="182">
                      <a:moveTo>
                        <a:pt x="113" y="0"/>
                      </a:moveTo>
                      <a:lnTo>
                        <a:pt x="41" y="16"/>
                      </a:lnTo>
                      <a:lnTo>
                        <a:pt x="0" y="82"/>
                      </a:lnTo>
                      <a:lnTo>
                        <a:pt x="3" y="107"/>
                      </a:lnTo>
                      <a:lnTo>
                        <a:pt x="36" y="163"/>
                      </a:lnTo>
                      <a:lnTo>
                        <a:pt x="92" y="182"/>
                      </a:lnTo>
                      <a:lnTo>
                        <a:pt x="115" y="179"/>
                      </a:lnTo>
                      <a:lnTo>
                        <a:pt x="168" y="143"/>
                      </a:lnTo>
                      <a:lnTo>
                        <a:pt x="184" y="102"/>
                      </a:lnTo>
                      <a:lnTo>
                        <a:pt x="182" y="76"/>
                      </a:lnTo>
                      <a:lnTo>
                        <a:pt x="150" y="19"/>
                      </a:lnTo>
                      <a:lnTo>
                        <a:pt x="113"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grpSp>
          <p:nvGrpSpPr>
            <p:cNvPr id="9" name="Group 8"/>
            <p:cNvGrpSpPr>
              <a:grpSpLocks/>
            </p:cNvGrpSpPr>
            <p:nvPr userDrawn="1"/>
          </p:nvGrpSpPr>
          <p:grpSpPr bwMode="auto">
            <a:xfrm>
              <a:off x="5156200" y="6622595"/>
              <a:ext cx="1177127" cy="75070"/>
              <a:chOff x="1343" y="-1078"/>
              <a:chExt cx="2168" cy="131"/>
            </a:xfrm>
          </p:grpSpPr>
          <p:sp>
            <p:nvSpPr>
              <p:cNvPr id="33" name="Freeform 32"/>
              <p:cNvSpPr>
                <a:spLocks/>
              </p:cNvSpPr>
              <p:nvPr userDrawn="1"/>
            </p:nvSpPr>
            <p:spPr bwMode="auto">
              <a:xfrm>
                <a:off x="1343" y="-1078"/>
                <a:ext cx="2168" cy="131"/>
              </a:xfrm>
              <a:custGeom>
                <a:avLst/>
                <a:gdLst>
                  <a:gd name="T0" fmla="+- 0 1343 1343"/>
                  <a:gd name="T1" fmla="*/ T0 w 2168"/>
                  <a:gd name="T2" fmla="+- 0 -1077 -1078"/>
                  <a:gd name="T3" fmla="*/ -1077 h 131"/>
                  <a:gd name="T4" fmla="+- 0 1343 1343"/>
                  <a:gd name="T5" fmla="*/ T4 w 2168"/>
                  <a:gd name="T6" fmla="+- 0 -949 -1078"/>
                  <a:gd name="T7" fmla="*/ -949 h 131"/>
                  <a:gd name="T8" fmla="+- 0 1371 1343"/>
                  <a:gd name="T9" fmla="*/ T8 w 2168"/>
                  <a:gd name="T10" fmla="+- 0 -949 -1078"/>
                  <a:gd name="T11" fmla="*/ -949 h 131"/>
                  <a:gd name="T12" fmla="+- 0 1371 1343"/>
                  <a:gd name="T13" fmla="*/ T12 w 2168"/>
                  <a:gd name="T14" fmla="+- 0 -988 -1078"/>
                  <a:gd name="T15" fmla="*/ -988 h 131"/>
                  <a:gd name="T16" fmla="+- 0 1403 1343"/>
                  <a:gd name="T17" fmla="*/ T16 w 2168"/>
                  <a:gd name="T18" fmla="+- 0 -988 -1078"/>
                  <a:gd name="T19" fmla="*/ -988 h 131"/>
                  <a:gd name="T20" fmla="+- 0 1432 1343"/>
                  <a:gd name="T21" fmla="*/ T20 w 2168"/>
                  <a:gd name="T22" fmla="+- 0 -993 -1078"/>
                  <a:gd name="T23" fmla="*/ -993 h 131"/>
                  <a:gd name="T24" fmla="+- 0 1448 1343"/>
                  <a:gd name="T25" fmla="*/ T24 w 2168"/>
                  <a:gd name="T26" fmla="+- 0 -1005 -1078"/>
                  <a:gd name="T27" fmla="*/ -1005 h 131"/>
                  <a:gd name="T28" fmla="+- 0 1450 1343"/>
                  <a:gd name="T29" fmla="*/ T28 w 2168"/>
                  <a:gd name="T30" fmla="+- 0 -1013 -1078"/>
                  <a:gd name="T31" fmla="*/ -1013 h 131"/>
                  <a:gd name="T32" fmla="+- 0 1371 1343"/>
                  <a:gd name="T33" fmla="*/ T32 w 2168"/>
                  <a:gd name="T34" fmla="+- 0 -1013 -1078"/>
                  <a:gd name="T35" fmla="*/ -1013 h 131"/>
                  <a:gd name="T36" fmla="+- 0 1371 1343"/>
                  <a:gd name="T37" fmla="*/ T36 w 2168"/>
                  <a:gd name="T38" fmla="+- 0 -1053 -1078"/>
                  <a:gd name="T39" fmla="*/ -1053 h 131"/>
                  <a:gd name="T40" fmla="+- 0 1450 1343"/>
                  <a:gd name="T41" fmla="*/ T40 w 2168"/>
                  <a:gd name="T42" fmla="+- 0 -1053 -1078"/>
                  <a:gd name="T43" fmla="*/ -1053 h 131"/>
                  <a:gd name="T44" fmla="+- 0 1442 1343"/>
                  <a:gd name="T45" fmla="*/ T44 w 2168"/>
                  <a:gd name="T46" fmla="+- 0 -1066 -1078"/>
                  <a:gd name="T47" fmla="*/ -1066 h 131"/>
                  <a:gd name="T48" fmla="+- 0 1424 1343"/>
                  <a:gd name="T49" fmla="*/ T48 w 2168"/>
                  <a:gd name="T50" fmla="+- 0 -1075 -1078"/>
                  <a:gd name="T51" fmla="*/ -1075 h 131"/>
                  <a:gd name="T52" fmla="+- 0 1343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0" y="1"/>
                    </a:moveTo>
                    <a:lnTo>
                      <a:pt x="0" y="129"/>
                    </a:lnTo>
                    <a:lnTo>
                      <a:pt x="28" y="129"/>
                    </a:lnTo>
                    <a:lnTo>
                      <a:pt x="28" y="90"/>
                    </a:lnTo>
                    <a:lnTo>
                      <a:pt x="60" y="90"/>
                    </a:lnTo>
                    <a:lnTo>
                      <a:pt x="89" y="85"/>
                    </a:lnTo>
                    <a:lnTo>
                      <a:pt x="105" y="73"/>
                    </a:lnTo>
                    <a:lnTo>
                      <a:pt x="107" y="65"/>
                    </a:lnTo>
                    <a:lnTo>
                      <a:pt x="28" y="65"/>
                    </a:lnTo>
                    <a:lnTo>
                      <a:pt x="28" y="25"/>
                    </a:lnTo>
                    <a:lnTo>
                      <a:pt x="107" y="25"/>
                    </a:lnTo>
                    <a:lnTo>
                      <a:pt x="99" y="12"/>
                    </a:lnTo>
                    <a:lnTo>
                      <a:pt x="81" y="3"/>
                    </a:lnTo>
                    <a:lnTo>
                      <a:pt x="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4" name="Freeform 33"/>
              <p:cNvSpPr>
                <a:spLocks/>
              </p:cNvSpPr>
              <p:nvPr userDrawn="1"/>
            </p:nvSpPr>
            <p:spPr bwMode="auto">
              <a:xfrm>
                <a:off x="1343" y="-1078"/>
                <a:ext cx="2168" cy="131"/>
              </a:xfrm>
              <a:custGeom>
                <a:avLst/>
                <a:gdLst>
                  <a:gd name="T0" fmla="+- 0 1450 1343"/>
                  <a:gd name="T1" fmla="*/ T0 w 2168"/>
                  <a:gd name="T2" fmla="+- 0 -1053 -1078"/>
                  <a:gd name="T3" fmla="*/ -1053 h 131"/>
                  <a:gd name="T4" fmla="+- 0 1421 1343"/>
                  <a:gd name="T5" fmla="*/ T4 w 2168"/>
                  <a:gd name="T6" fmla="+- 0 -1053 -1078"/>
                  <a:gd name="T7" fmla="*/ -1053 h 131"/>
                  <a:gd name="T8" fmla="+- 0 1427 1343"/>
                  <a:gd name="T9" fmla="*/ T8 w 2168"/>
                  <a:gd name="T10" fmla="+- 0 -1048 -1078"/>
                  <a:gd name="T11" fmla="*/ -1048 h 131"/>
                  <a:gd name="T12" fmla="+- 0 1427 1343"/>
                  <a:gd name="T13" fmla="*/ T12 w 2168"/>
                  <a:gd name="T14" fmla="+- 0 -1018 -1078"/>
                  <a:gd name="T15" fmla="*/ -1018 h 131"/>
                  <a:gd name="T16" fmla="+- 0 1420 1343"/>
                  <a:gd name="T17" fmla="*/ T16 w 2168"/>
                  <a:gd name="T18" fmla="+- 0 -1013 -1078"/>
                  <a:gd name="T19" fmla="*/ -1013 h 131"/>
                  <a:gd name="T20" fmla="+- 0 1450 1343"/>
                  <a:gd name="T21" fmla="*/ T20 w 2168"/>
                  <a:gd name="T22" fmla="+- 0 -1013 -1078"/>
                  <a:gd name="T23" fmla="*/ -1013 h 131"/>
                  <a:gd name="T24" fmla="+- 0 1455 1343"/>
                  <a:gd name="T25" fmla="*/ T24 w 2168"/>
                  <a:gd name="T26" fmla="+- 0 -1024 -1078"/>
                  <a:gd name="T27" fmla="*/ -1024 h 131"/>
                  <a:gd name="T28" fmla="+- 0 1452 1343"/>
                  <a:gd name="T29" fmla="*/ T28 w 2168"/>
                  <a:gd name="T30" fmla="+- 0 -1049 -1078"/>
                  <a:gd name="T31" fmla="*/ -1049 h 131"/>
                  <a:gd name="T32" fmla="+- 0 1450 1343"/>
                  <a:gd name="T33" fmla="*/ T32 w 2168"/>
                  <a:gd name="T34" fmla="+- 0 -1053 -1078"/>
                  <a:gd name="T35" fmla="*/ -1053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107" y="25"/>
                    </a:moveTo>
                    <a:lnTo>
                      <a:pt x="78" y="25"/>
                    </a:lnTo>
                    <a:lnTo>
                      <a:pt x="84" y="30"/>
                    </a:lnTo>
                    <a:lnTo>
                      <a:pt x="84" y="60"/>
                    </a:lnTo>
                    <a:lnTo>
                      <a:pt x="77" y="65"/>
                    </a:lnTo>
                    <a:lnTo>
                      <a:pt x="107" y="65"/>
                    </a:lnTo>
                    <a:lnTo>
                      <a:pt x="112" y="54"/>
                    </a:lnTo>
                    <a:lnTo>
                      <a:pt x="109" y="29"/>
                    </a:lnTo>
                    <a:lnTo>
                      <a:pt x="107" y="25"/>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5" name="Freeform 34"/>
              <p:cNvSpPr>
                <a:spLocks/>
              </p:cNvSpPr>
              <p:nvPr userDrawn="1"/>
            </p:nvSpPr>
            <p:spPr bwMode="auto">
              <a:xfrm>
                <a:off x="1343" y="-1078"/>
                <a:ext cx="2168" cy="131"/>
              </a:xfrm>
              <a:custGeom>
                <a:avLst/>
                <a:gdLst>
                  <a:gd name="T0" fmla="+- 0 1507 1343"/>
                  <a:gd name="T1" fmla="*/ T0 w 2168"/>
                  <a:gd name="T2" fmla="+- 0 -1077 -1078"/>
                  <a:gd name="T3" fmla="*/ -1077 h 131"/>
                  <a:gd name="T4" fmla="+- 0 1479 1343"/>
                  <a:gd name="T5" fmla="*/ T4 w 2168"/>
                  <a:gd name="T6" fmla="+- 0 -1077 -1078"/>
                  <a:gd name="T7" fmla="*/ -1077 h 131"/>
                  <a:gd name="T8" fmla="+- 0 1479 1343"/>
                  <a:gd name="T9" fmla="*/ T8 w 2168"/>
                  <a:gd name="T10" fmla="+- 0 -949 -1078"/>
                  <a:gd name="T11" fmla="*/ -949 h 131"/>
                  <a:gd name="T12" fmla="+- 0 1507 1343"/>
                  <a:gd name="T13" fmla="*/ T12 w 2168"/>
                  <a:gd name="T14" fmla="+- 0 -949 -1078"/>
                  <a:gd name="T15" fmla="*/ -949 h 131"/>
                  <a:gd name="T16" fmla="+- 0 1507 1343"/>
                  <a:gd name="T17" fmla="*/ T16 w 2168"/>
                  <a:gd name="T18" fmla="+- 0 -1002 -1078"/>
                  <a:gd name="T19" fmla="*/ -1002 h 131"/>
                  <a:gd name="T20" fmla="+- 0 1594 1343"/>
                  <a:gd name="T21" fmla="*/ T20 w 2168"/>
                  <a:gd name="T22" fmla="+- 0 -1002 -1078"/>
                  <a:gd name="T23" fmla="*/ -1002 h 131"/>
                  <a:gd name="T24" fmla="+- 0 1594 1343"/>
                  <a:gd name="T25" fmla="*/ T24 w 2168"/>
                  <a:gd name="T26" fmla="+- 0 -1028 -1078"/>
                  <a:gd name="T27" fmla="*/ -1028 h 131"/>
                  <a:gd name="T28" fmla="+- 0 1507 1343"/>
                  <a:gd name="T29" fmla="*/ T28 w 2168"/>
                  <a:gd name="T30" fmla="+- 0 -1028 -1078"/>
                  <a:gd name="T31" fmla="*/ -1028 h 131"/>
                  <a:gd name="T32" fmla="+- 0 1507 1343"/>
                  <a:gd name="T33" fmla="*/ T32 w 2168"/>
                  <a:gd name="T34" fmla="+- 0 -1077 -1078"/>
                  <a:gd name="T3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164" y="1"/>
                    </a:moveTo>
                    <a:lnTo>
                      <a:pt x="136" y="1"/>
                    </a:lnTo>
                    <a:lnTo>
                      <a:pt x="136" y="129"/>
                    </a:lnTo>
                    <a:lnTo>
                      <a:pt x="164" y="129"/>
                    </a:lnTo>
                    <a:lnTo>
                      <a:pt x="164" y="76"/>
                    </a:lnTo>
                    <a:lnTo>
                      <a:pt x="251" y="76"/>
                    </a:lnTo>
                    <a:lnTo>
                      <a:pt x="251" y="50"/>
                    </a:lnTo>
                    <a:lnTo>
                      <a:pt x="164" y="50"/>
                    </a:lnTo>
                    <a:lnTo>
                      <a:pt x="164"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6" name="Freeform 35"/>
              <p:cNvSpPr>
                <a:spLocks/>
              </p:cNvSpPr>
              <p:nvPr userDrawn="1"/>
            </p:nvSpPr>
            <p:spPr bwMode="auto">
              <a:xfrm>
                <a:off x="1343" y="-1078"/>
                <a:ext cx="2168" cy="131"/>
              </a:xfrm>
              <a:custGeom>
                <a:avLst/>
                <a:gdLst>
                  <a:gd name="T0" fmla="+- 0 1594 1343"/>
                  <a:gd name="T1" fmla="*/ T0 w 2168"/>
                  <a:gd name="T2" fmla="+- 0 -1002 -1078"/>
                  <a:gd name="T3" fmla="*/ -1002 h 131"/>
                  <a:gd name="T4" fmla="+- 0 1566 1343"/>
                  <a:gd name="T5" fmla="*/ T4 w 2168"/>
                  <a:gd name="T6" fmla="+- 0 -1002 -1078"/>
                  <a:gd name="T7" fmla="*/ -1002 h 131"/>
                  <a:gd name="T8" fmla="+- 0 1566 1343"/>
                  <a:gd name="T9" fmla="*/ T8 w 2168"/>
                  <a:gd name="T10" fmla="+- 0 -949 -1078"/>
                  <a:gd name="T11" fmla="*/ -949 h 131"/>
                  <a:gd name="T12" fmla="+- 0 1594 1343"/>
                  <a:gd name="T13" fmla="*/ T12 w 2168"/>
                  <a:gd name="T14" fmla="+- 0 -949 -1078"/>
                  <a:gd name="T15" fmla="*/ -949 h 131"/>
                  <a:gd name="T16" fmla="+- 0 1594 1343"/>
                  <a:gd name="T17" fmla="*/ T16 w 2168"/>
                  <a:gd name="T18" fmla="+- 0 -1002 -1078"/>
                  <a:gd name="T19" fmla="*/ -1002 h 131"/>
                </a:gdLst>
                <a:ahLst/>
                <a:cxnLst>
                  <a:cxn ang="0">
                    <a:pos x="T1" y="T3"/>
                  </a:cxn>
                  <a:cxn ang="0">
                    <a:pos x="T5" y="T7"/>
                  </a:cxn>
                  <a:cxn ang="0">
                    <a:pos x="T9" y="T11"/>
                  </a:cxn>
                  <a:cxn ang="0">
                    <a:pos x="T13" y="T15"/>
                  </a:cxn>
                  <a:cxn ang="0">
                    <a:pos x="T17" y="T19"/>
                  </a:cxn>
                </a:cxnLst>
                <a:rect l="0" t="0" r="r" b="b"/>
                <a:pathLst>
                  <a:path w="2168" h="131">
                    <a:moveTo>
                      <a:pt x="251" y="76"/>
                    </a:moveTo>
                    <a:lnTo>
                      <a:pt x="223" y="76"/>
                    </a:lnTo>
                    <a:lnTo>
                      <a:pt x="223" y="129"/>
                    </a:lnTo>
                    <a:lnTo>
                      <a:pt x="251" y="129"/>
                    </a:lnTo>
                    <a:lnTo>
                      <a:pt x="251" y="7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7" name="Freeform 36"/>
              <p:cNvSpPr>
                <a:spLocks/>
              </p:cNvSpPr>
              <p:nvPr userDrawn="1"/>
            </p:nvSpPr>
            <p:spPr bwMode="auto">
              <a:xfrm>
                <a:off x="1343" y="-1078"/>
                <a:ext cx="2168" cy="131"/>
              </a:xfrm>
              <a:custGeom>
                <a:avLst/>
                <a:gdLst>
                  <a:gd name="T0" fmla="+- 0 1594 1343"/>
                  <a:gd name="T1" fmla="*/ T0 w 2168"/>
                  <a:gd name="T2" fmla="+- 0 -1077 -1078"/>
                  <a:gd name="T3" fmla="*/ -1077 h 131"/>
                  <a:gd name="T4" fmla="+- 0 1566 1343"/>
                  <a:gd name="T5" fmla="*/ T4 w 2168"/>
                  <a:gd name="T6" fmla="+- 0 -1077 -1078"/>
                  <a:gd name="T7" fmla="*/ -1077 h 131"/>
                  <a:gd name="T8" fmla="+- 0 1566 1343"/>
                  <a:gd name="T9" fmla="*/ T8 w 2168"/>
                  <a:gd name="T10" fmla="+- 0 -1028 -1078"/>
                  <a:gd name="T11" fmla="*/ -1028 h 131"/>
                  <a:gd name="T12" fmla="+- 0 1594 1343"/>
                  <a:gd name="T13" fmla="*/ T12 w 2168"/>
                  <a:gd name="T14" fmla="+- 0 -1028 -1078"/>
                  <a:gd name="T15" fmla="*/ -1028 h 131"/>
                  <a:gd name="T16" fmla="+- 0 1594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251" y="1"/>
                    </a:moveTo>
                    <a:lnTo>
                      <a:pt x="223" y="1"/>
                    </a:lnTo>
                    <a:lnTo>
                      <a:pt x="223" y="50"/>
                    </a:lnTo>
                    <a:lnTo>
                      <a:pt x="251" y="50"/>
                    </a:lnTo>
                    <a:lnTo>
                      <a:pt x="251"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8" name="Freeform 37"/>
              <p:cNvSpPr>
                <a:spLocks/>
              </p:cNvSpPr>
              <p:nvPr userDrawn="1"/>
            </p:nvSpPr>
            <p:spPr bwMode="auto">
              <a:xfrm>
                <a:off x="1343" y="-1078"/>
                <a:ext cx="2168" cy="131"/>
              </a:xfrm>
              <a:custGeom>
                <a:avLst/>
                <a:gdLst>
                  <a:gd name="T0" fmla="+- 0 1694 1343"/>
                  <a:gd name="T1" fmla="*/ T0 w 2168"/>
                  <a:gd name="T2" fmla="+- 0 -1078 -1078"/>
                  <a:gd name="T3" fmla="*/ -1078 h 131"/>
                  <a:gd name="T4" fmla="+- 0 1665 1343"/>
                  <a:gd name="T5" fmla="*/ T4 w 2168"/>
                  <a:gd name="T6" fmla="+- 0 -1078 -1078"/>
                  <a:gd name="T7" fmla="*/ -1078 h 131"/>
                  <a:gd name="T8" fmla="+- 0 1614 1343"/>
                  <a:gd name="T9" fmla="*/ T8 w 2168"/>
                  <a:gd name="T10" fmla="+- 0 -949 -1078"/>
                  <a:gd name="T11" fmla="*/ -949 h 131"/>
                  <a:gd name="T12" fmla="+- 0 1642 1343"/>
                  <a:gd name="T13" fmla="*/ T12 w 2168"/>
                  <a:gd name="T14" fmla="+- 0 -949 -1078"/>
                  <a:gd name="T15" fmla="*/ -949 h 131"/>
                  <a:gd name="T16" fmla="+- 0 1650 1343"/>
                  <a:gd name="T17" fmla="*/ T16 w 2168"/>
                  <a:gd name="T18" fmla="+- 0 -970 -1078"/>
                  <a:gd name="T19" fmla="*/ -970 h 131"/>
                  <a:gd name="T20" fmla="+- 0 1737 1343"/>
                  <a:gd name="T21" fmla="*/ T20 w 2168"/>
                  <a:gd name="T22" fmla="+- 0 -970 -1078"/>
                  <a:gd name="T23" fmla="*/ -970 h 131"/>
                  <a:gd name="T24" fmla="+- 0 1727 1343"/>
                  <a:gd name="T25" fmla="*/ T24 w 2168"/>
                  <a:gd name="T26" fmla="+- 0 -994 -1078"/>
                  <a:gd name="T27" fmla="*/ -994 h 131"/>
                  <a:gd name="T28" fmla="+- 0 1659 1343"/>
                  <a:gd name="T29" fmla="*/ T28 w 2168"/>
                  <a:gd name="T30" fmla="+- 0 -994 -1078"/>
                  <a:gd name="T31" fmla="*/ -994 h 131"/>
                  <a:gd name="T32" fmla="+- 0 1679 1343"/>
                  <a:gd name="T33" fmla="*/ T32 w 2168"/>
                  <a:gd name="T34" fmla="+- 0 -1044 -1078"/>
                  <a:gd name="T35" fmla="*/ -1044 h 131"/>
                  <a:gd name="T36" fmla="+- 0 1707 1343"/>
                  <a:gd name="T37" fmla="*/ T36 w 2168"/>
                  <a:gd name="T38" fmla="+- 0 -1044 -1078"/>
                  <a:gd name="T39" fmla="*/ -1044 h 131"/>
                  <a:gd name="T40" fmla="+- 0 1694 1343"/>
                  <a:gd name="T41" fmla="*/ T40 w 2168"/>
                  <a:gd name="T42" fmla="+- 0 -1078 -1078"/>
                  <a:gd name="T4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351" y="0"/>
                    </a:moveTo>
                    <a:lnTo>
                      <a:pt x="322" y="0"/>
                    </a:lnTo>
                    <a:lnTo>
                      <a:pt x="271" y="129"/>
                    </a:lnTo>
                    <a:lnTo>
                      <a:pt x="299" y="129"/>
                    </a:lnTo>
                    <a:lnTo>
                      <a:pt x="307" y="108"/>
                    </a:lnTo>
                    <a:lnTo>
                      <a:pt x="394" y="108"/>
                    </a:lnTo>
                    <a:lnTo>
                      <a:pt x="384" y="84"/>
                    </a:lnTo>
                    <a:lnTo>
                      <a:pt x="316" y="84"/>
                    </a:lnTo>
                    <a:lnTo>
                      <a:pt x="336" y="34"/>
                    </a:lnTo>
                    <a:lnTo>
                      <a:pt x="364" y="34"/>
                    </a:lnTo>
                    <a:lnTo>
                      <a:pt x="35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9" name="Freeform 38"/>
              <p:cNvSpPr>
                <a:spLocks/>
              </p:cNvSpPr>
              <p:nvPr userDrawn="1"/>
            </p:nvSpPr>
            <p:spPr bwMode="auto">
              <a:xfrm>
                <a:off x="1343" y="-1078"/>
                <a:ext cx="2168" cy="131"/>
              </a:xfrm>
              <a:custGeom>
                <a:avLst/>
                <a:gdLst>
                  <a:gd name="T0" fmla="+- 0 1737 1343"/>
                  <a:gd name="T1" fmla="*/ T0 w 2168"/>
                  <a:gd name="T2" fmla="+- 0 -970 -1078"/>
                  <a:gd name="T3" fmla="*/ -970 h 131"/>
                  <a:gd name="T4" fmla="+- 0 1708 1343"/>
                  <a:gd name="T5" fmla="*/ T4 w 2168"/>
                  <a:gd name="T6" fmla="+- 0 -970 -1078"/>
                  <a:gd name="T7" fmla="*/ -970 h 131"/>
                  <a:gd name="T8" fmla="+- 0 1716 1343"/>
                  <a:gd name="T9" fmla="*/ T8 w 2168"/>
                  <a:gd name="T10" fmla="+- 0 -949 -1078"/>
                  <a:gd name="T11" fmla="*/ -949 h 131"/>
                  <a:gd name="T12" fmla="+- 0 1745 1343"/>
                  <a:gd name="T13" fmla="*/ T12 w 2168"/>
                  <a:gd name="T14" fmla="+- 0 -949 -1078"/>
                  <a:gd name="T15" fmla="*/ -949 h 131"/>
                  <a:gd name="T16" fmla="+- 0 1737 1343"/>
                  <a:gd name="T17" fmla="*/ T16 w 2168"/>
                  <a:gd name="T18" fmla="+- 0 -970 -1078"/>
                  <a:gd name="T19" fmla="*/ -970 h 131"/>
                </a:gdLst>
                <a:ahLst/>
                <a:cxnLst>
                  <a:cxn ang="0">
                    <a:pos x="T1" y="T3"/>
                  </a:cxn>
                  <a:cxn ang="0">
                    <a:pos x="T5" y="T7"/>
                  </a:cxn>
                  <a:cxn ang="0">
                    <a:pos x="T9" y="T11"/>
                  </a:cxn>
                  <a:cxn ang="0">
                    <a:pos x="T13" y="T15"/>
                  </a:cxn>
                  <a:cxn ang="0">
                    <a:pos x="T17" y="T19"/>
                  </a:cxn>
                </a:cxnLst>
                <a:rect l="0" t="0" r="r" b="b"/>
                <a:pathLst>
                  <a:path w="2168" h="131">
                    <a:moveTo>
                      <a:pt x="394" y="108"/>
                    </a:moveTo>
                    <a:lnTo>
                      <a:pt x="365" y="108"/>
                    </a:lnTo>
                    <a:lnTo>
                      <a:pt x="373" y="129"/>
                    </a:lnTo>
                    <a:lnTo>
                      <a:pt x="402" y="129"/>
                    </a:lnTo>
                    <a:lnTo>
                      <a:pt x="394" y="10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0" name="Freeform 39"/>
              <p:cNvSpPr>
                <a:spLocks/>
              </p:cNvSpPr>
              <p:nvPr userDrawn="1"/>
            </p:nvSpPr>
            <p:spPr bwMode="auto">
              <a:xfrm>
                <a:off x="1343" y="-1078"/>
                <a:ext cx="2168" cy="131"/>
              </a:xfrm>
              <a:custGeom>
                <a:avLst/>
                <a:gdLst>
                  <a:gd name="T0" fmla="+- 0 1707 1343"/>
                  <a:gd name="T1" fmla="*/ T0 w 2168"/>
                  <a:gd name="T2" fmla="+- 0 -1044 -1078"/>
                  <a:gd name="T3" fmla="*/ -1044 h 131"/>
                  <a:gd name="T4" fmla="+- 0 1679 1343"/>
                  <a:gd name="T5" fmla="*/ T4 w 2168"/>
                  <a:gd name="T6" fmla="+- 0 -1044 -1078"/>
                  <a:gd name="T7" fmla="*/ -1044 h 131"/>
                  <a:gd name="T8" fmla="+- 0 1699 1343"/>
                  <a:gd name="T9" fmla="*/ T8 w 2168"/>
                  <a:gd name="T10" fmla="+- 0 -994 -1078"/>
                  <a:gd name="T11" fmla="*/ -994 h 131"/>
                  <a:gd name="T12" fmla="+- 0 1727 1343"/>
                  <a:gd name="T13" fmla="*/ T12 w 2168"/>
                  <a:gd name="T14" fmla="+- 0 -994 -1078"/>
                  <a:gd name="T15" fmla="*/ -994 h 131"/>
                  <a:gd name="T16" fmla="+- 0 1707 1343"/>
                  <a:gd name="T17" fmla="*/ T16 w 2168"/>
                  <a:gd name="T18" fmla="+- 0 -1044 -1078"/>
                  <a:gd name="T19" fmla="*/ -1044 h 131"/>
                </a:gdLst>
                <a:ahLst/>
                <a:cxnLst>
                  <a:cxn ang="0">
                    <a:pos x="T1" y="T3"/>
                  </a:cxn>
                  <a:cxn ang="0">
                    <a:pos x="T5" y="T7"/>
                  </a:cxn>
                  <a:cxn ang="0">
                    <a:pos x="T9" y="T11"/>
                  </a:cxn>
                  <a:cxn ang="0">
                    <a:pos x="T13" y="T15"/>
                  </a:cxn>
                  <a:cxn ang="0">
                    <a:pos x="T17" y="T19"/>
                  </a:cxn>
                </a:cxnLst>
                <a:rect l="0" t="0" r="r" b="b"/>
                <a:pathLst>
                  <a:path w="2168" h="131">
                    <a:moveTo>
                      <a:pt x="364" y="34"/>
                    </a:moveTo>
                    <a:lnTo>
                      <a:pt x="336" y="34"/>
                    </a:lnTo>
                    <a:lnTo>
                      <a:pt x="356" y="84"/>
                    </a:lnTo>
                    <a:lnTo>
                      <a:pt x="384" y="84"/>
                    </a:lnTo>
                    <a:lnTo>
                      <a:pt x="364" y="3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1" name="Freeform 40"/>
              <p:cNvSpPr>
                <a:spLocks/>
              </p:cNvSpPr>
              <p:nvPr userDrawn="1"/>
            </p:nvSpPr>
            <p:spPr bwMode="auto">
              <a:xfrm>
                <a:off x="1343" y="-1078"/>
                <a:ext cx="2168" cy="131"/>
              </a:xfrm>
              <a:custGeom>
                <a:avLst/>
                <a:gdLst>
                  <a:gd name="T0" fmla="+- 0 1766 1343"/>
                  <a:gd name="T1" fmla="*/ T0 w 2168"/>
                  <a:gd name="T2" fmla="+- 0 -1077 -1078"/>
                  <a:gd name="T3" fmla="*/ -1077 h 131"/>
                  <a:gd name="T4" fmla="+- 0 1766 1343"/>
                  <a:gd name="T5" fmla="*/ T4 w 2168"/>
                  <a:gd name="T6" fmla="+- 0 -949 -1078"/>
                  <a:gd name="T7" fmla="*/ -949 h 131"/>
                  <a:gd name="T8" fmla="+- 0 1793 1343"/>
                  <a:gd name="T9" fmla="*/ T8 w 2168"/>
                  <a:gd name="T10" fmla="+- 0 -949 -1078"/>
                  <a:gd name="T11" fmla="*/ -949 h 131"/>
                  <a:gd name="T12" fmla="+- 0 1793 1343"/>
                  <a:gd name="T13" fmla="*/ T12 w 2168"/>
                  <a:gd name="T14" fmla="+- 0 -992 -1078"/>
                  <a:gd name="T15" fmla="*/ -992 h 131"/>
                  <a:gd name="T16" fmla="+- 0 1852 1343"/>
                  <a:gd name="T17" fmla="*/ T16 w 2168"/>
                  <a:gd name="T18" fmla="+- 0 -992 -1078"/>
                  <a:gd name="T19" fmla="*/ -992 h 131"/>
                  <a:gd name="T20" fmla="+- 0 1850 1343"/>
                  <a:gd name="T21" fmla="*/ T20 w 2168"/>
                  <a:gd name="T22" fmla="+- 0 -995 -1078"/>
                  <a:gd name="T23" fmla="*/ -995 h 131"/>
                  <a:gd name="T24" fmla="+- 0 1869 1343"/>
                  <a:gd name="T25" fmla="*/ T24 w 2168"/>
                  <a:gd name="T26" fmla="+- 0 -1007 -1078"/>
                  <a:gd name="T27" fmla="*/ -1007 h 131"/>
                  <a:gd name="T28" fmla="+- 0 1872 1343"/>
                  <a:gd name="T29" fmla="*/ T28 w 2168"/>
                  <a:gd name="T30" fmla="+- 0 -1016 -1078"/>
                  <a:gd name="T31" fmla="*/ -1016 h 131"/>
                  <a:gd name="T32" fmla="+- 0 1793 1343"/>
                  <a:gd name="T33" fmla="*/ T32 w 2168"/>
                  <a:gd name="T34" fmla="+- 0 -1016 -1078"/>
                  <a:gd name="T35" fmla="*/ -1016 h 131"/>
                  <a:gd name="T36" fmla="+- 0 1793 1343"/>
                  <a:gd name="T37" fmla="*/ T36 w 2168"/>
                  <a:gd name="T38" fmla="+- 0 -1053 -1078"/>
                  <a:gd name="T39" fmla="*/ -1053 h 131"/>
                  <a:gd name="T40" fmla="+- 0 1872 1343"/>
                  <a:gd name="T41" fmla="*/ T40 w 2168"/>
                  <a:gd name="T42" fmla="+- 0 -1053 -1078"/>
                  <a:gd name="T43" fmla="*/ -1053 h 131"/>
                  <a:gd name="T44" fmla="+- 0 1864 1343"/>
                  <a:gd name="T45" fmla="*/ T44 w 2168"/>
                  <a:gd name="T46" fmla="+- 0 -1067 -1078"/>
                  <a:gd name="T47" fmla="*/ -1067 h 131"/>
                  <a:gd name="T48" fmla="+- 0 1844 1343"/>
                  <a:gd name="T49" fmla="*/ T48 w 2168"/>
                  <a:gd name="T50" fmla="+- 0 -1075 -1078"/>
                  <a:gd name="T51" fmla="*/ -1075 h 131"/>
                  <a:gd name="T52" fmla="+- 0 1766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423" y="1"/>
                    </a:moveTo>
                    <a:lnTo>
                      <a:pt x="423" y="129"/>
                    </a:lnTo>
                    <a:lnTo>
                      <a:pt x="450" y="129"/>
                    </a:lnTo>
                    <a:lnTo>
                      <a:pt x="450" y="86"/>
                    </a:lnTo>
                    <a:lnTo>
                      <a:pt x="509" y="86"/>
                    </a:lnTo>
                    <a:lnTo>
                      <a:pt x="507" y="83"/>
                    </a:lnTo>
                    <a:lnTo>
                      <a:pt x="526" y="71"/>
                    </a:lnTo>
                    <a:lnTo>
                      <a:pt x="529" y="62"/>
                    </a:lnTo>
                    <a:lnTo>
                      <a:pt x="450" y="62"/>
                    </a:lnTo>
                    <a:lnTo>
                      <a:pt x="450" y="25"/>
                    </a:lnTo>
                    <a:lnTo>
                      <a:pt x="529" y="25"/>
                    </a:lnTo>
                    <a:lnTo>
                      <a:pt x="521" y="11"/>
                    </a:lnTo>
                    <a:lnTo>
                      <a:pt x="501" y="3"/>
                    </a:lnTo>
                    <a:lnTo>
                      <a:pt x="42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2" name="Freeform 41"/>
              <p:cNvSpPr>
                <a:spLocks/>
              </p:cNvSpPr>
              <p:nvPr userDrawn="1"/>
            </p:nvSpPr>
            <p:spPr bwMode="auto">
              <a:xfrm>
                <a:off x="1343" y="-1078"/>
                <a:ext cx="2168" cy="131"/>
              </a:xfrm>
              <a:custGeom>
                <a:avLst/>
                <a:gdLst>
                  <a:gd name="T0" fmla="+- 0 1852 1343"/>
                  <a:gd name="T1" fmla="*/ T0 w 2168"/>
                  <a:gd name="T2" fmla="+- 0 -992 -1078"/>
                  <a:gd name="T3" fmla="*/ -992 h 131"/>
                  <a:gd name="T4" fmla="+- 0 1822 1343"/>
                  <a:gd name="T5" fmla="*/ T4 w 2168"/>
                  <a:gd name="T6" fmla="+- 0 -992 -1078"/>
                  <a:gd name="T7" fmla="*/ -992 h 131"/>
                  <a:gd name="T8" fmla="+- 0 1845 1343"/>
                  <a:gd name="T9" fmla="*/ T8 w 2168"/>
                  <a:gd name="T10" fmla="+- 0 -949 -1078"/>
                  <a:gd name="T11" fmla="*/ -949 h 131"/>
                  <a:gd name="T12" fmla="+- 0 1875 1343"/>
                  <a:gd name="T13" fmla="*/ T12 w 2168"/>
                  <a:gd name="T14" fmla="+- 0 -949 -1078"/>
                  <a:gd name="T15" fmla="*/ -949 h 131"/>
                  <a:gd name="T16" fmla="+- 0 1852 1343"/>
                  <a:gd name="T17" fmla="*/ T16 w 2168"/>
                  <a:gd name="T18" fmla="+- 0 -992 -1078"/>
                  <a:gd name="T19" fmla="*/ -992 h 131"/>
                </a:gdLst>
                <a:ahLst/>
                <a:cxnLst>
                  <a:cxn ang="0">
                    <a:pos x="T1" y="T3"/>
                  </a:cxn>
                  <a:cxn ang="0">
                    <a:pos x="T5" y="T7"/>
                  </a:cxn>
                  <a:cxn ang="0">
                    <a:pos x="T9" y="T11"/>
                  </a:cxn>
                  <a:cxn ang="0">
                    <a:pos x="T13" y="T15"/>
                  </a:cxn>
                  <a:cxn ang="0">
                    <a:pos x="T17" y="T19"/>
                  </a:cxn>
                </a:cxnLst>
                <a:rect l="0" t="0" r="r" b="b"/>
                <a:pathLst>
                  <a:path w="2168" h="131">
                    <a:moveTo>
                      <a:pt x="509" y="86"/>
                    </a:moveTo>
                    <a:lnTo>
                      <a:pt x="479" y="86"/>
                    </a:lnTo>
                    <a:lnTo>
                      <a:pt x="502" y="129"/>
                    </a:lnTo>
                    <a:lnTo>
                      <a:pt x="532" y="129"/>
                    </a:lnTo>
                    <a:lnTo>
                      <a:pt x="509" y="8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3" name="Freeform 42"/>
              <p:cNvSpPr>
                <a:spLocks/>
              </p:cNvSpPr>
              <p:nvPr userDrawn="1"/>
            </p:nvSpPr>
            <p:spPr bwMode="auto">
              <a:xfrm>
                <a:off x="1343" y="-1078"/>
                <a:ext cx="2168" cy="131"/>
              </a:xfrm>
              <a:custGeom>
                <a:avLst/>
                <a:gdLst>
                  <a:gd name="T0" fmla="+- 0 1872 1343"/>
                  <a:gd name="T1" fmla="*/ T0 w 2168"/>
                  <a:gd name="T2" fmla="+- 0 -1053 -1078"/>
                  <a:gd name="T3" fmla="*/ -1053 h 131"/>
                  <a:gd name="T4" fmla="+- 0 1842 1343"/>
                  <a:gd name="T5" fmla="*/ T4 w 2168"/>
                  <a:gd name="T6" fmla="+- 0 -1053 -1078"/>
                  <a:gd name="T7" fmla="*/ -1053 h 131"/>
                  <a:gd name="T8" fmla="+- 0 1848 1343"/>
                  <a:gd name="T9" fmla="*/ T8 w 2168"/>
                  <a:gd name="T10" fmla="+- 0 -1049 -1078"/>
                  <a:gd name="T11" fmla="*/ -1049 h 131"/>
                  <a:gd name="T12" fmla="+- 0 1848 1343"/>
                  <a:gd name="T13" fmla="*/ T12 w 2168"/>
                  <a:gd name="T14" fmla="+- 0 -1020 -1078"/>
                  <a:gd name="T15" fmla="*/ -1020 h 131"/>
                  <a:gd name="T16" fmla="+- 0 1841 1343"/>
                  <a:gd name="T17" fmla="*/ T16 w 2168"/>
                  <a:gd name="T18" fmla="+- 0 -1016 -1078"/>
                  <a:gd name="T19" fmla="*/ -1016 h 131"/>
                  <a:gd name="T20" fmla="+- 0 1872 1343"/>
                  <a:gd name="T21" fmla="*/ T20 w 2168"/>
                  <a:gd name="T22" fmla="+- 0 -1016 -1078"/>
                  <a:gd name="T23" fmla="*/ -1016 h 131"/>
                  <a:gd name="T24" fmla="+- 0 1876 1343"/>
                  <a:gd name="T25" fmla="*/ T24 w 2168"/>
                  <a:gd name="T26" fmla="+- 0 -1026 -1078"/>
                  <a:gd name="T27" fmla="*/ -1026 h 131"/>
                  <a:gd name="T28" fmla="+- 0 1874 1343"/>
                  <a:gd name="T29" fmla="*/ T28 w 2168"/>
                  <a:gd name="T30" fmla="+- 0 -1050 -1078"/>
                  <a:gd name="T31" fmla="*/ -1050 h 131"/>
                  <a:gd name="T32" fmla="+- 0 1872 1343"/>
                  <a:gd name="T33" fmla="*/ T32 w 2168"/>
                  <a:gd name="T34" fmla="+- 0 -1053 -1078"/>
                  <a:gd name="T35" fmla="*/ -1053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529" y="25"/>
                    </a:moveTo>
                    <a:lnTo>
                      <a:pt x="499" y="25"/>
                    </a:lnTo>
                    <a:lnTo>
                      <a:pt x="505" y="29"/>
                    </a:lnTo>
                    <a:lnTo>
                      <a:pt x="505" y="58"/>
                    </a:lnTo>
                    <a:lnTo>
                      <a:pt x="498" y="62"/>
                    </a:lnTo>
                    <a:lnTo>
                      <a:pt x="529" y="62"/>
                    </a:lnTo>
                    <a:lnTo>
                      <a:pt x="533" y="52"/>
                    </a:lnTo>
                    <a:lnTo>
                      <a:pt x="531" y="28"/>
                    </a:lnTo>
                    <a:lnTo>
                      <a:pt x="529" y="25"/>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4" name="Freeform 43"/>
              <p:cNvSpPr>
                <a:spLocks/>
              </p:cNvSpPr>
              <p:nvPr userDrawn="1"/>
            </p:nvSpPr>
            <p:spPr bwMode="auto">
              <a:xfrm>
                <a:off x="1343" y="-1078"/>
                <a:ext cx="2168" cy="131"/>
              </a:xfrm>
              <a:custGeom>
                <a:avLst/>
                <a:gdLst>
                  <a:gd name="T0" fmla="+- 0 1940 1343"/>
                  <a:gd name="T1" fmla="*/ T0 w 2168"/>
                  <a:gd name="T2" fmla="+- 0 -1077 -1078"/>
                  <a:gd name="T3" fmla="*/ -1077 h 131"/>
                  <a:gd name="T4" fmla="+- 0 1904 1343"/>
                  <a:gd name="T5" fmla="*/ T4 w 2168"/>
                  <a:gd name="T6" fmla="+- 0 -1077 -1078"/>
                  <a:gd name="T7" fmla="*/ -1077 h 131"/>
                  <a:gd name="T8" fmla="+- 0 1904 1343"/>
                  <a:gd name="T9" fmla="*/ T8 w 2168"/>
                  <a:gd name="T10" fmla="+- 0 -949 -1078"/>
                  <a:gd name="T11" fmla="*/ -949 h 131"/>
                  <a:gd name="T12" fmla="+- 0 1929 1343"/>
                  <a:gd name="T13" fmla="*/ T12 w 2168"/>
                  <a:gd name="T14" fmla="+- 0 -949 -1078"/>
                  <a:gd name="T15" fmla="*/ -949 h 131"/>
                  <a:gd name="T16" fmla="+- 0 1929 1343"/>
                  <a:gd name="T17" fmla="*/ T16 w 2168"/>
                  <a:gd name="T18" fmla="+- 0 -1034 -1078"/>
                  <a:gd name="T19" fmla="*/ -1034 h 131"/>
                  <a:gd name="T20" fmla="+- 0 1957 1343"/>
                  <a:gd name="T21" fmla="*/ T20 w 2168"/>
                  <a:gd name="T22" fmla="+- 0 -1034 -1078"/>
                  <a:gd name="T23" fmla="*/ -1034 h 131"/>
                  <a:gd name="T24" fmla="+- 0 1940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597" y="1"/>
                    </a:moveTo>
                    <a:lnTo>
                      <a:pt x="561" y="1"/>
                    </a:lnTo>
                    <a:lnTo>
                      <a:pt x="561" y="129"/>
                    </a:lnTo>
                    <a:lnTo>
                      <a:pt x="586" y="129"/>
                    </a:lnTo>
                    <a:lnTo>
                      <a:pt x="586" y="44"/>
                    </a:lnTo>
                    <a:lnTo>
                      <a:pt x="614" y="44"/>
                    </a:lnTo>
                    <a:lnTo>
                      <a:pt x="597"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5" name="Freeform 44"/>
              <p:cNvSpPr>
                <a:spLocks/>
              </p:cNvSpPr>
              <p:nvPr userDrawn="1"/>
            </p:nvSpPr>
            <p:spPr bwMode="auto">
              <a:xfrm>
                <a:off x="1343" y="-1078"/>
                <a:ext cx="2168" cy="131"/>
              </a:xfrm>
              <a:custGeom>
                <a:avLst/>
                <a:gdLst>
                  <a:gd name="T0" fmla="+- 0 1957 1343"/>
                  <a:gd name="T1" fmla="*/ T0 w 2168"/>
                  <a:gd name="T2" fmla="+- 0 -1034 -1078"/>
                  <a:gd name="T3" fmla="*/ -1034 h 131"/>
                  <a:gd name="T4" fmla="+- 0 1929 1343"/>
                  <a:gd name="T5" fmla="*/ T4 w 2168"/>
                  <a:gd name="T6" fmla="+- 0 -1034 -1078"/>
                  <a:gd name="T7" fmla="*/ -1034 h 131"/>
                  <a:gd name="T8" fmla="+- 0 1963 1343"/>
                  <a:gd name="T9" fmla="*/ T8 w 2168"/>
                  <a:gd name="T10" fmla="+- 0 -949 -1078"/>
                  <a:gd name="T11" fmla="*/ -949 h 131"/>
                  <a:gd name="T12" fmla="+- 0 1984 1343"/>
                  <a:gd name="T13" fmla="*/ T12 w 2168"/>
                  <a:gd name="T14" fmla="+- 0 -949 -1078"/>
                  <a:gd name="T15" fmla="*/ -949 h 131"/>
                  <a:gd name="T16" fmla="+- 0 2000 1343"/>
                  <a:gd name="T17" fmla="*/ T16 w 2168"/>
                  <a:gd name="T18" fmla="+- 0 -990 -1078"/>
                  <a:gd name="T19" fmla="*/ -990 h 131"/>
                  <a:gd name="T20" fmla="+- 0 1975 1343"/>
                  <a:gd name="T21" fmla="*/ T20 w 2168"/>
                  <a:gd name="T22" fmla="+- 0 -990 -1078"/>
                  <a:gd name="T23" fmla="*/ -990 h 131"/>
                  <a:gd name="T24" fmla="+- 0 1957 1343"/>
                  <a:gd name="T25" fmla="*/ T24 w 2168"/>
                  <a:gd name="T26" fmla="+- 0 -1034 -1078"/>
                  <a:gd name="T27" fmla="*/ -1034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614" y="44"/>
                    </a:moveTo>
                    <a:lnTo>
                      <a:pt x="586" y="44"/>
                    </a:lnTo>
                    <a:lnTo>
                      <a:pt x="620" y="129"/>
                    </a:lnTo>
                    <a:lnTo>
                      <a:pt x="641" y="129"/>
                    </a:lnTo>
                    <a:lnTo>
                      <a:pt x="657" y="88"/>
                    </a:lnTo>
                    <a:lnTo>
                      <a:pt x="632" y="88"/>
                    </a:lnTo>
                    <a:lnTo>
                      <a:pt x="614" y="4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6" name="Freeform 45"/>
              <p:cNvSpPr>
                <a:spLocks/>
              </p:cNvSpPr>
              <p:nvPr userDrawn="1"/>
            </p:nvSpPr>
            <p:spPr bwMode="auto">
              <a:xfrm>
                <a:off x="1343" y="-1078"/>
                <a:ext cx="2168" cy="131"/>
              </a:xfrm>
              <a:custGeom>
                <a:avLst/>
                <a:gdLst>
                  <a:gd name="T0" fmla="+- 0 2046 1343"/>
                  <a:gd name="T1" fmla="*/ T0 w 2168"/>
                  <a:gd name="T2" fmla="+- 0 -1035 -1078"/>
                  <a:gd name="T3" fmla="*/ -1035 h 131"/>
                  <a:gd name="T4" fmla="+- 0 2018 1343"/>
                  <a:gd name="T5" fmla="*/ T4 w 2168"/>
                  <a:gd name="T6" fmla="+- 0 -1035 -1078"/>
                  <a:gd name="T7" fmla="*/ -1035 h 131"/>
                  <a:gd name="T8" fmla="+- 0 2018 1343"/>
                  <a:gd name="T9" fmla="*/ T8 w 2168"/>
                  <a:gd name="T10" fmla="+- 0 -949 -1078"/>
                  <a:gd name="T11" fmla="*/ -949 h 131"/>
                  <a:gd name="T12" fmla="+- 0 2046 1343"/>
                  <a:gd name="T13" fmla="*/ T12 w 2168"/>
                  <a:gd name="T14" fmla="+- 0 -949 -1078"/>
                  <a:gd name="T15" fmla="*/ -949 h 131"/>
                  <a:gd name="T16" fmla="+- 0 2046 1343"/>
                  <a:gd name="T17" fmla="*/ T16 w 2168"/>
                  <a:gd name="T18" fmla="+- 0 -1035 -1078"/>
                  <a:gd name="T19" fmla="*/ -1035 h 131"/>
                </a:gdLst>
                <a:ahLst/>
                <a:cxnLst>
                  <a:cxn ang="0">
                    <a:pos x="T1" y="T3"/>
                  </a:cxn>
                  <a:cxn ang="0">
                    <a:pos x="T5" y="T7"/>
                  </a:cxn>
                  <a:cxn ang="0">
                    <a:pos x="T9" y="T11"/>
                  </a:cxn>
                  <a:cxn ang="0">
                    <a:pos x="T13" y="T15"/>
                  </a:cxn>
                  <a:cxn ang="0">
                    <a:pos x="T17" y="T19"/>
                  </a:cxn>
                </a:cxnLst>
                <a:rect l="0" t="0" r="r" b="b"/>
                <a:pathLst>
                  <a:path w="2168" h="131">
                    <a:moveTo>
                      <a:pt x="703" y="43"/>
                    </a:moveTo>
                    <a:lnTo>
                      <a:pt x="675" y="43"/>
                    </a:lnTo>
                    <a:lnTo>
                      <a:pt x="675" y="129"/>
                    </a:lnTo>
                    <a:lnTo>
                      <a:pt x="703" y="129"/>
                    </a:lnTo>
                    <a:lnTo>
                      <a:pt x="703"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7" name="Freeform 46"/>
              <p:cNvSpPr>
                <a:spLocks/>
              </p:cNvSpPr>
              <p:nvPr userDrawn="1"/>
            </p:nvSpPr>
            <p:spPr bwMode="auto">
              <a:xfrm>
                <a:off x="1343" y="-1078"/>
                <a:ext cx="2168" cy="131"/>
              </a:xfrm>
              <a:custGeom>
                <a:avLst/>
                <a:gdLst>
                  <a:gd name="T0" fmla="+- 0 2046 1343"/>
                  <a:gd name="T1" fmla="*/ T0 w 2168"/>
                  <a:gd name="T2" fmla="+- 0 -1077 -1078"/>
                  <a:gd name="T3" fmla="*/ -1077 h 131"/>
                  <a:gd name="T4" fmla="+- 0 2009 1343"/>
                  <a:gd name="T5" fmla="*/ T4 w 2168"/>
                  <a:gd name="T6" fmla="+- 0 -1077 -1078"/>
                  <a:gd name="T7" fmla="*/ -1077 h 131"/>
                  <a:gd name="T8" fmla="+- 0 1975 1343"/>
                  <a:gd name="T9" fmla="*/ T8 w 2168"/>
                  <a:gd name="T10" fmla="+- 0 -990 -1078"/>
                  <a:gd name="T11" fmla="*/ -990 h 131"/>
                  <a:gd name="T12" fmla="+- 0 2000 1343"/>
                  <a:gd name="T13" fmla="*/ T12 w 2168"/>
                  <a:gd name="T14" fmla="+- 0 -990 -1078"/>
                  <a:gd name="T15" fmla="*/ -990 h 131"/>
                  <a:gd name="T16" fmla="+- 0 2018 1343"/>
                  <a:gd name="T17" fmla="*/ T16 w 2168"/>
                  <a:gd name="T18" fmla="+- 0 -1035 -1078"/>
                  <a:gd name="T19" fmla="*/ -1035 h 131"/>
                  <a:gd name="T20" fmla="+- 0 2046 1343"/>
                  <a:gd name="T21" fmla="*/ T20 w 2168"/>
                  <a:gd name="T22" fmla="+- 0 -1035 -1078"/>
                  <a:gd name="T23" fmla="*/ -1035 h 131"/>
                  <a:gd name="T24" fmla="+- 0 2046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703" y="1"/>
                    </a:moveTo>
                    <a:lnTo>
                      <a:pt x="666" y="1"/>
                    </a:lnTo>
                    <a:lnTo>
                      <a:pt x="632" y="88"/>
                    </a:lnTo>
                    <a:lnTo>
                      <a:pt x="657" y="88"/>
                    </a:lnTo>
                    <a:lnTo>
                      <a:pt x="675" y="43"/>
                    </a:lnTo>
                    <a:lnTo>
                      <a:pt x="703" y="43"/>
                    </a:lnTo>
                    <a:lnTo>
                      <a:pt x="70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8" name="Freeform 47"/>
              <p:cNvSpPr>
                <a:spLocks/>
              </p:cNvSpPr>
              <p:nvPr userDrawn="1"/>
            </p:nvSpPr>
            <p:spPr bwMode="auto">
              <a:xfrm>
                <a:off x="1343" y="-1078"/>
                <a:ext cx="2168" cy="131"/>
              </a:xfrm>
              <a:custGeom>
                <a:avLst/>
                <a:gdLst>
                  <a:gd name="T0" fmla="+- 0 2146 1343"/>
                  <a:gd name="T1" fmla="*/ T0 w 2168"/>
                  <a:gd name="T2" fmla="+- 0 -1078 -1078"/>
                  <a:gd name="T3" fmla="*/ -1078 h 131"/>
                  <a:gd name="T4" fmla="+- 0 2118 1343"/>
                  <a:gd name="T5" fmla="*/ T4 w 2168"/>
                  <a:gd name="T6" fmla="+- 0 -1078 -1078"/>
                  <a:gd name="T7" fmla="*/ -1078 h 131"/>
                  <a:gd name="T8" fmla="+- 0 2067 1343"/>
                  <a:gd name="T9" fmla="*/ T8 w 2168"/>
                  <a:gd name="T10" fmla="+- 0 -949 -1078"/>
                  <a:gd name="T11" fmla="*/ -949 h 131"/>
                  <a:gd name="T12" fmla="+- 0 2094 1343"/>
                  <a:gd name="T13" fmla="*/ T12 w 2168"/>
                  <a:gd name="T14" fmla="+- 0 -949 -1078"/>
                  <a:gd name="T15" fmla="*/ -949 h 131"/>
                  <a:gd name="T16" fmla="+- 0 2102 1343"/>
                  <a:gd name="T17" fmla="*/ T16 w 2168"/>
                  <a:gd name="T18" fmla="+- 0 -970 -1078"/>
                  <a:gd name="T19" fmla="*/ -970 h 131"/>
                  <a:gd name="T20" fmla="+- 0 2189 1343"/>
                  <a:gd name="T21" fmla="*/ T20 w 2168"/>
                  <a:gd name="T22" fmla="+- 0 -970 -1078"/>
                  <a:gd name="T23" fmla="*/ -970 h 131"/>
                  <a:gd name="T24" fmla="+- 0 2180 1343"/>
                  <a:gd name="T25" fmla="*/ T24 w 2168"/>
                  <a:gd name="T26" fmla="+- 0 -994 -1078"/>
                  <a:gd name="T27" fmla="*/ -994 h 131"/>
                  <a:gd name="T28" fmla="+- 0 2111 1343"/>
                  <a:gd name="T29" fmla="*/ T28 w 2168"/>
                  <a:gd name="T30" fmla="+- 0 -994 -1078"/>
                  <a:gd name="T31" fmla="*/ -994 h 131"/>
                  <a:gd name="T32" fmla="+- 0 2131 1343"/>
                  <a:gd name="T33" fmla="*/ T32 w 2168"/>
                  <a:gd name="T34" fmla="+- 0 -1044 -1078"/>
                  <a:gd name="T35" fmla="*/ -1044 h 131"/>
                  <a:gd name="T36" fmla="+- 0 2159 1343"/>
                  <a:gd name="T37" fmla="*/ T36 w 2168"/>
                  <a:gd name="T38" fmla="+- 0 -1044 -1078"/>
                  <a:gd name="T39" fmla="*/ -1044 h 131"/>
                  <a:gd name="T40" fmla="+- 0 2146 1343"/>
                  <a:gd name="T41" fmla="*/ T40 w 2168"/>
                  <a:gd name="T42" fmla="+- 0 -1078 -1078"/>
                  <a:gd name="T4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803" y="0"/>
                    </a:moveTo>
                    <a:lnTo>
                      <a:pt x="775" y="0"/>
                    </a:lnTo>
                    <a:lnTo>
                      <a:pt x="724" y="129"/>
                    </a:lnTo>
                    <a:lnTo>
                      <a:pt x="751" y="129"/>
                    </a:lnTo>
                    <a:lnTo>
                      <a:pt x="759" y="108"/>
                    </a:lnTo>
                    <a:lnTo>
                      <a:pt x="846" y="108"/>
                    </a:lnTo>
                    <a:lnTo>
                      <a:pt x="837" y="84"/>
                    </a:lnTo>
                    <a:lnTo>
                      <a:pt x="768" y="84"/>
                    </a:lnTo>
                    <a:lnTo>
                      <a:pt x="788" y="34"/>
                    </a:lnTo>
                    <a:lnTo>
                      <a:pt x="816" y="34"/>
                    </a:lnTo>
                    <a:lnTo>
                      <a:pt x="803"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9" name="Freeform 48"/>
              <p:cNvSpPr>
                <a:spLocks/>
              </p:cNvSpPr>
              <p:nvPr userDrawn="1"/>
            </p:nvSpPr>
            <p:spPr bwMode="auto">
              <a:xfrm>
                <a:off x="1343" y="-1078"/>
                <a:ext cx="2168" cy="131"/>
              </a:xfrm>
              <a:custGeom>
                <a:avLst/>
                <a:gdLst>
                  <a:gd name="T0" fmla="+- 0 2189 1343"/>
                  <a:gd name="T1" fmla="*/ T0 w 2168"/>
                  <a:gd name="T2" fmla="+- 0 -970 -1078"/>
                  <a:gd name="T3" fmla="*/ -970 h 131"/>
                  <a:gd name="T4" fmla="+- 0 2160 1343"/>
                  <a:gd name="T5" fmla="*/ T4 w 2168"/>
                  <a:gd name="T6" fmla="+- 0 -970 -1078"/>
                  <a:gd name="T7" fmla="*/ -970 h 131"/>
                  <a:gd name="T8" fmla="+- 0 2168 1343"/>
                  <a:gd name="T9" fmla="*/ T8 w 2168"/>
                  <a:gd name="T10" fmla="+- 0 -949 -1078"/>
                  <a:gd name="T11" fmla="*/ -949 h 131"/>
                  <a:gd name="T12" fmla="+- 0 2197 1343"/>
                  <a:gd name="T13" fmla="*/ T12 w 2168"/>
                  <a:gd name="T14" fmla="+- 0 -949 -1078"/>
                  <a:gd name="T15" fmla="*/ -949 h 131"/>
                  <a:gd name="T16" fmla="+- 0 2189 1343"/>
                  <a:gd name="T17" fmla="*/ T16 w 2168"/>
                  <a:gd name="T18" fmla="+- 0 -970 -1078"/>
                  <a:gd name="T19" fmla="*/ -970 h 131"/>
                </a:gdLst>
                <a:ahLst/>
                <a:cxnLst>
                  <a:cxn ang="0">
                    <a:pos x="T1" y="T3"/>
                  </a:cxn>
                  <a:cxn ang="0">
                    <a:pos x="T5" y="T7"/>
                  </a:cxn>
                  <a:cxn ang="0">
                    <a:pos x="T9" y="T11"/>
                  </a:cxn>
                  <a:cxn ang="0">
                    <a:pos x="T13" y="T15"/>
                  </a:cxn>
                  <a:cxn ang="0">
                    <a:pos x="T17" y="T19"/>
                  </a:cxn>
                </a:cxnLst>
                <a:rect l="0" t="0" r="r" b="b"/>
                <a:pathLst>
                  <a:path w="2168" h="131">
                    <a:moveTo>
                      <a:pt x="846" y="108"/>
                    </a:moveTo>
                    <a:lnTo>
                      <a:pt x="817" y="108"/>
                    </a:lnTo>
                    <a:lnTo>
                      <a:pt x="825" y="129"/>
                    </a:lnTo>
                    <a:lnTo>
                      <a:pt x="854" y="129"/>
                    </a:lnTo>
                    <a:lnTo>
                      <a:pt x="846" y="10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0" name="Freeform 49"/>
              <p:cNvSpPr>
                <a:spLocks/>
              </p:cNvSpPr>
              <p:nvPr userDrawn="1"/>
            </p:nvSpPr>
            <p:spPr bwMode="auto">
              <a:xfrm>
                <a:off x="1343" y="-1078"/>
                <a:ext cx="2168" cy="131"/>
              </a:xfrm>
              <a:custGeom>
                <a:avLst/>
                <a:gdLst>
                  <a:gd name="T0" fmla="+- 0 2159 1343"/>
                  <a:gd name="T1" fmla="*/ T0 w 2168"/>
                  <a:gd name="T2" fmla="+- 0 -1044 -1078"/>
                  <a:gd name="T3" fmla="*/ -1044 h 131"/>
                  <a:gd name="T4" fmla="+- 0 2131 1343"/>
                  <a:gd name="T5" fmla="*/ T4 w 2168"/>
                  <a:gd name="T6" fmla="+- 0 -1044 -1078"/>
                  <a:gd name="T7" fmla="*/ -1044 h 131"/>
                  <a:gd name="T8" fmla="+- 0 2151 1343"/>
                  <a:gd name="T9" fmla="*/ T8 w 2168"/>
                  <a:gd name="T10" fmla="+- 0 -994 -1078"/>
                  <a:gd name="T11" fmla="*/ -994 h 131"/>
                  <a:gd name="T12" fmla="+- 0 2180 1343"/>
                  <a:gd name="T13" fmla="*/ T12 w 2168"/>
                  <a:gd name="T14" fmla="+- 0 -994 -1078"/>
                  <a:gd name="T15" fmla="*/ -994 h 131"/>
                  <a:gd name="T16" fmla="+- 0 2159 1343"/>
                  <a:gd name="T17" fmla="*/ T16 w 2168"/>
                  <a:gd name="T18" fmla="+- 0 -1044 -1078"/>
                  <a:gd name="T19" fmla="*/ -1044 h 131"/>
                </a:gdLst>
                <a:ahLst/>
                <a:cxnLst>
                  <a:cxn ang="0">
                    <a:pos x="T1" y="T3"/>
                  </a:cxn>
                  <a:cxn ang="0">
                    <a:pos x="T5" y="T7"/>
                  </a:cxn>
                  <a:cxn ang="0">
                    <a:pos x="T9" y="T11"/>
                  </a:cxn>
                  <a:cxn ang="0">
                    <a:pos x="T13" y="T15"/>
                  </a:cxn>
                  <a:cxn ang="0">
                    <a:pos x="T17" y="T19"/>
                  </a:cxn>
                </a:cxnLst>
                <a:rect l="0" t="0" r="r" b="b"/>
                <a:pathLst>
                  <a:path w="2168" h="131">
                    <a:moveTo>
                      <a:pt x="816" y="34"/>
                    </a:moveTo>
                    <a:lnTo>
                      <a:pt x="788" y="34"/>
                    </a:lnTo>
                    <a:lnTo>
                      <a:pt x="808" y="84"/>
                    </a:lnTo>
                    <a:lnTo>
                      <a:pt x="837" y="84"/>
                    </a:lnTo>
                    <a:lnTo>
                      <a:pt x="816" y="3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1" name="Freeform 50"/>
              <p:cNvSpPr>
                <a:spLocks/>
              </p:cNvSpPr>
              <p:nvPr userDrawn="1"/>
            </p:nvSpPr>
            <p:spPr bwMode="auto">
              <a:xfrm>
                <a:off x="1343" y="-1078"/>
                <a:ext cx="2168" cy="131"/>
              </a:xfrm>
              <a:custGeom>
                <a:avLst/>
                <a:gdLst>
                  <a:gd name="T0" fmla="+- 0 2331 1343"/>
                  <a:gd name="T1" fmla="*/ T0 w 2168"/>
                  <a:gd name="T2" fmla="+- 0 -1078 -1078"/>
                  <a:gd name="T3" fmla="*/ -1078 h 131"/>
                  <a:gd name="T4" fmla="+- 0 2263 1343"/>
                  <a:gd name="T5" fmla="*/ T4 w 2168"/>
                  <a:gd name="T6" fmla="+- 0 -1059 -1078"/>
                  <a:gd name="T7" fmla="*/ -1059 h 131"/>
                  <a:gd name="T8" fmla="+- 0 2248 1343"/>
                  <a:gd name="T9" fmla="*/ T8 w 2168"/>
                  <a:gd name="T10" fmla="+- 0 -1021 -1078"/>
                  <a:gd name="T11" fmla="*/ -1021 h 131"/>
                  <a:gd name="T12" fmla="+- 0 2250 1343"/>
                  <a:gd name="T13" fmla="*/ T12 w 2168"/>
                  <a:gd name="T14" fmla="+- 0 -994 -1078"/>
                  <a:gd name="T15" fmla="*/ -994 h 131"/>
                  <a:gd name="T16" fmla="+- 0 2258 1343"/>
                  <a:gd name="T17" fmla="*/ T16 w 2168"/>
                  <a:gd name="T18" fmla="+- 0 -973 -1078"/>
                  <a:gd name="T19" fmla="*/ -973 h 131"/>
                  <a:gd name="T20" fmla="+- 0 2270 1343"/>
                  <a:gd name="T21" fmla="*/ T20 w 2168"/>
                  <a:gd name="T22" fmla="+- 0 -959 -1078"/>
                  <a:gd name="T23" fmla="*/ -959 h 131"/>
                  <a:gd name="T24" fmla="+- 0 2289 1343"/>
                  <a:gd name="T25" fmla="*/ T24 w 2168"/>
                  <a:gd name="T26" fmla="+- 0 -950 -1078"/>
                  <a:gd name="T27" fmla="*/ -950 h 131"/>
                  <a:gd name="T28" fmla="+- 0 2313 1343"/>
                  <a:gd name="T29" fmla="*/ T28 w 2168"/>
                  <a:gd name="T30" fmla="+- 0 -948 -1078"/>
                  <a:gd name="T31" fmla="*/ -948 h 131"/>
                  <a:gd name="T32" fmla="+- 0 2339 1343"/>
                  <a:gd name="T33" fmla="*/ T32 w 2168"/>
                  <a:gd name="T34" fmla="+- 0 -951 -1078"/>
                  <a:gd name="T35" fmla="*/ -951 h 131"/>
                  <a:gd name="T36" fmla="+- 0 2356 1343"/>
                  <a:gd name="T37" fmla="*/ T36 w 2168"/>
                  <a:gd name="T38" fmla="+- 0 -959 -1078"/>
                  <a:gd name="T39" fmla="*/ -959 h 131"/>
                  <a:gd name="T40" fmla="+- 0 2352 1343"/>
                  <a:gd name="T41" fmla="*/ T40 w 2168"/>
                  <a:gd name="T42" fmla="+- 0 -973 -1078"/>
                  <a:gd name="T43" fmla="*/ -973 h 131"/>
                  <a:gd name="T44" fmla="+- 0 2315 1343"/>
                  <a:gd name="T45" fmla="*/ T44 w 2168"/>
                  <a:gd name="T46" fmla="+- 0 -973 -1078"/>
                  <a:gd name="T47" fmla="*/ -973 h 131"/>
                  <a:gd name="T48" fmla="+- 0 2291 1343"/>
                  <a:gd name="T49" fmla="*/ T48 w 2168"/>
                  <a:gd name="T50" fmla="+- 0 -978 -1078"/>
                  <a:gd name="T51" fmla="*/ -978 h 131"/>
                  <a:gd name="T52" fmla="+- 0 2279 1343"/>
                  <a:gd name="T53" fmla="*/ T52 w 2168"/>
                  <a:gd name="T54" fmla="+- 0 -994 -1078"/>
                  <a:gd name="T55" fmla="*/ -994 h 131"/>
                  <a:gd name="T56" fmla="+- 0 2280 1343"/>
                  <a:gd name="T57" fmla="*/ T56 w 2168"/>
                  <a:gd name="T58" fmla="+- 0 -1025 -1078"/>
                  <a:gd name="T59" fmla="*/ -1025 h 131"/>
                  <a:gd name="T60" fmla="+- 0 2288 1343"/>
                  <a:gd name="T61" fmla="*/ T60 w 2168"/>
                  <a:gd name="T62" fmla="+- 0 -1043 -1078"/>
                  <a:gd name="T63" fmla="*/ -1043 h 131"/>
                  <a:gd name="T64" fmla="+- 0 2303 1343"/>
                  <a:gd name="T65" fmla="*/ T64 w 2168"/>
                  <a:gd name="T66" fmla="+- 0 -1052 -1078"/>
                  <a:gd name="T67" fmla="*/ -1052 h 131"/>
                  <a:gd name="T68" fmla="+- 0 2354 1343"/>
                  <a:gd name="T69" fmla="*/ T68 w 2168"/>
                  <a:gd name="T70" fmla="+- 0 -1052 -1078"/>
                  <a:gd name="T71" fmla="*/ -1052 h 131"/>
                  <a:gd name="T72" fmla="+- 0 2365 1343"/>
                  <a:gd name="T73" fmla="*/ T72 w 2168"/>
                  <a:gd name="T74" fmla="+- 0 -1060 -1078"/>
                  <a:gd name="T75" fmla="*/ -1060 h 131"/>
                  <a:gd name="T76" fmla="+- 0 2350 1343"/>
                  <a:gd name="T77" fmla="*/ T76 w 2168"/>
                  <a:gd name="T78" fmla="+- 0 -1072 -1078"/>
                  <a:gd name="T79" fmla="*/ -1072 h 131"/>
                  <a:gd name="T80" fmla="+- 0 2331 1343"/>
                  <a:gd name="T81" fmla="*/ T80 w 2168"/>
                  <a:gd name="T82" fmla="+- 0 -1078 -1078"/>
                  <a:gd name="T8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68" h="131">
                    <a:moveTo>
                      <a:pt x="988" y="0"/>
                    </a:moveTo>
                    <a:lnTo>
                      <a:pt x="920" y="19"/>
                    </a:lnTo>
                    <a:lnTo>
                      <a:pt x="905" y="57"/>
                    </a:lnTo>
                    <a:lnTo>
                      <a:pt x="907" y="84"/>
                    </a:lnTo>
                    <a:lnTo>
                      <a:pt x="915" y="105"/>
                    </a:lnTo>
                    <a:lnTo>
                      <a:pt x="927" y="119"/>
                    </a:lnTo>
                    <a:lnTo>
                      <a:pt x="946" y="128"/>
                    </a:lnTo>
                    <a:lnTo>
                      <a:pt x="970" y="130"/>
                    </a:lnTo>
                    <a:lnTo>
                      <a:pt x="996" y="127"/>
                    </a:lnTo>
                    <a:lnTo>
                      <a:pt x="1013" y="119"/>
                    </a:lnTo>
                    <a:lnTo>
                      <a:pt x="1009" y="105"/>
                    </a:lnTo>
                    <a:lnTo>
                      <a:pt x="972" y="105"/>
                    </a:lnTo>
                    <a:lnTo>
                      <a:pt x="948" y="100"/>
                    </a:lnTo>
                    <a:lnTo>
                      <a:pt x="936" y="84"/>
                    </a:lnTo>
                    <a:lnTo>
                      <a:pt x="937" y="53"/>
                    </a:lnTo>
                    <a:lnTo>
                      <a:pt x="945" y="35"/>
                    </a:lnTo>
                    <a:lnTo>
                      <a:pt x="960" y="26"/>
                    </a:lnTo>
                    <a:lnTo>
                      <a:pt x="1011" y="26"/>
                    </a:lnTo>
                    <a:lnTo>
                      <a:pt x="1022" y="18"/>
                    </a:lnTo>
                    <a:lnTo>
                      <a:pt x="1007" y="6"/>
                    </a:lnTo>
                    <a:lnTo>
                      <a:pt x="988"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2" name="Freeform 51"/>
              <p:cNvSpPr>
                <a:spLocks/>
              </p:cNvSpPr>
              <p:nvPr userDrawn="1"/>
            </p:nvSpPr>
            <p:spPr bwMode="auto">
              <a:xfrm>
                <a:off x="1343" y="-1078"/>
                <a:ext cx="2168" cy="131"/>
              </a:xfrm>
              <a:custGeom>
                <a:avLst/>
                <a:gdLst>
                  <a:gd name="T0" fmla="+- 0 2347 1343"/>
                  <a:gd name="T1" fmla="*/ T0 w 2168"/>
                  <a:gd name="T2" fmla="+- 0 -986 -1078"/>
                  <a:gd name="T3" fmla="*/ -986 h 131"/>
                  <a:gd name="T4" fmla="+- 0 2339 1343"/>
                  <a:gd name="T5" fmla="*/ T4 w 2168"/>
                  <a:gd name="T6" fmla="+- 0 -978 -1078"/>
                  <a:gd name="T7" fmla="*/ -978 h 131"/>
                  <a:gd name="T8" fmla="+- 0 2332 1343"/>
                  <a:gd name="T9" fmla="*/ T8 w 2168"/>
                  <a:gd name="T10" fmla="+- 0 -973 -1078"/>
                  <a:gd name="T11" fmla="*/ -973 h 131"/>
                  <a:gd name="T12" fmla="+- 0 2352 1343"/>
                  <a:gd name="T13" fmla="*/ T12 w 2168"/>
                  <a:gd name="T14" fmla="+- 0 -973 -1078"/>
                  <a:gd name="T15" fmla="*/ -973 h 131"/>
                  <a:gd name="T16" fmla="+- 0 2347 1343"/>
                  <a:gd name="T17" fmla="*/ T16 w 2168"/>
                  <a:gd name="T18" fmla="+- 0 -986 -1078"/>
                  <a:gd name="T19" fmla="*/ -986 h 131"/>
                </a:gdLst>
                <a:ahLst/>
                <a:cxnLst>
                  <a:cxn ang="0">
                    <a:pos x="T1" y="T3"/>
                  </a:cxn>
                  <a:cxn ang="0">
                    <a:pos x="T5" y="T7"/>
                  </a:cxn>
                  <a:cxn ang="0">
                    <a:pos x="T9" y="T11"/>
                  </a:cxn>
                  <a:cxn ang="0">
                    <a:pos x="T13" y="T15"/>
                  </a:cxn>
                  <a:cxn ang="0">
                    <a:pos x="T17" y="T19"/>
                  </a:cxn>
                </a:cxnLst>
                <a:rect l="0" t="0" r="r" b="b"/>
                <a:pathLst>
                  <a:path w="2168" h="131">
                    <a:moveTo>
                      <a:pt x="1004" y="92"/>
                    </a:moveTo>
                    <a:lnTo>
                      <a:pt x="996" y="100"/>
                    </a:lnTo>
                    <a:lnTo>
                      <a:pt x="989" y="105"/>
                    </a:lnTo>
                    <a:lnTo>
                      <a:pt x="1009" y="105"/>
                    </a:lnTo>
                    <a:lnTo>
                      <a:pt x="1004" y="92"/>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3" name="Freeform 52"/>
              <p:cNvSpPr>
                <a:spLocks/>
              </p:cNvSpPr>
              <p:nvPr userDrawn="1"/>
            </p:nvSpPr>
            <p:spPr bwMode="auto">
              <a:xfrm>
                <a:off x="1343" y="-1078"/>
                <a:ext cx="2168" cy="131"/>
              </a:xfrm>
              <a:custGeom>
                <a:avLst/>
                <a:gdLst>
                  <a:gd name="T0" fmla="+- 0 2354 1343"/>
                  <a:gd name="T1" fmla="*/ T0 w 2168"/>
                  <a:gd name="T2" fmla="+- 0 -1052 -1078"/>
                  <a:gd name="T3" fmla="*/ -1052 h 131"/>
                  <a:gd name="T4" fmla="+- 0 2303 1343"/>
                  <a:gd name="T5" fmla="*/ T4 w 2168"/>
                  <a:gd name="T6" fmla="+- 0 -1052 -1078"/>
                  <a:gd name="T7" fmla="*/ -1052 h 131"/>
                  <a:gd name="T8" fmla="+- 0 2329 1343"/>
                  <a:gd name="T9" fmla="*/ T8 w 2168"/>
                  <a:gd name="T10" fmla="+- 0 -1050 -1078"/>
                  <a:gd name="T11" fmla="*/ -1050 h 131"/>
                  <a:gd name="T12" fmla="+- 0 2343 1343"/>
                  <a:gd name="T13" fmla="*/ T12 w 2168"/>
                  <a:gd name="T14" fmla="+- 0 -1044 -1078"/>
                  <a:gd name="T15" fmla="*/ -1044 h 131"/>
                  <a:gd name="T16" fmla="+- 0 2354 1343"/>
                  <a:gd name="T17" fmla="*/ T16 w 2168"/>
                  <a:gd name="T18" fmla="+- 0 -1052 -1078"/>
                  <a:gd name="T19" fmla="*/ -1052 h 131"/>
                </a:gdLst>
                <a:ahLst/>
                <a:cxnLst>
                  <a:cxn ang="0">
                    <a:pos x="T1" y="T3"/>
                  </a:cxn>
                  <a:cxn ang="0">
                    <a:pos x="T5" y="T7"/>
                  </a:cxn>
                  <a:cxn ang="0">
                    <a:pos x="T9" y="T11"/>
                  </a:cxn>
                  <a:cxn ang="0">
                    <a:pos x="T13" y="T15"/>
                  </a:cxn>
                  <a:cxn ang="0">
                    <a:pos x="T17" y="T19"/>
                  </a:cxn>
                </a:cxnLst>
                <a:rect l="0" t="0" r="r" b="b"/>
                <a:pathLst>
                  <a:path w="2168" h="131">
                    <a:moveTo>
                      <a:pt x="1011" y="26"/>
                    </a:moveTo>
                    <a:lnTo>
                      <a:pt x="960" y="26"/>
                    </a:lnTo>
                    <a:lnTo>
                      <a:pt x="986" y="28"/>
                    </a:lnTo>
                    <a:lnTo>
                      <a:pt x="1000" y="34"/>
                    </a:lnTo>
                    <a:lnTo>
                      <a:pt x="1011" y="2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4" name="Freeform 53"/>
              <p:cNvSpPr>
                <a:spLocks/>
              </p:cNvSpPr>
              <p:nvPr userDrawn="1"/>
            </p:nvSpPr>
            <p:spPr bwMode="auto">
              <a:xfrm>
                <a:off x="1343" y="-1078"/>
                <a:ext cx="2168" cy="131"/>
              </a:xfrm>
              <a:custGeom>
                <a:avLst/>
                <a:gdLst>
                  <a:gd name="T0" fmla="+- 0 2458 1343"/>
                  <a:gd name="T1" fmla="*/ T0 w 2168"/>
                  <a:gd name="T2" fmla="+- 0 -1078 -1078"/>
                  <a:gd name="T3" fmla="*/ -1078 h 131"/>
                  <a:gd name="T4" fmla="+- 0 2393 1343"/>
                  <a:gd name="T5" fmla="*/ T4 w 2168"/>
                  <a:gd name="T6" fmla="+- 0 -1058 -1078"/>
                  <a:gd name="T7" fmla="*/ -1058 h 131"/>
                  <a:gd name="T8" fmla="+- 0 2380 1343"/>
                  <a:gd name="T9" fmla="*/ T8 w 2168"/>
                  <a:gd name="T10" fmla="+- 0 -1016 -1078"/>
                  <a:gd name="T11" fmla="*/ -1016 h 131"/>
                  <a:gd name="T12" fmla="+- 0 2383 1343"/>
                  <a:gd name="T13" fmla="*/ T12 w 2168"/>
                  <a:gd name="T14" fmla="+- 0 -989 -1078"/>
                  <a:gd name="T15" fmla="*/ -989 h 131"/>
                  <a:gd name="T16" fmla="+- 0 2393 1343"/>
                  <a:gd name="T17" fmla="*/ T16 w 2168"/>
                  <a:gd name="T18" fmla="+- 0 -969 -1078"/>
                  <a:gd name="T19" fmla="*/ -969 h 131"/>
                  <a:gd name="T20" fmla="+- 0 2408 1343"/>
                  <a:gd name="T21" fmla="*/ T20 w 2168"/>
                  <a:gd name="T22" fmla="+- 0 -956 -1078"/>
                  <a:gd name="T23" fmla="*/ -956 h 131"/>
                  <a:gd name="T24" fmla="+- 0 2427 1343"/>
                  <a:gd name="T25" fmla="*/ T24 w 2168"/>
                  <a:gd name="T26" fmla="+- 0 -949 -1078"/>
                  <a:gd name="T27" fmla="*/ -949 h 131"/>
                  <a:gd name="T28" fmla="+- 0 2447 1343"/>
                  <a:gd name="T29" fmla="*/ T28 w 2168"/>
                  <a:gd name="T30" fmla="+- 0 -947 -1078"/>
                  <a:gd name="T31" fmla="*/ -947 h 131"/>
                  <a:gd name="T32" fmla="+- 0 2471 1343"/>
                  <a:gd name="T33" fmla="*/ T32 w 2168"/>
                  <a:gd name="T34" fmla="+- 0 -950 -1078"/>
                  <a:gd name="T35" fmla="*/ -950 h 131"/>
                  <a:gd name="T36" fmla="+- 0 2490 1343"/>
                  <a:gd name="T37" fmla="*/ T36 w 2168"/>
                  <a:gd name="T38" fmla="+- 0 -958 -1078"/>
                  <a:gd name="T39" fmla="*/ -958 h 131"/>
                  <a:gd name="T40" fmla="+- 0 2504 1343"/>
                  <a:gd name="T41" fmla="*/ T40 w 2168"/>
                  <a:gd name="T42" fmla="+- 0 -972 -1078"/>
                  <a:gd name="T43" fmla="*/ -972 h 131"/>
                  <a:gd name="T44" fmla="+- 0 2447 1343"/>
                  <a:gd name="T45" fmla="*/ T44 w 2168"/>
                  <a:gd name="T46" fmla="+- 0 -972 -1078"/>
                  <a:gd name="T47" fmla="*/ -972 h 131"/>
                  <a:gd name="T48" fmla="+- 0 2423 1343"/>
                  <a:gd name="T49" fmla="*/ T48 w 2168"/>
                  <a:gd name="T50" fmla="+- 0 -978 -1078"/>
                  <a:gd name="T51" fmla="*/ -978 h 131"/>
                  <a:gd name="T52" fmla="+- 0 2411 1343"/>
                  <a:gd name="T53" fmla="*/ T52 w 2168"/>
                  <a:gd name="T54" fmla="+- 0 -993 -1078"/>
                  <a:gd name="T55" fmla="*/ -993 h 131"/>
                  <a:gd name="T56" fmla="+- 0 2411 1343"/>
                  <a:gd name="T57" fmla="*/ T56 w 2168"/>
                  <a:gd name="T58" fmla="+- 0 -994 -1078"/>
                  <a:gd name="T59" fmla="*/ -994 h 131"/>
                  <a:gd name="T60" fmla="+- 0 2411 1343"/>
                  <a:gd name="T61" fmla="*/ T60 w 2168"/>
                  <a:gd name="T62" fmla="+- 0 -1024 -1078"/>
                  <a:gd name="T63" fmla="*/ -1024 h 131"/>
                  <a:gd name="T64" fmla="+- 0 2419 1343"/>
                  <a:gd name="T65" fmla="*/ T64 w 2168"/>
                  <a:gd name="T66" fmla="+- 0 -1043 -1078"/>
                  <a:gd name="T67" fmla="*/ -1043 h 131"/>
                  <a:gd name="T68" fmla="+- 0 2433 1343"/>
                  <a:gd name="T69" fmla="*/ T68 w 2168"/>
                  <a:gd name="T70" fmla="+- 0 -1052 -1078"/>
                  <a:gd name="T71" fmla="*/ -1052 h 131"/>
                  <a:gd name="T72" fmla="+- 0 2502 1343"/>
                  <a:gd name="T73" fmla="*/ T72 w 2168"/>
                  <a:gd name="T74" fmla="+- 0 -1052 -1078"/>
                  <a:gd name="T75" fmla="*/ -1052 h 131"/>
                  <a:gd name="T76" fmla="+- 0 2492 1343"/>
                  <a:gd name="T77" fmla="*/ T76 w 2168"/>
                  <a:gd name="T78" fmla="+- 0 -1065 -1078"/>
                  <a:gd name="T79" fmla="*/ -1065 h 131"/>
                  <a:gd name="T80" fmla="+- 0 2477 1343"/>
                  <a:gd name="T81" fmla="*/ T80 w 2168"/>
                  <a:gd name="T82" fmla="+- 0 -1074 -1078"/>
                  <a:gd name="T83" fmla="*/ -1074 h 131"/>
                  <a:gd name="T84" fmla="+- 0 2458 1343"/>
                  <a:gd name="T85" fmla="*/ T84 w 2168"/>
                  <a:gd name="T86" fmla="+- 0 -1078 -1078"/>
                  <a:gd name="T87"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1115" y="0"/>
                    </a:moveTo>
                    <a:lnTo>
                      <a:pt x="1050" y="20"/>
                    </a:lnTo>
                    <a:lnTo>
                      <a:pt x="1037" y="62"/>
                    </a:lnTo>
                    <a:lnTo>
                      <a:pt x="1040" y="89"/>
                    </a:lnTo>
                    <a:lnTo>
                      <a:pt x="1050" y="109"/>
                    </a:lnTo>
                    <a:lnTo>
                      <a:pt x="1065" y="122"/>
                    </a:lnTo>
                    <a:lnTo>
                      <a:pt x="1084" y="129"/>
                    </a:lnTo>
                    <a:lnTo>
                      <a:pt x="1104" y="131"/>
                    </a:lnTo>
                    <a:lnTo>
                      <a:pt x="1128" y="128"/>
                    </a:lnTo>
                    <a:lnTo>
                      <a:pt x="1147" y="120"/>
                    </a:lnTo>
                    <a:lnTo>
                      <a:pt x="1161" y="106"/>
                    </a:lnTo>
                    <a:lnTo>
                      <a:pt x="1104" y="106"/>
                    </a:lnTo>
                    <a:lnTo>
                      <a:pt x="1080" y="100"/>
                    </a:lnTo>
                    <a:lnTo>
                      <a:pt x="1068" y="85"/>
                    </a:lnTo>
                    <a:lnTo>
                      <a:pt x="1068" y="84"/>
                    </a:lnTo>
                    <a:lnTo>
                      <a:pt x="1068" y="54"/>
                    </a:lnTo>
                    <a:lnTo>
                      <a:pt x="1076" y="35"/>
                    </a:lnTo>
                    <a:lnTo>
                      <a:pt x="1090" y="26"/>
                    </a:lnTo>
                    <a:lnTo>
                      <a:pt x="1159" y="26"/>
                    </a:lnTo>
                    <a:lnTo>
                      <a:pt x="1149" y="13"/>
                    </a:lnTo>
                    <a:lnTo>
                      <a:pt x="1134" y="4"/>
                    </a:lnTo>
                    <a:lnTo>
                      <a:pt x="1115"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5" name="Freeform 54"/>
              <p:cNvSpPr>
                <a:spLocks/>
              </p:cNvSpPr>
              <p:nvPr userDrawn="1"/>
            </p:nvSpPr>
            <p:spPr bwMode="auto">
              <a:xfrm>
                <a:off x="1343" y="-1078"/>
                <a:ext cx="2168" cy="131"/>
              </a:xfrm>
              <a:custGeom>
                <a:avLst/>
                <a:gdLst>
                  <a:gd name="T0" fmla="+- 0 2502 1343"/>
                  <a:gd name="T1" fmla="*/ T0 w 2168"/>
                  <a:gd name="T2" fmla="+- 0 -1052 -1078"/>
                  <a:gd name="T3" fmla="*/ -1052 h 131"/>
                  <a:gd name="T4" fmla="+- 0 2433 1343"/>
                  <a:gd name="T5" fmla="*/ T4 w 2168"/>
                  <a:gd name="T6" fmla="+- 0 -1052 -1078"/>
                  <a:gd name="T7" fmla="*/ -1052 h 131"/>
                  <a:gd name="T8" fmla="+- 0 2463 1343"/>
                  <a:gd name="T9" fmla="*/ T8 w 2168"/>
                  <a:gd name="T10" fmla="+- 0 -1049 -1078"/>
                  <a:gd name="T11" fmla="*/ -1049 h 131"/>
                  <a:gd name="T12" fmla="+- 0 2480 1343"/>
                  <a:gd name="T13" fmla="*/ T12 w 2168"/>
                  <a:gd name="T14" fmla="+- 0 -1038 -1078"/>
                  <a:gd name="T15" fmla="*/ -1038 h 131"/>
                  <a:gd name="T16" fmla="+- 0 2486 1343"/>
                  <a:gd name="T17" fmla="*/ T16 w 2168"/>
                  <a:gd name="T18" fmla="+- 0 -1020 -1078"/>
                  <a:gd name="T19" fmla="*/ -1020 h 131"/>
                  <a:gd name="T20" fmla="+- 0 2482 1343"/>
                  <a:gd name="T21" fmla="*/ T20 w 2168"/>
                  <a:gd name="T22" fmla="+- 0 -994 -1078"/>
                  <a:gd name="T23" fmla="*/ -994 h 131"/>
                  <a:gd name="T24" fmla="+- 0 2471 1343"/>
                  <a:gd name="T25" fmla="*/ T24 w 2168"/>
                  <a:gd name="T26" fmla="+- 0 -978 -1078"/>
                  <a:gd name="T27" fmla="*/ -978 h 131"/>
                  <a:gd name="T28" fmla="+- 0 2450 1343"/>
                  <a:gd name="T29" fmla="*/ T28 w 2168"/>
                  <a:gd name="T30" fmla="+- 0 -972 -1078"/>
                  <a:gd name="T31" fmla="*/ -972 h 131"/>
                  <a:gd name="T32" fmla="+- 0 2447 1343"/>
                  <a:gd name="T33" fmla="*/ T32 w 2168"/>
                  <a:gd name="T34" fmla="+- 0 -972 -1078"/>
                  <a:gd name="T35" fmla="*/ -972 h 131"/>
                  <a:gd name="T36" fmla="+- 0 2504 1343"/>
                  <a:gd name="T37" fmla="*/ T36 w 2168"/>
                  <a:gd name="T38" fmla="+- 0 -972 -1078"/>
                  <a:gd name="T39" fmla="*/ -972 h 131"/>
                  <a:gd name="T40" fmla="+- 0 2513 1343"/>
                  <a:gd name="T41" fmla="*/ T40 w 2168"/>
                  <a:gd name="T42" fmla="+- 0 -993 -1078"/>
                  <a:gd name="T43" fmla="*/ -993 h 131"/>
                  <a:gd name="T44" fmla="+- 0 2511 1343"/>
                  <a:gd name="T45" fmla="*/ T44 w 2168"/>
                  <a:gd name="T46" fmla="+- 0 -1026 -1078"/>
                  <a:gd name="T47" fmla="*/ -1026 h 131"/>
                  <a:gd name="T48" fmla="+- 0 2504 1343"/>
                  <a:gd name="T49" fmla="*/ T48 w 2168"/>
                  <a:gd name="T50" fmla="+- 0 -1049 -1078"/>
                  <a:gd name="T51" fmla="*/ -1049 h 131"/>
                  <a:gd name="T52" fmla="+- 0 2502 1343"/>
                  <a:gd name="T53" fmla="*/ T52 w 2168"/>
                  <a:gd name="T54" fmla="+- 0 -1052 -1078"/>
                  <a:gd name="T55" fmla="*/ -1052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1159" y="26"/>
                    </a:moveTo>
                    <a:lnTo>
                      <a:pt x="1090" y="26"/>
                    </a:lnTo>
                    <a:lnTo>
                      <a:pt x="1120" y="29"/>
                    </a:lnTo>
                    <a:lnTo>
                      <a:pt x="1137" y="40"/>
                    </a:lnTo>
                    <a:lnTo>
                      <a:pt x="1143" y="58"/>
                    </a:lnTo>
                    <a:lnTo>
                      <a:pt x="1139" y="84"/>
                    </a:lnTo>
                    <a:lnTo>
                      <a:pt x="1128" y="100"/>
                    </a:lnTo>
                    <a:lnTo>
                      <a:pt x="1107" y="106"/>
                    </a:lnTo>
                    <a:lnTo>
                      <a:pt x="1104" y="106"/>
                    </a:lnTo>
                    <a:lnTo>
                      <a:pt x="1161" y="106"/>
                    </a:lnTo>
                    <a:lnTo>
                      <a:pt x="1170" y="85"/>
                    </a:lnTo>
                    <a:lnTo>
                      <a:pt x="1168" y="52"/>
                    </a:lnTo>
                    <a:lnTo>
                      <a:pt x="1161" y="29"/>
                    </a:lnTo>
                    <a:lnTo>
                      <a:pt x="1159" y="2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6" name="Freeform 55"/>
              <p:cNvSpPr>
                <a:spLocks/>
              </p:cNvSpPr>
              <p:nvPr userDrawn="1"/>
            </p:nvSpPr>
            <p:spPr bwMode="auto">
              <a:xfrm>
                <a:off x="1343" y="-1078"/>
                <a:ext cx="2168" cy="131"/>
              </a:xfrm>
              <a:custGeom>
                <a:avLst/>
                <a:gdLst>
                  <a:gd name="T0" fmla="+- 0 2569 1343"/>
                  <a:gd name="T1" fmla="*/ T0 w 2168"/>
                  <a:gd name="T2" fmla="+- 0 -1077 -1078"/>
                  <a:gd name="T3" fmla="*/ -1077 h 131"/>
                  <a:gd name="T4" fmla="+- 0 2538 1343"/>
                  <a:gd name="T5" fmla="*/ T4 w 2168"/>
                  <a:gd name="T6" fmla="+- 0 -1077 -1078"/>
                  <a:gd name="T7" fmla="*/ -1077 h 131"/>
                  <a:gd name="T8" fmla="+- 0 2538 1343"/>
                  <a:gd name="T9" fmla="*/ T8 w 2168"/>
                  <a:gd name="T10" fmla="+- 0 -949 -1078"/>
                  <a:gd name="T11" fmla="*/ -949 h 131"/>
                  <a:gd name="T12" fmla="+- 0 2565 1343"/>
                  <a:gd name="T13" fmla="*/ T12 w 2168"/>
                  <a:gd name="T14" fmla="+- 0 -949 -1078"/>
                  <a:gd name="T15" fmla="*/ -949 h 131"/>
                  <a:gd name="T16" fmla="+- 0 2565 1343"/>
                  <a:gd name="T17" fmla="*/ T16 w 2168"/>
                  <a:gd name="T18" fmla="+- 0 -1035 -1078"/>
                  <a:gd name="T19" fmla="*/ -1035 h 131"/>
                  <a:gd name="T20" fmla="+- 0 2599 1343"/>
                  <a:gd name="T21" fmla="*/ T20 w 2168"/>
                  <a:gd name="T22" fmla="+- 0 -1035 -1078"/>
                  <a:gd name="T23" fmla="*/ -1035 h 131"/>
                  <a:gd name="T24" fmla="+- 0 2569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226" y="1"/>
                    </a:moveTo>
                    <a:lnTo>
                      <a:pt x="1195" y="1"/>
                    </a:lnTo>
                    <a:lnTo>
                      <a:pt x="1195" y="129"/>
                    </a:lnTo>
                    <a:lnTo>
                      <a:pt x="1222" y="129"/>
                    </a:lnTo>
                    <a:lnTo>
                      <a:pt x="1222" y="43"/>
                    </a:lnTo>
                    <a:lnTo>
                      <a:pt x="1256" y="43"/>
                    </a:lnTo>
                    <a:lnTo>
                      <a:pt x="1226"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7" name="Freeform 56"/>
              <p:cNvSpPr>
                <a:spLocks/>
              </p:cNvSpPr>
              <p:nvPr userDrawn="1"/>
            </p:nvSpPr>
            <p:spPr bwMode="auto">
              <a:xfrm>
                <a:off x="1343" y="-1078"/>
                <a:ext cx="2168" cy="131"/>
              </a:xfrm>
              <a:custGeom>
                <a:avLst/>
                <a:gdLst>
                  <a:gd name="T0" fmla="+- 0 2599 1343"/>
                  <a:gd name="T1" fmla="*/ T0 w 2168"/>
                  <a:gd name="T2" fmla="+- 0 -1035 -1078"/>
                  <a:gd name="T3" fmla="*/ -1035 h 131"/>
                  <a:gd name="T4" fmla="+- 0 2565 1343"/>
                  <a:gd name="T5" fmla="*/ T4 w 2168"/>
                  <a:gd name="T6" fmla="+- 0 -1035 -1078"/>
                  <a:gd name="T7" fmla="*/ -1035 h 131"/>
                  <a:gd name="T8" fmla="+- 0 2628 1343"/>
                  <a:gd name="T9" fmla="*/ T8 w 2168"/>
                  <a:gd name="T10" fmla="+- 0 -949 -1078"/>
                  <a:gd name="T11" fmla="*/ -949 h 131"/>
                  <a:gd name="T12" fmla="+- 0 2654 1343"/>
                  <a:gd name="T13" fmla="*/ T12 w 2168"/>
                  <a:gd name="T14" fmla="+- 0 -949 -1078"/>
                  <a:gd name="T15" fmla="*/ -949 h 131"/>
                  <a:gd name="T16" fmla="+- 0 2654 1343"/>
                  <a:gd name="T17" fmla="*/ T16 w 2168"/>
                  <a:gd name="T18" fmla="+- 0 -997 -1078"/>
                  <a:gd name="T19" fmla="*/ -997 h 131"/>
                  <a:gd name="T20" fmla="+- 0 2627 1343"/>
                  <a:gd name="T21" fmla="*/ T20 w 2168"/>
                  <a:gd name="T22" fmla="+- 0 -997 -1078"/>
                  <a:gd name="T23" fmla="*/ -997 h 131"/>
                  <a:gd name="T24" fmla="+- 0 2599 1343"/>
                  <a:gd name="T25" fmla="*/ T24 w 2168"/>
                  <a:gd name="T26" fmla="+- 0 -1035 -1078"/>
                  <a:gd name="T27" fmla="*/ -1035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256" y="43"/>
                    </a:moveTo>
                    <a:lnTo>
                      <a:pt x="1222" y="43"/>
                    </a:lnTo>
                    <a:lnTo>
                      <a:pt x="1285" y="129"/>
                    </a:lnTo>
                    <a:lnTo>
                      <a:pt x="1311" y="129"/>
                    </a:lnTo>
                    <a:lnTo>
                      <a:pt x="1311" y="81"/>
                    </a:lnTo>
                    <a:lnTo>
                      <a:pt x="1284" y="81"/>
                    </a:lnTo>
                    <a:lnTo>
                      <a:pt x="1256"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8" name="Freeform 57"/>
              <p:cNvSpPr>
                <a:spLocks/>
              </p:cNvSpPr>
              <p:nvPr userDrawn="1"/>
            </p:nvSpPr>
            <p:spPr bwMode="auto">
              <a:xfrm>
                <a:off x="1343" y="-1078"/>
                <a:ext cx="2168" cy="131"/>
              </a:xfrm>
              <a:custGeom>
                <a:avLst/>
                <a:gdLst>
                  <a:gd name="T0" fmla="+- 0 2654 1343"/>
                  <a:gd name="T1" fmla="*/ T0 w 2168"/>
                  <a:gd name="T2" fmla="+- 0 -1077 -1078"/>
                  <a:gd name="T3" fmla="*/ -1077 h 131"/>
                  <a:gd name="T4" fmla="+- 0 2627 1343"/>
                  <a:gd name="T5" fmla="*/ T4 w 2168"/>
                  <a:gd name="T6" fmla="+- 0 -1077 -1078"/>
                  <a:gd name="T7" fmla="*/ -1077 h 131"/>
                  <a:gd name="T8" fmla="+- 0 2627 1343"/>
                  <a:gd name="T9" fmla="*/ T8 w 2168"/>
                  <a:gd name="T10" fmla="+- 0 -997 -1078"/>
                  <a:gd name="T11" fmla="*/ -997 h 131"/>
                  <a:gd name="T12" fmla="+- 0 2654 1343"/>
                  <a:gd name="T13" fmla="*/ T12 w 2168"/>
                  <a:gd name="T14" fmla="+- 0 -997 -1078"/>
                  <a:gd name="T15" fmla="*/ -997 h 131"/>
                  <a:gd name="T16" fmla="+- 0 2654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311" y="1"/>
                    </a:moveTo>
                    <a:lnTo>
                      <a:pt x="1284" y="1"/>
                    </a:lnTo>
                    <a:lnTo>
                      <a:pt x="1284" y="81"/>
                    </a:lnTo>
                    <a:lnTo>
                      <a:pt x="1311" y="81"/>
                    </a:lnTo>
                    <a:lnTo>
                      <a:pt x="1311"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9" name="Freeform 58"/>
              <p:cNvSpPr>
                <a:spLocks/>
              </p:cNvSpPr>
              <p:nvPr userDrawn="1"/>
            </p:nvSpPr>
            <p:spPr bwMode="auto">
              <a:xfrm>
                <a:off x="1343" y="-1078"/>
                <a:ext cx="2168" cy="131"/>
              </a:xfrm>
              <a:custGeom>
                <a:avLst/>
                <a:gdLst>
                  <a:gd name="T0" fmla="+- 0 2697 1343"/>
                  <a:gd name="T1" fmla="*/ T0 w 2168"/>
                  <a:gd name="T2" fmla="+- 0 -980 -1078"/>
                  <a:gd name="T3" fmla="*/ -980 h 131"/>
                  <a:gd name="T4" fmla="+- 0 2676 1343"/>
                  <a:gd name="T5" fmla="*/ T4 w 2168"/>
                  <a:gd name="T6" fmla="+- 0 -964 -1078"/>
                  <a:gd name="T7" fmla="*/ -964 h 131"/>
                  <a:gd name="T8" fmla="+- 0 2692 1343"/>
                  <a:gd name="T9" fmla="*/ T8 w 2168"/>
                  <a:gd name="T10" fmla="+- 0 -956 -1078"/>
                  <a:gd name="T11" fmla="*/ -956 h 131"/>
                  <a:gd name="T12" fmla="+- 0 2711 1343"/>
                  <a:gd name="T13" fmla="*/ T12 w 2168"/>
                  <a:gd name="T14" fmla="+- 0 -950 -1078"/>
                  <a:gd name="T15" fmla="*/ -950 h 131"/>
                  <a:gd name="T16" fmla="+- 0 2733 1343"/>
                  <a:gd name="T17" fmla="*/ T16 w 2168"/>
                  <a:gd name="T18" fmla="+- 0 -948 -1078"/>
                  <a:gd name="T19" fmla="*/ -948 h 131"/>
                  <a:gd name="T20" fmla="+- 0 2737 1343"/>
                  <a:gd name="T21" fmla="*/ T20 w 2168"/>
                  <a:gd name="T22" fmla="+- 0 -948 -1078"/>
                  <a:gd name="T23" fmla="*/ -948 h 131"/>
                  <a:gd name="T24" fmla="+- 0 2767 1343"/>
                  <a:gd name="T25" fmla="*/ T24 w 2168"/>
                  <a:gd name="T26" fmla="+- 0 -951 -1078"/>
                  <a:gd name="T27" fmla="*/ -951 h 131"/>
                  <a:gd name="T28" fmla="+- 0 2785 1343"/>
                  <a:gd name="T29" fmla="*/ T28 w 2168"/>
                  <a:gd name="T30" fmla="+- 0 -961 -1078"/>
                  <a:gd name="T31" fmla="*/ -961 h 131"/>
                  <a:gd name="T32" fmla="+- 0 2789 1343"/>
                  <a:gd name="T33" fmla="*/ T32 w 2168"/>
                  <a:gd name="T34" fmla="+- 0 -971 -1078"/>
                  <a:gd name="T35" fmla="*/ -971 h 131"/>
                  <a:gd name="T36" fmla="+- 0 2736 1343"/>
                  <a:gd name="T37" fmla="*/ T36 w 2168"/>
                  <a:gd name="T38" fmla="+- 0 -971 -1078"/>
                  <a:gd name="T39" fmla="*/ -971 h 131"/>
                  <a:gd name="T40" fmla="+- 0 2716 1343"/>
                  <a:gd name="T41" fmla="*/ T40 w 2168"/>
                  <a:gd name="T42" fmla="+- 0 -973 -1078"/>
                  <a:gd name="T43" fmla="*/ -973 h 131"/>
                  <a:gd name="T44" fmla="+- 0 2697 1343"/>
                  <a:gd name="T45" fmla="*/ T44 w 2168"/>
                  <a:gd name="T46" fmla="+- 0 -980 -1078"/>
                  <a:gd name="T47" fmla="*/ -980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168" h="131">
                    <a:moveTo>
                      <a:pt x="1354" y="98"/>
                    </a:moveTo>
                    <a:lnTo>
                      <a:pt x="1333" y="114"/>
                    </a:lnTo>
                    <a:lnTo>
                      <a:pt x="1349" y="122"/>
                    </a:lnTo>
                    <a:lnTo>
                      <a:pt x="1368" y="128"/>
                    </a:lnTo>
                    <a:lnTo>
                      <a:pt x="1390" y="130"/>
                    </a:lnTo>
                    <a:lnTo>
                      <a:pt x="1394" y="130"/>
                    </a:lnTo>
                    <a:lnTo>
                      <a:pt x="1424" y="127"/>
                    </a:lnTo>
                    <a:lnTo>
                      <a:pt x="1442" y="117"/>
                    </a:lnTo>
                    <a:lnTo>
                      <a:pt x="1446" y="107"/>
                    </a:lnTo>
                    <a:lnTo>
                      <a:pt x="1393" y="107"/>
                    </a:lnTo>
                    <a:lnTo>
                      <a:pt x="1373" y="105"/>
                    </a:lnTo>
                    <a:lnTo>
                      <a:pt x="1354" y="9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0" name="Freeform 59"/>
              <p:cNvSpPr>
                <a:spLocks/>
              </p:cNvSpPr>
              <p:nvPr userDrawn="1"/>
            </p:nvSpPr>
            <p:spPr bwMode="auto">
              <a:xfrm>
                <a:off x="1343" y="-1078"/>
                <a:ext cx="2168" cy="131"/>
              </a:xfrm>
              <a:custGeom>
                <a:avLst/>
                <a:gdLst>
                  <a:gd name="T0" fmla="+- 0 2754 1343"/>
                  <a:gd name="T1" fmla="*/ T0 w 2168"/>
                  <a:gd name="T2" fmla="+- 0 -1078 -1078"/>
                  <a:gd name="T3" fmla="*/ -1078 h 131"/>
                  <a:gd name="T4" fmla="+- 0 2721 1343"/>
                  <a:gd name="T5" fmla="*/ T4 w 2168"/>
                  <a:gd name="T6" fmla="+- 0 -1076 -1078"/>
                  <a:gd name="T7" fmla="*/ -1076 h 131"/>
                  <a:gd name="T8" fmla="+- 0 2699 1343"/>
                  <a:gd name="T9" fmla="*/ T8 w 2168"/>
                  <a:gd name="T10" fmla="+- 0 -1070 -1078"/>
                  <a:gd name="T11" fmla="*/ -1070 h 131"/>
                  <a:gd name="T12" fmla="+- 0 2687 1343"/>
                  <a:gd name="T13" fmla="*/ T12 w 2168"/>
                  <a:gd name="T14" fmla="+- 0 -1059 -1078"/>
                  <a:gd name="T15" fmla="*/ -1059 h 131"/>
                  <a:gd name="T16" fmla="+- 0 2684 1343"/>
                  <a:gd name="T17" fmla="*/ T16 w 2168"/>
                  <a:gd name="T18" fmla="+- 0 -1041 -1078"/>
                  <a:gd name="T19" fmla="*/ -1041 h 131"/>
                  <a:gd name="T20" fmla="+- 0 2688 1343"/>
                  <a:gd name="T21" fmla="*/ T20 w 2168"/>
                  <a:gd name="T22" fmla="+- 0 -1021 -1078"/>
                  <a:gd name="T23" fmla="*/ -1021 h 131"/>
                  <a:gd name="T24" fmla="+- 0 2703 1343"/>
                  <a:gd name="T25" fmla="*/ T24 w 2168"/>
                  <a:gd name="T26" fmla="+- 0 -1009 -1078"/>
                  <a:gd name="T27" fmla="*/ -1009 h 131"/>
                  <a:gd name="T28" fmla="+- 0 2728 1343"/>
                  <a:gd name="T29" fmla="*/ T28 w 2168"/>
                  <a:gd name="T30" fmla="+- 0 -1003 -1078"/>
                  <a:gd name="T31" fmla="*/ -1003 h 131"/>
                  <a:gd name="T32" fmla="+- 0 2756 1343"/>
                  <a:gd name="T33" fmla="*/ T32 w 2168"/>
                  <a:gd name="T34" fmla="+- 0 -997 -1078"/>
                  <a:gd name="T35" fmla="*/ -997 h 131"/>
                  <a:gd name="T36" fmla="+- 0 2765 1343"/>
                  <a:gd name="T37" fmla="*/ T36 w 2168"/>
                  <a:gd name="T38" fmla="+- 0 -987 -1078"/>
                  <a:gd name="T39" fmla="*/ -987 h 131"/>
                  <a:gd name="T40" fmla="+- 0 2765 1343"/>
                  <a:gd name="T41" fmla="*/ T40 w 2168"/>
                  <a:gd name="T42" fmla="+- 0 -976 -1078"/>
                  <a:gd name="T43" fmla="*/ -976 h 131"/>
                  <a:gd name="T44" fmla="+- 0 2761 1343"/>
                  <a:gd name="T45" fmla="*/ T44 w 2168"/>
                  <a:gd name="T46" fmla="+- 0 -971 -1078"/>
                  <a:gd name="T47" fmla="*/ -971 h 131"/>
                  <a:gd name="T48" fmla="+- 0 2789 1343"/>
                  <a:gd name="T49" fmla="*/ T48 w 2168"/>
                  <a:gd name="T50" fmla="+- 0 -971 -1078"/>
                  <a:gd name="T51" fmla="*/ -971 h 131"/>
                  <a:gd name="T52" fmla="+- 0 2755 1343"/>
                  <a:gd name="T53" fmla="*/ T52 w 2168"/>
                  <a:gd name="T54" fmla="+- 0 -1024 -1078"/>
                  <a:gd name="T55" fmla="*/ -1024 h 131"/>
                  <a:gd name="T56" fmla="+- 0 2724 1343"/>
                  <a:gd name="T57" fmla="*/ T56 w 2168"/>
                  <a:gd name="T58" fmla="+- 0 -1029 -1078"/>
                  <a:gd name="T59" fmla="*/ -1029 h 131"/>
                  <a:gd name="T60" fmla="+- 0 2712 1343"/>
                  <a:gd name="T61" fmla="*/ T60 w 2168"/>
                  <a:gd name="T62" fmla="+- 0 -1037 -1078"/>
                  <a:gd name="T63" fmla="*/ -1037 h 131"/>
                  <a:gd name="T64" fmla="+- 0 2712 1343"/>
                  <a:gd name="T65" fmla="*/ T64 w 2168"/>
                  <a:gd name="T66" fmla="+- 0 -1050 -1078"/>
                  <a:gd name="T67" fmla="*/ -1050 h 131"/>
                  <a:gd name="T68" fmla="+- 0 2716 1343"/>
                  <a:gd name="T69" fmla="*/ T68 w 2168"/>
                  <a:gd name="T70" fmla="+- 0 -1054 -1078"/>
                  <a:gd name="T71" fmla="*/ -1054 h 131"/>
                  <a:gd name="T72" fmla="+- 0 2780 1343"/>
                  <a:gd name="T73" fmla="*/ T72 w 2168"/>
                  <a:gd name="T74" fmla="+- 0 -1054 -1078"/>
                  <a:gd name="T75" fmla="*/ -1054 h 131"/>
                  <a:gd name="T76" fmla="+- 0 2788 1343"/>
                  <a:gd name="T77" fmla="*/ T76 w 2168"/>
                  <a:gd name="T78" fmla="+- 0 -1066 -1078"/>
                  <a:gd name="T79" fmla="*/ -1066 h 131"/>
                  <a:gd name="T80" fmla="+- 0 2774 1343"/>
                  <a:gd name="T81" fmla="*/ T80 w 2168"/>
                  <a:gd name="T82" fmla="+- 0 -1073 -1078"/>
                  <a:gd name="T83" fmla="*/ -1073 h 131"/>
                  <a:gd name="T84" fmla="+- 0 2754 1343"/>
                  <a:gd name="T85" fmla="*/ T84 w 2168"/>
                  <a:gd name="T86" fmla="+- 0 -1078 -1078"/>
                  <a:gd name="T87"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1411" y="0"/>
                    </a:moveTo>
                    <a:lnTo>
                      <a:pt x="1378" y="2"/>
                    </a:lnTo>
                    <a:lnTo>
                      <a:pt x="1356" y="8"/>
                    </a:lnTo>
                    <a:lnTo>
                      <a:pt x="1344" y="19"/>
                    </a:lnTo>
                    <a:lnTo>
                      <a:pt x="1341" y="37"/>
                    </a:lnTo>
                    <a:lnTo>
                      <a:pt x="1345" y="57"/>
                    </a:lnTo>
                    <a:lnTo>
                      <a:pt x="1360" y="69"/>
                    </a:lnTo>
                    <a:lnTo>
                      <a:pt x="1385" y="75"/>
                    </a:lnTo>
                    <a:lnTo>
                      <a:pt x="1413" y="81"/>
                    </a:lnTo>
                    <a:lnTo>
                      <a:pt x="1422" y="91"/>
                    </a:lnTo>
                    <a:lnTo>
                      <a:pt x="1422" y="102"/>
                    </a:lnTo>
                    <a:lnTo>
                      <a:pt x="1418" y="107"/>
                    </a:lnTo>
                    <a:lnTo>
                      <a:pt x="1446" y="107"/>
                    </a:lnTo>
                    <a:lnTo>
                      <a:pt x="1412" y="54"/>
                    </a:lnTo>
                    <a:lnTo>
                      <a:pt x="1381" y="49"/>
                    </a:lnTo>
                    <a:lnTo>
                      <a:pt x="1369" y="41"/>
                    </a:lnTo>
                    <a:lnTo>
                      <a:pt x="1369" y="28"/>
                    </a:lnTo>
                    <a:lnTo>
                      <a:pt x="1373" y="24"/>
                    </a:lnTo>
                    <a:lnTo>
                      <a:pt x="1437" y="24"/>
                    </a:lnTo>
                    <a:lnTo>
                      <a:pt x="1445" y="12"/>
                    </a:lnTo>
                    <a:lnTo>
                      <a:pt x="1431" y="5"/>
                    </a:lnTo>
                    <a:lnTo>
                      <a:pt x="141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1" name="Freeform 60"/>
              <p:cNvSpPr>
                <a:spLocks/>
              </p:cNvSpPr>
              <p:nvPr userDrawn="1"/>
            </p:nvSpPr>
            <p:spPr bwMode="auto">
              <a:xfrm>
                <a:off x="1343" y="-1078"/>
                <a:ext cx="2168" cy="131"/>
              </a:xfrm>
              <a:custGeom>
                <a:avLst/>
                <a:gdLst>
                  <a:gd name="T0" fmla="+- 0 2780 1343"/>
                  <a:gd name="T1" fmla="*/ T0 w 2168"/>
                  <a:gd name="T2" fmla="+- 0 -1054 -1078"/>
                  <a:gd name="T3" fmla="*/ -1054 h 131"/>
                  <a:gd name="T4" fmla="+- 0 2750 1343"/>
                  <a:gd name="T5" fmla="*/ T4 w 2168"/>
                  <a:gd name="T6" fmla="+- 0 -1054 -1078"/>
                  <a:gd name="T7" fmla="*/ -1054 h 131"/>
                  <a:gd name="T8" fmla="+- 0 2765 1343"/>
                  <a:gd name="T9" fmla="*/ T8 w 2168"/>
                  <a:gd name="T10" fmla="+- 0 -1050 -1078"/>
                  <a:gd name="T11" fmla="*/ -1050 h 131"/>
                  <a:gd name="T12" fmla="+- 0 2773 1343"/>
                  <a:gd name="T13" fmla="*/ T12 w 2168"/>
                  <a:gd name="T14" fmla="+- 0 -1044 -1078"/>
                  <a:gd name="T15" fmla="*/ -1044 h 131"/>
                  <a:gd name="T16" fmla="+- 0 2780 1343"/>
                  <a:gd name="T17" fmla="*/ T16 w 2168"/>
                  <a:gd name="T18" fmla="+- 0 -1054 -1078"/>
                  <a:gd name="T19" fmla="*/ -1054 h 131"/>
                </a:gdLst>
                <a:ahLst/>
                <a:cxnLst>
                  <a:cxn ang="0">
                    <a:pos x="T1" y="T3"/>
                  </a:cxn>
                  <a:cxn ang="0">
                    <a:pos x="T5" y="T7"/>
                  </a:cxn>
                  <a:cxn ang="0">
                    <a:pos x="T9" y="T11"/>
                  </a:cxn>
                  <a:cxn ang="0">
                    <a:pos x="T13" y="T15"/>
                  </a:cxn>
                  <a:cxn ang="0">
                    <a:pos x="T17" y="T19"/>
                  </a:cxn>
                </a:cxnLst>
                <a:rect l="0" t="0" r="r" b="b"/>
                <a:pathLst>
                  <a:path w="2168" h="131">
                    <a:moveTo>
                      <a:pt x="1437" y="24"/>
                    </a:moveTo>
                    <a:lnTo>
                      <a:pt x="1407" y="24"/>
                    </a:lnTo>
                    <a:lnTo>
                      <a:pt x="1422" y="28"/>
                    </a:lnTo>
                    <a:lnTo>
                      <a:pt x="1430" y="34"/>
                    </a:lnTo>
                    <a:lnTo>
                      <a:pt x="1437" y="2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2" name="Freeform 61"/>
              <p:cNvSpPr>
                <a:spLocks/>
              </p:cNvSpPr>
              <p:nvPr userDrawn="1"/>
            </p:nvSpPr>
            <p:spPr bwMode="auto">
              <a:xfrm>
                <a:off x="1343" y="-1078"/>
                <a:ext cx="2168" cy="131"/>
              </a:xfrm>
              <a:custGeom>
                <a:avLst/>
                <a:gdLst>
                  <a:gd name="T0" fmla="+- 0 2843 1343"/>
                  <a:gd name="T1" fmla="*/ T0 w 2168"/>
                  <a:gd name="T2" fmla="+- 0 -1077 -1078"/>
                  <a:gd name="T3" fmla="*/ -1077 h 131"/>
                  <a:gd name="T4" fmla="+- 0 2815 1343"/>
                  <a:gd name="T5" fmla="*/ T4 w 2168"/>
                  <a:gd name="T6" fmla="+- 0 -1077 -1078"/>
                  <a:gd name="T7" fmla="*/ -1077 h 131"/>
                  <a:gd name="T8" fmla="+- 0 2815 1343"/>
                  <a:gd name="T9" fmla="*/ T8 w 2168"/>
                  <a:gd name="T10" fmla="+- 0 -998 -1078"/>
                  <a:gd name="T11" fmla="*/ -998 h 131"/>
                  <a:gd name="T12" fmla="+- 0 2817 1343"/>
                  <a:gd name="T13" fmla="*/ T12 w 2168"/>
                  <a:gd name="T14" fmla="+- 0 -979 -1078"/>
                  <a:gd name="T15" fmla="*/ -979 h 131"/>
                  <a:gd name="T16" fmla="+- 0 2825 1343"/>
                  <a:gd name="T17" fmla="*/ T16 w 2168"/>
                  <a:gd name="T18" fmla="+- 0 -962 -1078"/>
                  <a:gd name="T19" fmla="*/ -962 h 131"/>
                  <a:gd name="T20" fmla="+- 0 2844 1343"/>
                  <a:gd name="T21" fmla="*/ T20 w 2168"/>
                  <a:gd name="T22" fmla="+- 0 -951 -1078"/>
                  <a:gd name="T23" fmla="*/ -951 h 131"/>
                  <a:gd name="T24" fmla="+- 0 2873 1343"/>
                  <a:gd name="T25" fmla="*/ T24 w 2168"/>
                  <a:gd name="T26" fmla="+- 0 -947 -1078"/>
                  <a:gd name="T27" fmla="*/ -947 h 131"/>
                  <a:gd name="T28" fmla="+- 0 2906 1343"/>
                  <a:gd name="T29" fmla="*/ T28 w 2168"/>
                  <a:gd name="T30" fmla="+- 0 -952 -1078"/>
                  <a:gd name="T31" fmla="*/ -952 h 131"/>
                  <a:gd name="T32" fmla="+- 0 2923 1343"/>
                  <a:gd name="T33" fmla="*/ T32 w 2168"/>
                  <a:gd name="T34" fmla="+- 0 -964 -1078"/>
                  <a:gd name="T35" fmla="*/ -964 h 131"/>
                  <a:gd name="T36" fmla="+- 0 2926 1343"/>
                  <a:gd name="T37" fmla="*/ T36 w 2168"/>
                  <a:gd name="T38" fmla="+- 0 -972 -1078"/>
                  <a:gd name="T39" fmla="*/ -972 h 131"/>
                  <a:gd name="T40" fmla="+- 0 2878 1343"/>
                  <a:gd name="T41" fmla="*/ T40 w 2168"/>
                  <a:gd name="T42" fmla="+- 0 -972 -1078"/>
                  <a:gd name="T43" fmla="*/ -972 h 131"/>
                  <a:gd name="T44" fmla="+- 0 2852 1343"/>
                  <a:gd name="T45" fmla="*/ T44 w 2168"/>
                  <a:gd name="T46" fmla="+- 0 -978 -1078"/>
                  <a:gd name="T47" fmla="*/ -978 h 131"/>
                  <a:gd name="T48" fmla="+- 0 2844 1343"/>
                  <a:gd name="T49" fmla="*/ T48 w 2168"/>
                  <a:gd name="T50" fmla="+- 0 -995 -1078"/>
                  <a:gd name="T51" fmla="*/ -995 h 131"/>
                  <a:gd name="T52" fmla="+- 0 2843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1500" y="1"/>
                    </a:moveTo>
                    <a:lnTo>
                      <a:pt x="1472" y="1"/>
                    </a:lnTo>
                    <a:lnTo>
                      <a:pt x="1472" y="80"/>
                    </a:lnTo>
                    <a:lnTo>
                      <a:pt x="1474" y="99"/>
                    </a:lnTo>
                    <a:lnTo>
                      <a:pt x="1482" y="116"/>
                    </a:lnTo>
                    <a:lnTo>
                      <a:pt x="1501" y="127"/>
                    </a:lnTo>
                    <a:lnTo>
                      <a:pt x="1530" y="131"/>
                    </a:lnTo>
                    <a:lnTo>
                      <a:pt x="1563" y="126"/>
                    </a:lnTo>
                    <a:lnTo>
                      <a:pt x="1580" y="114"/>
                    </a:lnTo>
                    <a:lnTo>
                      <a:pt x="1583" y="106"/>
                    </a:lnTo>
                    <a:lnTo>
                      <a:pt x="1535" y="106"/>
                    </a:lnTo>
                    <a:lnTo>
                      <a:pt x="1509" y="100"/>
                    </a:lnTo>
                    <a:lnTo>
                      <a:pt x="1501" y="83"/>
                    </a:lnTo>
                    <a:lnTo>
                      <a:pt x="150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3" name="Freeform 62"/>
              <p:cNvSpPr>
                <a:spLocks/>
              </p:cNvSpPr>
              <p:nvPr userDrawn="1"/>
            </p:nvSpPr>
            <p:spPr bwMode="auto">
              <a:xfrm>
                <a:off x="1343" y="-1078"/>
                <a:ext cx="2168" cy="131"/>
              </a:xfrm>
              <a:custGeom>
                <a:avLst/>
                <a:gdLst>
                  <a:gd name="T0" fmla="+- 0 2932 1343"/>
                  <a:gd name="T1" fmla="*/ T0 w 2168"/>
                  <a:gd name="T2" fmla="+- 0 -1077 -1078"/>
                  <a:gd name="T3" fmla="*/ -1077 h 131"/>
                  <a:gd name="T4" fmla="+- 0 2904 1343"/>
                  <a:gd name="T5" fmla="*/ T4 w 2168"/>
                  <a:gd name="T6" fmla="+- 0 -1077 -1078"/>
                  <a:gd name="T7" fmla="*/ -1077 h 131"/>
                  <a:gd name="T8" fmla="+- 0 2904 1343"/>
                  <a:gd name="T9" fmla="*/ T8 w 2168"/>
                  <a:gd name="T10" fmla="+- 0 -1002 -1078"/>
                  <a:gd name="T11" fmla="*/ -1002 h 131"/>
                  <a:gd name="T12" fmla="+- 0 2899 1343"/>
                  <a:gd name="T13" fmla="*/ T12 w 2168"/>
                  <a:gd name="T14" fmla="+- 0 -980 -1078"/>
                  <a:gd name="T15" fmla="*/ -980 h 131"/>
                  <a:gd name="T16" fmla="+- 0 2878 1343"/>
                  <a:gd name="T17" fmla="*/ T16 w 2168"/>
                  <a:gd name="T18" fmla="+- 0 -972 -1078"/>
                  <a:gd name="T19" fmla="*/ -972 h 131"/>
                  <a:gd name="T20" fmla="+- 0 2926 1343"/>
                  <a:gd name="T21" fmla="*/ T20 w 2168"/>
                  <a:gd name="T22" fmla="+- 0 -972 -1078"/>
                  <a:gd name="T23" fmla="*/ -972 h 131"/>
                  <a:gd name="T24" fmla="+- 0 2930 1343"/>
                  <a:gd name="T25" fmla="*/ T24 w 2168"/>
                  <a:gd name="T26" fmla="+- 0 -982 -1078"/>
                  <a:gd name="T27" fmla="*/ -982 h 131"/>
                  <a:gd name="T28" fmla="+- 0 2932 1343"/>
                  <a:gd name="T29" fmla="*/ T28 w 2168"/>
                  <a:gd name="T30" fmla="+- 0 -1077 -1078"/>
                  <a:gd name="T31" fmla="*/ -1077 h 13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68" h="131">
                    <a:moveTo>
                      <a:pt x="1589" y="1"/>
                    </a:moveTo>
                    <a:lnTo>
                      <a:pt x="1561" y="1"/>
                    </a:lnTo>
                    <a:lnTo>
                      <a:pt x="1561" y="76"/>
                    </a:lnTo>
                    <a:lnTo>
                      <a:pt x="1556" y="98"/>
                    </a:lnTo>
                    <a:lnTo>
                      <a:pt x="1535" y="106"/>
                    </a:lnTo>
                    <a:lnTo>
                      <a:pt x="1583" y="106"/>
                    </a:lnTo>
                    <a:lnTo>
                      <a:pt x="1587" y="96"/>
                    </a:lnTo>
                    <a:lnTo>
                      <a:pt x="1589"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4" name="Freeform 63"/>
              <p:cNvSpPr>
                <a:spLocks/>
              </p:cNvSpPr>
              <p:nvPr userDrawn="1"/>
            </p:nvSpPr>
            <p:spPr bwMode="auto">
              <a:xfrm>
                <a:off x="1343" y="-1078"/>
                <a:ext cx="2168" cy="131"/>
              </a:xfrm>
              <a:custGeom>
                <a:avLst/>
                <a:gdLst>
                  <a:gd name="T0" fmla="+- 0 2990 1343"/>
                  <a:gd name="T1" fmla="*/ T0 w 2168"/>
                  <a:gd name="T2" fmla="+- 0 -1077 -1078"/>
                  <a:gd name="T3" fmla="*/ -1077 h 131"/>
                  <a:gd name="T4" fmla="+- 0 2961 1343"/>
                  <a:gd name="T5" fmla="*/ T4 w 2168"/>
                  <a:gd name="T6" fmla="+- 0 -1077 -1078"/>
                  <a:gd name="T7" fmla="*/ -1077 h 131"/>
                  <a:gd name="T8" fmla="+- 0 2961 1343"/>
                  <a:gd name="T9" fmla="*/ T8 w 2168"/>
                  <a:gd name="T10" fmla="+- 0 -949 -1078"/>
                  <a:gd name="T11" fmla="*/ -949 h 131"/>
                  <a:gd name="T12" fmla="+- 0 3052 1343"/>
                  <a:gd name="T13" fmla="*/ T12 w 2168"/>
                  <a:gd name="T14" fmla="+- 0 -949 -1078"/>
                  <a:gd name="T15" fmla="*/ -949 h 131"/>
                  <a:gd name="T16" fmla="+- 0 3052 1343"/>
                  <a:gd name="T17" fmla="*/ T16 w 2168"/>
                  <a:gd name="T18" fmla="+- 0 -974 -1078"/>
                  <a:gd name="T19" fmla="*/ -974 h 131"/>
                  <a:gd name="T20" fmla="+- 0 2990 1343"/>
                  <a:gd name="T21" fmla="*/ T20 w 2168"/>
                  <a:gd name="T22" fmla="+- 0 -974 -1078"/>
                  <a:gd name="T23" fmla="*/ -974 h 131"/>
                  <a:gd name="T24" fmla="+- 0 2990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647" y="1"/>
                    </a:moveTo>
                    <a:lnTo>
                      <a:pt x="1618" y="1"/>
                    </a:lnTo>
                    <a:lnTo>
                      <a:pt x="1618" y="129"/>
                    </a:lnTo>
                    <a:lnTo>
                      <a:pt x="1709" y="129"/>
                    </a:lnTo>
                    <a:lnTo>
                      <a:pt x="1709" y="104"/>
                    </a:lnTo>
                    <a:lnTo>
                      <a:pt x="1647" y="104"/>
                    </a:lnTo>
                    <a:lnTo>
                      <a:pt x="1647"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5" name="Freeform 64"/>
              <p:cNvSpPr>
                <a:spLocks/>
              </p:cNvSpPr>
              <p:nvPr userDrawn="1"/>
            </p:nvSpPr>
            <p:spPr bwMode="auto">
              <a:xfrm>
                <a:off x="1343" y="-1078"/>
                <a:ext cx="2168" cy="131"/>
              </a:xfrm>
              <a:custGeom>
                <a:avLst/>
                <a:gdLst>
                  <a:gd name="T0" fmla="+- 0 3118 1343"/>
                  <a:gd name="T1" fmla="*/ T0 w 2168"/>
                  <a:gd name="T2" fmla="+- 0 -1051 -1078"/>
                  <a:gd name="T3" fmla="*/ -1051 h 131"/>
                  <a:gd name="T4" fmla="+- 0 3090 1343"/>
                  <a:gd name="T5" fmla="*/ T4 w 2168"/>
                  <a:gd name="T6" fmla="+- 0 -1051 -1078"/>
                  <a:gd name="T7" fmla="*/ -1051 h 131"/>
                  <a:gd name="T8" fmla="+- 0 3090 1343"/>
                  <a:gd name="T9" fmla="*/ T8 w 2168"/>
                  <a:gd name="T10" fmla="+- 0 -949 -1078"/>
                  <a:gd name="T11" fmla="*/ -949 h 131"/>
                  <a:gd name="T12" fmla="+- 0 3118 1343"/>
                  <a:gd name="T13" fmla="*/ T12 w 2168"/>
                  <a:gd name="T14" fmla="+- 0 -949 -1078"/>
                  <a:gd name="T15" fmla="*/ -949 h 131"/>
                  <a:gd name="T16" fmla="+- 0 3118 1343"/>
                  <a:gd name="T17" fmla="*/ T16 w 2168"/>
                  <a:gd name="T18" fmla="+- 0 -1051 -1078"/>
                  <a:gd name="T19" fmla="*/ -1051 h 131"/>
                </a:gdLst>
                <a:ahLst/>
                <a:cxnLst>
                  <a:cxn ang="0">
                    <a:pos x="T1" y="T3"/>
                  </a:cxn>
                  <a:cxn ang="0">
                    <a:pos x="T5" y="T7"/>
                  </a:cxn>
                  <a:cxn ang="0">
                    <a:pos x="T9" y="T11"/>
                  </a:cxn>
                  <a:cxn ang="0">
                    <a:pos x="T13" y="T15"/>
                  </a:cxn>
                  <a:cxn ang="0">
                    <a:pos x="T17" y="T19"/>
                  </a:cxn>
                </a:cxnLst>
                <a:rect l="0" t="0" r="r" b="b"/>
                <a:pathLst>
                  <a:path w="2168" h="131">
                    <a:moveTo>
                      <a:pt x="1775" y="27"/>
                    </a:moveTo>
                    <a:lnTo>
                      <a:pt x="1747" y="27"/>
                    </a:lnTo>
                    <a:lnTo>
                      <a:pt x="1747" y="129"/>
                    </a:lnTo>
                    <a:lnTo>
                      <a:pt x="1775" y="129"/>
                    </a:lnTo>
                    <a:lnTo>
                      <a:pt x="1775" y="27"/>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6" name="Freeform 65"/>
              <p:cNvSpPr>
                <a:spLocks/>
              </p:cNvSpPr>
              <p:nvPr userDrawn="1"/>
            </p:nvSpPr>
            <p:spPr bwMode="auto">
              <a:xfrm>
                <a:off x="1343" y="-1078"/>
                <a:ext cx="2168" cy="131"/>
              </a:xfrm>
              <a:custGeom>
                <a:avLst/>
                <a:gdLst>
                  <a:gd name="T0" fmla="+- 0 3162 1343"/>
                  <a:gd name="T1" fmla="*/ T0 w 2168"/>
                  <a:gd name="T2" fmla="+- 0 -1077 -1078"/>
                  <a:gd name="T3" fmla="*/ -1077 h 131"/>
                  <a:gd name="T4" fmla="+- 0 3046 1343"/>
                  <a:gd name="T5" fmla="*/ T4 w 2168"/>
                  <a:gd name="T6" fmla="+- 0 -1077 -1078"/>
                  <a:gd name="T7" fmla="*/ -1077 h 131"/>
                  <a:gd name="T8" fmla="+- 0 3046 1343"/>
                  <a:gd name="T9" fmla="*/ T8 w 2168"/>
                  <a:gd name="T10" fmla="+- 0 -1051 -1078"/>
                  <a:gd name="T11" fmla="*/ -1051 h 131"/>
                  <a:gd name="T12" fmla="+- 0 3162 1343"/>
                  <a:gd name="T13" fmla="*/ T12 w 2168"/>
                  <a:gd name="T14" fmla="+- 0 -1051 -1078"/>
                  <a:gd name="T15" fmla="*/ -1051 h 131"/>
                  <a:gd name="T16" fmla="+- 0 3162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819" y="1"/>
                    </a:moveTo>
                    <a:lnTo>
                      <a:pt x="1703" y="1"/>
                    </a:lnTo>
                    <a:lnTo>
                      <a:pt x="1703" y="27"/>
                    </a:lnTo>
                    <a:lnTo>
                      <a:pt x="1819" y="27"/>
                    </a:lnTo>
                    <a:lnTo>
                      <a:pt x="1819"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7" name="Freeform 66"/>
              <p:cNvSpPr>
                <a:spLocks/>
              </p:cNvSpPr>
              <p:nvPr userDrawn="1"/>
            </p:nvSpPr>
            <p:spPr bwMode="auto">
              <a:xfrm>
                <a:off x="1343" y="-1078"/>
                <a:ext cx="2168" cy="131"/>
              </a:xfrm>
              <a:custGeom>
                <a:avLst/>
                <a:gdLst>
                  <a:gd name="T0" fmla="+- 0 3213 1343"/>
                  <a:gd name="T1" fmla="*/ T0 w 2168"/>
                  <a:gd name="T2" fmla="+- 0 -1077 -1078"/>
                  <a:gd name="T3" fmla="*/ -1077 h 131"/>
                  <a:gd name="T4" fmla="+- 0 3185 1343"/>
                  <a:gd name="T5" fmla="*/ T4 w 2168"/>
                  <a:gd name="T6" fmla="+- 0 -1077 -1078"/>
                  <a:gd name="T7" fmla="*/ -1077 h 131"/>
                  <a:gd name="T8" fmla="+- 0 3185 1343"/>
                  <a:gd name="T9" fmla="*/ T8 w 2168"/>
                  <a:gd name="T10" fmla="+- 0 -949 -1078"/>
                  <a:gd name="T11" fmla="*/ -949 h 131"/>
                  <a:gd name="T12" fmla="+- 0 3213 1343"/>
                  <a:gd name="T13" fmla="*/ T12 w 2168"/>
                  <a:gd name="T14" fmla="+- 0 -949 -1078"/>
                  <a:gd name="T15" fmla="*/ -949 h 131"/>
                  <a:gd name="T16" fmla="+- 0 3213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870" y="1"/>
                    </a:moveTo>
                    <a:lnTo>
                      <a:pt x="1842" y="1"/>
                    </a:lnTo>
                    <a:lnTo>
                      <a:pt x="1842" y="129"/>
                    </a:lnTo>
                    <a:lnTo>
                      <a:pt x="1870" y="129"/>
                    </a:lnTo>
                    <a:lnTo>
                      <a:pt x="187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8" name="Freeform 67"/>
              <p:cNvSpPr>
                <a:spLocks/>
              </p:cNvSpPr>
              <p:nvPr userDrawn="1"/>
            </p:nvSpPr>
            <p:spPr bwMode="auto">
              <a:xfrm>
                <a:off x="1343" y="-1078"/>
                <a:ext cx="2168" cy="131"/>
              </a:xfrm>
              <a:custGeom>
                <a:avLst/>
                <a:gdLst>
                  <a:gd name="T0" fmla="+- 0 3276 1343"/>
                  <a:gd name="T1" fmla="*/ T0 w 2168"/>
                  <a:gd name="T2" fmla="+- 0 -1077 -1078"/>
                  <a:gd name="T3" fmla="*/ -1077 h 131"/>
                  <a:gd name="T4" fmla="+- 0 3245 1343"/>
                  <a:gd name="T5" fmla="*/ T4 w 2168"/>
                  <a:gd name="T6" fmla="+- 0 -1077 -1078"/>
                  <a:gd name="T7" fmla="*/ -1077 h 131"/>
                  <a:gd name="T8" fmla="+- 0 3245 1343"/>
                  <a:gd name="T9" fmla="*/ T8 w 2168"/>
                  <a:gd name="T10" fmla="+- 0 -949 -1078"/>
                  <a:gd name="T11" fmla="*/ -949 h 131"/>
                  <a:gd name="T12" fmla="+- 0 3272 1343"/>
                  <a:gd name="T13" fmla="*/ T12 w 2168"/>
                  <a:gd name="T14" fmla="+- 0 -949 -1078"/>
                  <a:gd name="T15" fmla="*/ -949 h 131"/>
                  <a:gd name="T16" fmla="+- 0 3272 1343"/>
                  <a:gd name="T17" fmla="*/ T16 w 2168"/>
                  <a:gd name="T18" fmla="+- 0 -1035 -1078"/>
                  <a:gd name="T19" fmla="*/ -1035 h 131"/>
                  <a:gd name="T20" fmla="+- 0 3306 1343"/>
                  <a:gd name="T21" fmla="*/ T20 w 2168"/>
                  <a:gd name="T22" fmla="+- 0 -1035 -1078"/>
                  <a:gd name="T23" fmla="*/ -1035 h 131"/>
                  <a:gd name="T24" fmla="+- 0 3276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933" y="1"/>
                    </a:moveTo>
                    <a:lnTo>
                      <a:pt x="1902" y="1"/>
                    </a:lnTo>
                    <a:lnTo>
                      <a:pt x="1902" y="129"/>
                    </a:lnTo>
                    <a:lnTo>
                      <a:pt x="1929" y="129"/>
                    </a:lnTo>
                    <a:lnTo>
                      <a:pt x="1929" y="43"/>
                    </a:lnTo>
                    <a:lnTo>
                      <a:pt x="1963" y="43"/>
                    </a:lnTo>
                    <a:lnTo>
                      <a:pt x="193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9" name="Freeform 68"/>
              <p:cNvSpPr>
                <a:spLocks/>
              </p:cNvSpPr>
              <p:nvPr userDrawn="1"/>
            </p:nvSpPr>
            <p:spPr bwMode="auto">
              <a:xfrm>
                <a:off x="1343" y="-1078"/>
                <a:ext cx="2168" cy="131"/>
              </a:xfrm>
              <a:custGeom>
                <a:avLst/>
                <a:gdLst>
                  <a:gd name="T0" fmla="+- 0 3306 1343"/>
                  <a:gd name="T1" fmla="*/ T0 w 2168"/>
                  <a:gd name="T2" fmla="+- 0 -1035 -1078"/>
                  <a:gd name="T3" fmla="*/ -1035 h 131"/>
                  <a:gd name="T4" fmla="+- 0 3272 1343"/>
                  <a:gd name="T5" fmla="*/ T4 w 2168"/>
                  <a:gd name="T6" fmla="+- 0 -1035 -1078"/>
                  <a:gd name="T7" fmla="*/ -1035 h 131"/>
                  <a:gd name="T8" fmla="+- 0 3335 1343"/>
                  <a:gd name="T9" fmla="*/ T8 w 2168"/>
                  <a:gd name="T10" fmla="+- 0 -949 -1078"/>
                  <a:gd name="T11" fmla="*/ -949 h 131"/>
                  <a:gd name="T12" fmla="+- 0 3361 1343"/>
                  <a:gd name="T13" fmla="*/ T12 w 2168"/>
                  <a:gd name="T14" fmla="+- 0 -949 -1078"/>
                  <a:gd name="T15" fmla="*/ -949 h 131"/>
                  <a:gd name="T16" fmla="+- 0 3361 1343"/>
                  <a:gd name="T17" fmla="*/ T16 w 2168"/>
                  <a:gd name="T18" fmla="+- 0 -997 -1078"/>
                  <a:gd name="T19" fmla="*/ -997 h 131"/>
                  <a:gd name="T20" fmla="+- 0 3334 1343"/>
                  <a:gd name="T21" fmla="*/ T20 w 2168"/>
                  <a:gd name="T22" fmla="+- 0 -997 -1078"/>
                  <a:gd name="T23" fmla="*/ -997 h 131"/>
                  <a:gd name="T24" fmla="+- 0 3306 1343"/>
                  <a:gd name="T25" fmla="*/ T24 w 2168"/>
                  <a:gd name="T26" fmla="+- 0 -1035 -1078"/>
                  <a:gd name="T27" fmla="*/ -1035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963" y="43"/>
                    </a:moveTo>
                    <a:lnTo>
                      <a:pt x="1929" y="43"/>
                    </a:lnTo>
                    <a:lnTo>
                      <a:pt x="1992" y="129"/>
                    </a:lnTo>
                    <a:lnTo>
                      <a:pt x="2018" y="129"/>
                    </a:lnTo>
                    <a:lnTo>
                      <a:pt x="2018" y="81"/>
                    </a:lnTo>
                    <a:lnTo>
                      <a:pt x="1991" y="81"/>
                    </a:lnTo>
                    <a:lnTo>
                      <a:pt x="1963"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0" name="Freeform 69"/>
              <p:cNvSpPr>
                <a:spLocks/>
              </p:cNvSpPr>
              <p:nvPr userDrawn="1"/>
            </p:nvSpPr>
            <p:spPr bwMode="auto">
              <a:xfrm>
                <a:off x="1343" y="-1078"/>
                <a:ext cx="2168" cy="131"/>
              </a:xfrm>
              <a:custGeom>
                <a:avLst/>
                <a:gdLst>
                  <a:gd name="T0" fmla="+- 0 3361 1343"/>
                  <a:gd name="T1" fmla="*/ T0 w 2168"/>
                  <a:gd name="T2" fmla="+- 0 -1077 -1078"/>
                  <a:gd name="T3" fmla="*/ -1077 h 131"/>
                  <a:gd name="T4" fmla="+- 0 3334 1343"/>
                  <a:gd name="T5" fmla="*/ T4 w 2168"/>
                  <a:gd name="T6" fmla="+- 0 -1077 -1078"/>
                  <a:gd name="T7" fmla="*/ -1077 h 131"/>
                  <a:gd name="T8" fmla="+- 0 3334 1343"/>
                  <a:gd name="T9" fmla="*/ T8 w 2168"/>
                  <a:gd name="T10" fmla="+- 0 -997 -1078"/>
                  <a:gd name="T11" fmla="*/ -997 h 131"/>
                  <a:gd name="T12" fmla="+- 0 3361 1343"/>
                  <a:gd name="T13" fmla="*/ T12 w 2168"/>
                  <a:gd name="T14" fmla="+- 0 -997 -1078"/>
                  <a:gd name="T15" fmla="*/ -997 h 131"/>
                  <a:gd name="T16" fmla="+- 0 3361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2018" y="1"/>
                    </a:moveTo>
                    <a:lnTo>
                      <a:pt x="1991" y="1"/>
                    </a:lnTo>
                    <a:lnTo>
                      <a:pt x="1991" y="81"/>
                    </a:lnTo>
                    <a:lnTo>
                      <a:pt x="2018" y="81"/>
                    </a:lnTo>
                    <a:lnTo>
                      <a:pt x="2018"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1" name="Freeform 70"/>
              <p:cNvSpPr>
                <a:spLocks/>
              </p:cNvSpPr>
              <p:nvPr userDrawn="1"/>
            </p:nvSpPr>
            <p:spPr bwMode="auto">
              <a:xfrm>
                <a:off x="1343" y="-1078"/>
                <a:ext cx="2168" cy="131"/>
              </a:xfrm>
              <a:custGeom>
                <a:avLst/>
                <a:gdLst>
                  <a:gd name="T0" fmla="+- 0 3471 1343"/>
                  <a:gd name="T1" fmla="*/ T0 w 2168"/>
                  <a:gd name="T2" fmla="+- 0 -1077 -1078"/>
                  <a:gd name="T3" fmla="*/ -1077 h 131"/>
                  <a:gd name="T4" fmla="+- 0 3401 1343"/>
                  <a:gd name="T5" fmla="*/ T4 w 2168"/>
                  <a:gd name="T6" fmla="+- 0 -1060 -1078"/>
                  <a:gd name="T7" fmla="*/ -1060 h 131"/>
                  <a:gd name="T8" fmla="+- 0 3386 1343"/>
                  <a:gd name="T9" fmla="*/ T8 w 2168"/>
                  <a:gd name="T10" fmla="+- 0 -1024 -1078"/>
                  <a:gd name="T11" fmla="*/ -1024 h 131"/>
                  <a:gd name="T12" fmla="+- 0 3387 1343"/>
                  <a:gd name="T13" fmla="*/ T12 w 2168"/>
                  <a:gd name="T14" fmla="+- 0 -996 -1078"/>
                  <a:gd name="T15" fmla="*/ -996 h 131"/>
                  <a:gd name="T16" fmla="+- 0 3393 1343"/>
                  <a:gd name="T17" fmla="*/ T16 w 2168"/>
                  <a:gd name="T18" fmla="+- 0 -974 -1078"/>
                  <a:gd name="T19" fmla="*/ -974 h 131"/>
                  <a:gd name="T20" fmla="+- 0 3405 1343"/>
                  <a:gd name="T21" fmla="*/ T20 w 2168"/>
                  <a:gd name="T22" fmla="+- 0 -959 -1078"/>
                  <a:gd name="T23" fmla="*/ -959 h 131"/>
                  <a:gd name="T24" fmla="+- 0 3423 1343"/>
                  <a:gd name="T25" fmla="*/ T24 w 2168"/>
                  <a:gd name="T26" fmla="+- 0 -951 -1078"/>
                  <a:gd name="T27" fmla="*/ -951 h 131"/>
                  <a:gd name="T28" fmla="+- 0 3449 1343"/>
                  <a:gd name="T29" fmla="*/ T28 w 2168"/>
                  <a:gd name="T30" fmla="+- 0 -948 -1078"/>
                  <a:gd name="T31" fmla="*/ -948 h 131"/>
                  <a:gd name="T32" fmla="+- 0 3450 1343"/>
                  <a:gd name="T33" fmla="*/ T32 w 2168"/>
                  <a:gd name="T34" fmla="+- 0 -948 -1078"/>
                  <a:gd name="T35" fmla="*/ -948 h 131"/>
                  <a:gd name="T36" fmla="+- 0 3479 1343"/>
                  <a:gd name="T37" fmla="*/ T36 w 2168"/>
                  <a:gd name="T38" fmla="+- 0 -951 -1078"/>
                  <a:gd name="T39" fmla="*/ -951 h 131"/>
                  <a:gd name="T40" fmla="+- 0 3498 1343"/>
                  <a:gd name="T41" fmla="*/ T40 w 2168"/>
                  <a:gd name="T42" fmla="+- 0 -961 -1078"/>
                  <a:gd name="T43" fmla="*/ -961 h 131"/>
                  <a:gd name="T44" fmla="+- 0 3504 1343"/>
                  <a:gd name="T45" fmla="*/ T44 w 2168"/>
                  <a:gd name="T46" fmla="+- 0 -971 -1078"/>
                  <a:gd name="T47" fmla="*/ -971 h 131"/>
                  <a:gd name="T48" fmla="+- 0 3454 1343"/>
                  <a:gd name="T49" fmla="*/ T48 w 2168"/>
                  <a:gd name="T50" fmla="+- 0 -971 -1078"/>
                  <a:gd name="T51" fmla="*/ -971 h 131"/>
                  <a:gd name="T52" fmla="+- 0 3428 1343"/>
                  <a:gd name="T53" fmla="*/ T52 w 2168"/>
                  <a:gd name="T54" fmla="+- 0 -976 -1078"/>
                  <a:gd name="T55" fmla="*/ -976 h 131"/>
                  <a:gd name="T56" fmla="+- 0 3416 1343"/>
                  <a:gd name="T57" fmla="*/ T56 w 2168"/>
                  <a:gd name="T58" fmla="+- 0 -991 -1078"/>
                  <a:gd name="T59" fmla="*/ -991 h 131"/>
                  <a:gd name="T60" fmla="+- 0 3417 1343"/>
                  <a:gd name="T61" fmla="*/ T60 w 2168"/>
                  <a:gd name="T62" fmla="+- 0 -1023 -1078"/>
                  <a:gd name="T63" fmla="*/ -1023 h 131"/>
                  <a:gd name="T64" fmla="+- 0 3424 1343"/>
                  <a:gd name="T65" fmla="*/ T64 w 2168"/>
                  <a:gd name="T66" fmla="+- 0 -1042 -1078"/>
                  <a:gd name="T67" fmla="*/ -1042 h 131"/>
                  <a:gd name="T68" fmla="+- 0 3438 1343"/>
                  <a:gd name="T69" fmla="*/ T68 w 2168"/>
                  <a:gd name="T70" fmla="+- 0 -1051 -1078"/>
                  <a:gd name="T71" fmla="*/ -1051 h 131"/>
                  <a:gd name="T72" fmla="+- 0 3490 1343"/>
                  <a:gd name="T73" fmla="*/ T72 w 2168"/>
                  <a:gd name="T74" fmla="+- 0 -1051 -1078"/>
                  <a:gd name="T75" fmla="*/ -1051 h 131"/>
                  <a:gd name="T76" fmla="+- 0 3504 1343"/>
                  <a:gd name="T77" fmla="*/ T76 w 2168"/>
                  <a:gd name="T78" fmla="+- 0 -1061 -1078"/>
                  <a:gd name="T79" fmla="*/ -1061 h 131"/>
                  <a:gd name="T80" fmla="+- 0 3490 1343"/>
                  <a:gd name="T81" fmla="*/ T80 w 2168"/>
                  <a:gd name="T82" fmla="+- 0 -1071 -1078"/>
                  <a:gd name="T83" fmla="*/ -1071 h 131"/>
                  <a:gd name="T84" fmla="+- 0 3471 1343"/>
                  <a:gd name="T85" fmla="*/ T84 w 2168"/>
                  <a:gd name="T86" fmla="+- 0 -1077 -1078"/>
                  <a:gd name="T87"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2128" y="1"/>
                    </a:moveTo>
                    <a:lnTo>
                      <a:pt x="2058" y="18"/>
                    </a:lnTo>
                    <a:lnTo>
                      <a:pt x="2043" y="54"/>
                    </a:lnTo>
                    <a:lnTo>
                      <a:pt x="2044" y="82"/>
                    </a:lnTo>
                    <a:lnTo>
                      <a:pt x="2050" y="104"/>
                    </a:lnTo>
                    <a:lnTo>
                      <a:pt x="2062" y="119"/>
                    </a:lnTo>
                    <a:lnTo>
                      <a:pt x="2080" y="127"/>
                    </a:lnTo>
                    <a:lnTo>
                      <a:pt x="2106" y="130"/>
                    </a:lnTo>
                    <a:lnTo>
                      <a:pt x="2107" y="130"/>
                    </a:lnTo>
                    <a:lnTo>
                      <a:pt x="2136" y="127"/>
                    </a:lnTo>
                    <a:lnTo>
                      <a:pt x="2155" y="117"/>
                    </a:lnTo>
                    <a:lnTo>
                      <a:pt x="2161" y="107"/>
                    </a:lnTo>
                    <a:lnTo>
                      <a:pt x="2111" y="107"/>
                    </a:lnTo>
                    <a:lnTo>
                      <a:pt x="2085" y="102"/>
                    </a:lnTo>
                    <a:lnTo>
                      <a:pt x="2073" y="87"/>
                    </a:lnTo>
                    <a:lnTo>
                      <a:pt x="2074" y="55"/>
                    </a:lnTo>
                    <a:lnTo>
                      <a:pt x="2081" y="36"/>
                    </a:lnTo>
                    <a:lnTo>
                      <a:pt x="2095" y="27"/>
                    </a:lnTo>
                    <a:lnTo>
                      <a:pt x="2147" y="27"/>
                    </a:lnTo>
                    <a:lnTo>
                      <a:pt x="2161" y="17"/>
                    </a:lnTo>
                    <a:lnTo>
                      <a:pt x="2147" y="7"/>
                    </a:lnTo>
                    <a:lnTo>
                      <a:pt x="2128"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2" name="Freeform 71"/>
              <p:cNvSpPr>
                <a:spLocks/>
              </p:cNvSpPr>
              <p:nvPr userDrawn="1"/>
            </p:nvSpPr>
            <p:spPr bwMode="auto">
              <a:xfrm>
                <a:off x="1343" y="-1078"/>
                <a:ext cx="2168" cy="131"/>
              </a:xfrm>
              <a:custGeom>
                <a:avLst/>
                <a:gdLst>
                  <a:gd name="T0" fmla="+- 0 3511 1343"/>
                  <a:gd name="T1" fmla="*/ T0 w 2168"/>
                  <a:gd name="T2" fmla="+- 0 -1024 -1078"/>
                  <a:gd name="T3" fmla="*/ -1024 h 131"/>
                  <a:gd name="T4" fmla="+- 0 3448 1343"/>
                  <a:gd name="T5" fmla="*/ T4 w 2168"/>
                  <a:gd name="T6" fmla="+- 0 -1024 -1078"/>
                  <a:gd name="T7" fmla="*/ -1024 h 131"/>
                  <a:gd name="T8" fmla="+- 0 3448 1343"/>
                  <a:gd name="T9" fmla="*/ T8 w 2168"/>
                  <a:gd name="T10" fmla="+- 0 -1000 -1078"/>
                  <a:gd name="T11" fmla="*/ -1000 h 131"/>
                  <a:gd name="T12" fmla="+- 0 3484 1343"/>
                  <a:gd name="T13" fmla="*/ T12 w 2168"/>
                  <a:gd name="T14" fmla="+- 0 -1000 -1078"/>
                  <a:gd name="T15" fmla="*/ -1000 h 131"/>
                  <a:gd name="T16" fmla="+- 0 3484 1343"/>
                  <a:gd name="T17" fmla="*/ T16 w 2168"/>
                  <a:gd name="T18" fmla="+- 0 -997 -1078"/>
                  <a:gd name="T19" fmla="*/ -997 h 131"/>
                  <a:gd name="T20" fmla="+- 0 3477 1343"/>
                  <a:gd name="T21" fmla="*/ T20 w 2168"/>
                  <a:gd name="T22" fmla="+- 0 -978 -1078"/>
                  <a:gd name="T23" fmla="*/ -978 h 131"/>
                  <a:gd name="T24" fmla="+- 0 3454 1343"/>
                  <a:gd name="T25" fmla="*/ T24 w 2168"/>
                  <a:gd name="T26" fmla="+- 0 -971 -1078"/>
                  <a:gd name="T27" fmla="*/ -971 h 131"/>
                  <a:gd name="T28" fmla="+- 0 3504 1343"/>
                  <a:gd name="T29" fmla="*/ T28 w 2168"/>
                  <a:gd name="T30" fmla="+- 0 -971 -1078"/>
                  <a:gd name="T31" fmla="*/ -971 h 131"/>
                  <a:gd name="T32" fmla="+- 0 3508 1343"/>
                  <a:gd name="T33" fmla="*/ T32 w 2168"/>
                  <a:gd name="T34" fmla="+- 0 -977 -1078"/>
                  <a:gd name="T35" fmla="*/ -977 h 131"/>
                  <a:gd name="T36" fmla="+- 0 3511 1343"/>
                  <a:gd name="T37" fmla="*/ T36 w 2168"/>
                  <a:gd name="T38" fmla="+- 0 -1000 -1078"/>
                  <a:gd name="T39" fmla="*/ -1000 h 131"/>
                  <a:gd name="T40" fmla="+- 0 3511 1343"/>
                  <a:gd name="T41" fmla="*/ T40 w 2168"/>
                  <a:gd name="T42" fmla="+- 0 -1024 -1078"/>
                  <a:gd name="T43" fmla="*/ -1024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2168" y="54"/>
                    </a:moveTo>
                    <a:lnTo>
                      <a:pt x="2105" y="54"/>
                    </a:lnTo>
                    <a:lnTo>
                      <a:pt x="2105" y="78"/>
                    </a:lnTo>
                    <a:lnTo>
                      <a:pt x="2141" y="78"/>
                    </a:lnTo>
                    <a:lnTo>
                      <a:pt x="2141" y="81"/>
                    </a:lnTo>
                    <a:lnTo>
                      <a:pt x="2134" y="100"/>
                    </a:lnTo>
                    <a:lnTo>
                      <a:pt x="2111" y="107"/>
                    </a:lnTo>
                    <a:lnTo>
                      <a:pt x="2161" y="107"/>
                    </a:lnTo>
                    <a:lnTo>
                      <a:pt x="2165" y="101"/>
                    </a:lnTo>
                    <a:lnTo>
                      <a:pt x="2168" y="78"/>
                    </a:lnTo>
                    <a:lnTo>
                      <a:pt x="2168" y="5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3" name="Freeform 72"/>
              <p:cNvSpPr>
                <a:spLocks/>
              </p:cNvSpPr>
              <p:nvPr userDrawn="1"/>
            </p:nvSpPr>
            <p:spPr bwMode="auto">
              <a:xfrm>
                <a:off x="1343" y="-1078"/>
                <a:ext cx="2168" cy="131"/>
              </a:xfrm>
              <a:custGeom>
                <a:avLst/>
                <a:gdLst>
                  <a:gd name="T0" fmla="+- 0 3490 1343"/>
                  <a:gd name="T1" fmla="*/ T0 w 2168"/>
                  <a:gd name="T2" fmla="+- 0 -1051 -1078"/>
                  <a:gd name="T3" fmla="*/ -1051 h 131"/>
                  <a:gd name="T4" fmla="+- 0 3438 1343"/>
                  <a:gd name="T5" fmla="*/ T4 w 2168"/>
                  <a:gd name="T6" fmla="+- 0 -1051 -1078"/>
                  <a:gd name="T7" fmla="*/ -1051 h 131"/>
                  <a:gd name="T8" fmla="+- 0 3466 1343"/>
                  <a:gd name="T9" fmla="*/ T8 w 2168"/>
                  <a:gd name="T10" fmla="+- 0 -1050 -1078"/>
                  <a:gd name="T11" fmla="*/ -1050 h 131"/>
                  <a:gd name="T12" fmla="+- 0 3481 1343"/>
                  <a:gd name="T13" fmla="*/ T12 w 2168"/>
                  <a:gd name="T14" fmla="+- 0 -1045 -1078"/>
                  <a:gd name="T15" fmla="*/ -1045 h 131"/>
                  <a:gd name="T16" fmla="+- 0 3490 1343"/>
                  <a:gd name="T17" fmla="*/ T16 w 2168"/>
                  <a:gd name="T18" fmla="+- 0 -1051 -1078"/>
                  <a:gd name="T19" fmla="*/ -1051 h 131"/>
                </a:gdLst>
                <a:ahLst/>
                <a:cxnLst>
                  <a:cxn ang="0">
                    <a:pos x="T1" y="T3"/>
                  </a:cxn>
                  <a:cxn ang="0">
                    <a:pos x="T5" y="T7"/>
                  </a:cxn>
                  <a:cxn ang="0">
                    <a:pos x="T9" y="T11"/>
                  </a:cxn>
                  <a:cxn ang="0">
                    <a:pos x="T13" y="T15"/>
                  </a:cxn>
                  <a:cxn ang="0">
                    <a:pos x="T17" y="T19"/>
                  </a:cxn>
                </a:cxnLst>
                <a:rect l="0" t="0" r="r" b="b"/>
                <a:pathLst>
                  <a:path w="2168" h="131">
                    <a:moveTo>
                      <a:pt x="2147" y="27"/>
                    </a:moveTo>
                    <a:lnTo>
                      <a:pt x="2095" y="27"/>
                    </a:lnTo>
                    <a:lnTo>
                      <a:pt x="2123" y="28"/>
                    </a:lnTo>
                    <a:lnTo>
                      <a:pt x="2138" y="33"/>
                    </a:lnTo>
                    <a:lnTo>
                      <a:pt x="2147" y="27"/>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10" name="Group 9"/>
            <p:cNvGrpSpPr>
              <a:grpSpLocks/>
            </p:cNvGrpSpPr>
            <p:nvPr userDrawn="1"/>
          </p:nvGrpSpPr>
          <p:grpSpPr bwMode="auto">
            <a:xfrm>
              <a:off x="5156200" y="6404027"/>
              <a:ext cx="1150048" cy="133021"/>
              <a:chOff x="1143" y="-1636"/>
              <a:chExt cx="2369" cy="427"/>
            </a:xfrm>
          </p:grpSpPr>
          <p:sp>
            <p:nvSpPr>
              <p:cNvPr id="11" name="Freeform 10"/>
              <p:cNvSpPr>
                <a:spLocks/>
              </p:cNvSpPr>
              <p:nvPr userDrawn="1"/>
            </p:nvSpPr>
            <p:spPr bwMode="auto">
              <a:xfrm>
                <a:off x="1143" y="-1636"/>
                <a:ext cx="2369" cy="427"/>
              </a:xfrm>
              <a:custGeom>
                <a:avLst/>
                <a:gdLst>
                  <a:gd name="T0" fmla="+- 0 1293 1143"/>
                  <a:gd name="T1" fmla="*/ T0 w 2369"/>
                  <a:gd name="T2" fmla="+- 0 -1524 -1636"/>
                  <a:gd name="T3" fmla="*/ -1524 h 427"/>
                  <a:gd name="T4" fmla="+- 0 1233 1143"/>
                  <a:gd name="T5" fmla="*/ T4 w 2369"/>
                  <a:gd name="T6" fmla="+- 0 -1514 -1636"/>
                  <a:gd name="T7" fmla="*/ -1514 h 427"/>
                  <a:gd name="T8" fmla="+- 0 1184 1143"/>
                  <a:gd name="T9" fmla="*/ T8 w 2369"/>
                  <a:gd name="T10" fmla="+- 0 -1479 -1636"/>
                  <a:gd name="T11" fmla="*/ -1479 h 427"/>
                  <a:gd name="T12" fmla="+- 0 1153 1143"/>
                  <a:gd name="T13" fmla="*/ T12 w 2369"/>
                  <a:gd name="T14" fmla="+- 0 -1421 -1636"/>
                  <a:gd name="T15" fmla="*/ -1421 h 427"/>
                  <a:gd name="T16" fmla="+- 0 1143 1143"/>
                  <a:gd name="T17" fmla="*/ T16 w 2369"/>
                  <a:gd name="T18" fmla="+- 0 -1302 -1636"/>
                  <a:gd name="T19" fmla="*/ -1302 h 427"/>
                  <a:gd name="T20" fmla="+- 0 1143 1143"/>
                  <a:gd name="T21" fmla="*/ T20 w 2369"/>
                  <a:gd name="T22" fmla="+- 0 -1274 -1636"/>
                  <a:gd name="T23" fmla="*/ -1274 h 427"/>
                  <a:gd name="T24" fmla="+- 0 1143 1143"/>
                  <a:gd name="T25" fmla="*/ T24 w 2369"/>
                  <a:gd name="T26" fmla="+- 0 -1209 -1636"/>
                  <a:gd name="T27" fmla="*/ -1209 h 427"/>
                  <a:gd name="T28" fmla="+- 0 1221 1143"/>
                  <a:gd name="T29" fmla="*/ T28 w 2369"/>
                  <a:gd name="T30" fmla="+- 0 -1209 -1636"/>
                  <a:gd name="T31" fmla="*/ -1209 h 427"/>
                  <a:gd name="T32" fmla="+- 0 1221 1143"/>
                  <a:gd name="T33" fmla="*/ T32 w 2369"/>
                  <a:gd name="T34" fmla="+- 0 -1410 -1636"/>
                  <a:gd name="T35" fmla="*/ -1410 h 427"/>
                  <a:gd name="T36" fmla="+- 0 1224 1143"/>
                  <a:gd name="T37" fmla="*/ T36 w 2369"/>
                  <a:gd name="T38" fmla="+- 0 -1431 -1636"/>
                  <a:gd name="T39" fmla="*/ -1431 h 427"/>
                  <a:gd name="T40" fmla="+- 0 1234 1143"/>
                  <a:gd name="T41" fmla="*/ T40 w 2369"/>
                  <a:gd name="T42" fmla="+- 0 -1448 -1636"/>
                  <a:gd name="T43" fmla="*/ -1448 h 427"/>
                  <a:gd name="T44" fmla="+- 0 1252 1143"/>
                  <a:gd name="T45" fmla="*/ T44 w 2369"/>
                  <a:gd name="T46" fmla="+- 0 -1463 -1636"/>
                  <a:gd name="T47" fmla="*/ -1463 h 427"/>
                  <a:gd name="T48" fmla="+- 0 1270 1143"/>
                  <a:gd name="T49" fmla="*/ T48 w 2369"/>
                  <a:gd name="T50" fmla="+- 0 -1471 -1636"/>
                  <a:gd name="T51" fmla="*/ -1471 h 427"/>
                  <a:gd name="T52" fmla="+- 0 1585 1143"/>
                  <a:gd name="T53" fmla="*/ T52 w 2369"/>
                  <a:gd name="T54" fmla="+- 0 -1471 -1636"/>
                  <a:gd name="T55" fmla="*/ -1471 h 427"/>
                  <a:gd name="T56" fmla="+- 0 1581 1143"/>
                  <a:gd name="T57" fmla="*/ T56 w 2369"/>
                  <a:gd name="T58" fmla="+- 0 -1475 -1636"/>
                  <a:gd name="T59" fmla="*/ -1475 h 427"/>
                  <a:gd name="T60" fmla="+- 0 1383 1143"/>
                  <a:gd name="T61" fmla="*/ T60 w 2369"/>
                  <a:gd name="T62" fmla="+- 0 -1475 -1636"/>
                  <a:gd name="T63" fmla="*/ -1475 h 427"/>
                  <a:gd name="T64" fmla="+- 0 1368 1143"/>
                  <a:gd name="T65" fmla="*/ T64 w 2369"/>
                  <a:gd name="T66" fmla="+- 0 -1489 -1636"/>
                  <a:gd name="T67" fmla="*/ -1489 h 427"/>
                  <a:gd name="T68" fmla="+- 0 1353 1143"/>
                  <a:gd name="T69" fmla="*/ T68 w 2369"/>
                  <a:gd name="T70" fmla="+- 0 -1501 -1636"/>
                  <a:gd name="T71" fmla="*/ -1501 h 427"/>
                  <a:gd name="T72" fmla="+- 0 1329 1143"/>
                  <a:gd name="T73" fmla="*/ T72 w 2369"/>
                  <a:gd name="T74" fmla="+- 0 -1513 -1636"/>
                  <a:gd name="T75" fmla="*/ -1513 h 427"/>
                  <a:gd name="T76" fmla="+- 0 1310 1143"/>
                  <a:gd name="T77" fmla="*/ T76 w 2369"/>
                  <a:gd name="T78" fmla="+- 0 -1520 -1636"/>
                  <a:gd name="T79" fmla="*/ -1520 h 427"/>
                  <a:gd name="T80" fmla="+- 0 1293 1143"/>
                  <a:gd name="T81" fmla="*/ T80 w 2369"/>
                  <a:gd name="T82" fmla="+- 0 -1524 -1636"/>
                  <a:gd name="T83" fmla="*/ -1524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50" y="112"/>
                    </a:moveTo>
                    <a:lnTo>
                      <a:pt x="90" y="122"/>
                    </a:lnTo>
                    <a:lnTo>
                      <a:pt x="41" y="157"/>
                    </a:lnTo>
                    <a:lnTo>
                      <a:pt x="10" y="215"/>
                    </a:lnTo>
                    <a:lnTo>
                      <a:pt x="0" y="334"/>
                    </a:lnTo>
                    <a:lnTo>
                      <a:pt x="0" y="362"/>
                    </a:lnTo>
                    <a:lnTo>
                      <a:pt x="0" y="427"/>
                    </a:lnTo>
                    <a:lnTo>
                      <a:pt x="78" y="427"/>
                    </a:lnTo>
                    <a:lnTo>
                      <a:pt x="78" y="226"/>
                    </a:lnTo>
                    <a:lnTo>
                      <a:pt x="81" y="205"/>
                    </a:lnTo>
                    <a:lnTo>
                      <a:pt x="91" y="188"/>
                    </a:lnTo>
                    <a:lnTo>
                      <a:pt x="109" y="173"/>
                    </a:lnTo>
                    <a:lnTo>
                      <a:pt x="127" y="165"/>
                    </a:lnTo>
                    <a:lnTo>
                      <a:pt x="442" y="165"/>
                    </a:lnTo>
                    <a:lnTo>
                      <a:pt x="438" y="161"/>
                    </a:lnTo>
                    <a:lnTo>
                      <a:pt x="240" y="161"/>
                    </a:lnTo>
                    <a:lnTo>
                      <a:pt x="225" y="147"/>
                    </a:lnTo>
                    <a:lnTo>
                      <a:pt x="210" y="135"/>
                    </a:lnTo>
                    <a:lnTo>
                      <a:pt x="186" y="123"/>
                    </a:lnTo>
                    <a:lnTo>
                      <a:pt x="167" y="116"/>
                    </a:lnTo>
                    <a:lnTo>
                      <a:pt x="150" y="11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2" name="Freeform 11"/>
              <p:cNvSpPr>
                <a:spLocks/>
              </p:cNvSpPr>
              <p:nvPr userDrawn="1"/>
            </p:nvSpPr>
            <p:spPr bwMode="auto">
              <a:xfrm>
                <a:off x="1143" y="-1636"/>
                <a:ext cx="2369" cy="427"/>
              </a:xfrm>
              <a:custGeom>
                <a:avLst/>
                <a:gdLst>
                  <a:gd name="T0" fmla="+- 0 1585 1143"/>
                  <a:gd name="T1" fmla="*/ T0 w 2369"/>
                  <a:gd name="T2" fmla="+- 0 -1471 -1636"/>
                  <a:gd name="T3" fmla="*/ -1471 h 427"/>
                  <a:gd name="T4" fmla="+- 0 1270 1143"/>
                  <a:gd name="T5" fmla="*/ T4 w 2369"/>
                  <a:gd name="T6" fmla="+- 0 -1471 -1636"/>
                  <a:gd name="T7" fmla="*/ -1471 h 427"/>
                  <a:gd name="T8" fmla="+- 0 1295 1143"/>
                  <a:gd name="T9" fmla="*/ T8 w 2369"/>
                  <a:gd name="T10" fmla="+- 0 -1469 -1636"/>
                  <a:gd name="T11" fmla="*/ -1469 h 427"/>
                  <a:gd name="T12" fmla="+- 0 1313 1143"/>
                  <a:gd name="T13" fmla="*/ T12 w 2369"/>
                  <a:gd name="T14" fmla="+- 0 -1463 -1636"/>
                  <a:gd name="T15" fmla="*/ -1463 h 427"/>
                  <a:gd name="T16" fmla="+- 0 1330 1143"/>
                  <a:gd name="T17" fmla="*/ T16 w 2369"/>
                  <a:gd name="T18" fmla="+- 0 -1444 -1636"/>
                  <a:gd name="T19" fmla="*/ -1444 h 427"/>
                  <a:gd name="T20" fmla="+- 0 1339 1143"/>
                  <a:gd name="T21" fmla="*/ T20 w 2369"/>
                  <a:gd name="T22" fmla="+- 0 -1427 -1636"/>
                  <a:gd name="T23" fmla="*/ -1427 h 427"/>
                  <a:gd name="T24" fmla="+- 0 1341 1143"/>
                  <a:gd name="T25" fmla="*/ T24 w 2369"/>
                  <a:gd name="T26" fmla="+- 0 -1410 -1636"/>
                  <a:gd name="T27" fmla="*/ -1410 h 427"/>
                  <a:gd name="T28" fmla="+- 0 1341 1143"/>
                  <a:gd name="T29" fmla="*/ T28 w 2369"/>
                  <a:gd name="T30" fmla="+- 0 -1407 -1636"/>
                  <a:gd name="T31" fmla="*/ -1407 h 427"/>
                  <a:gd name="T32" fmla="+- 0 1342 1143"/>
                  <a:gd name="T33" fmla="*/ T32 w 2369"/>
                  <a:gd name="T34" fmla="+- 0 -1406 -1636"/>
                  <a:gd name="T35" fmla="*/ -1406 h 427"/>
                  <a:gd name="T36" fmla="+- 0 1342 1143"/>
                  <a:gd name="T37" fmla="*/ T36 w 2369"/>
                  <a:gd name="T38" fmla="+- 0 -1404 -1636"/>
                  <a:gd name="T39" fmla="*/ -1404 h 427"/>
                  <a:gd name="T40" fmla="+- 0 1341 1143"/>
                  <a:gd name="T41" fmla="*/ T40 w 2369"/>
                  <a:gd name="T42" fmla="+- 0 -1401 -1636"/>
                  <a:gd name="T43" fmla="*/ -1401 h 427"/>
                  <a:gd name="T44" fmla="+- 0 1342 1143"/>
                  <a:gd name="T45" fmla="*/ T44 w 2369"/>
                  <a:gd name="T46" fmla="+- 0 -1384 -1636"/>
                  <a:gd name="T47" fmla="*/ -1384 h 427"/>
                  <a:gd name="T48" fmla="+- 0 1342 1143"/>
                  <a:gd name="T49" fmla="*/ T48 w 2369"/>
                  <a:gd name="T50" fmla="+- 0 -1333 -1636"/>
                  <a:gd name="T51" fmla="*/ -1333 h 427"/>
                  <a:gd name="T52" fmla="+- 0 1342 1143"/>
                  <a:gd name="T53" fmla="*/ T52 w 2369"/>
                  <a:gd name="T54" fmla="+- 0 -1288 -1636"/>
                  <a:gd name="T55" fmla="*/ -1288 h 427"/>
                  <a:gd name="T56" fmla="+- 0 1342 1143"/>
                  <a:gd name="T57" fmla="*/ T56 w 2369"/>
                  <a:gd name="T58" fmla="+- 0 -1274 -1636"/>
                  <a:gd name="T59" fmla="*/ -1274 h 427"/>
                  <a:gd name="T60" fmla="+- 0 1341 1143"/>
                  <a:gd name="T61" fmla="*/ T60 w 2369"/>
                  <a:gd name="T62" fmla="+- 0 -1260 -1636"/>
                  <a:gd name="T63" fmla="*/ -1260 h 427"/>
                  <a:gd name="T64" fmla="+- 0 1341 1143"/>
                  <a:gd name="T65" fmla="*/ T64 w 2369"/>
                  <a:gd name="T66" fmla="+- 0 -1210 -1636"/>
                  <a:gd name="T67" fmla="*/ -1210 h 427"/>
                  <a:gd name="T68" fmla="+- 0 1343 1143"/>
                  <a:gd name="T69" fmla="*/ T68 w 2369"/>
                  <a:gd name="T70" fmla="+- 0 -1210 -1636"/>
                  <a:gd name="T71" fmla="*/ -1210 h 427"/>
                  <a:gd name="T72" fmla="+- 0 1343 1143"/>
                  <a:gd name="T73" fmla="*/ T72 w 2369"/>
                  <a:gd name="T74" fmla="+- 0 -1209 -1636"/>
                  <a:gd name="T75" fmla="*/ -1209 h 427"/>
                  <a:gd name="T76" fmla="+- 0 1378 1143"/>
                  <a:gd name="T77" fmla="*/ T76 w 2369"/>
                  <a:gd name="T78" fmla="+- 0 -1209 -1636"/>
                  <a:gd name="T79" fmla="*/ -1209 h 427"/>
                  <a:gd name="T80" fmla="+- 0 1382 1143"/>
                  <a:gd name="T81" fmla="*/ T80 w 2369"/>
                  <a:gd name="T82" fmla="+- 0 -1210 -1636"/>
                  <a:gd name="T83" fmla="*/ -1210 h 427"/>
                  <a:gd name="T84" fmla="+- 0 1422 1143"/>
                  <a:gd name="T85" fmla="*/ T84 w 2369"/>
                  <a:gd name="T86" fmla="+- 0 -1210 -1636"/>
                  <a:gd name="T87" fmla="*/ -1210 h 427"/>
                  <a:gd name="T88" fmla="+- 0 1422 1143"/>
                  <a:gd name="T89" fmla="*/ T88 w 2369"/>
                  <a:gd name="T90" fmla="+- 0 -1410 -1636"/>
                  <a:gd name="T91" fmla="*/ -1410 h 427"/>
                  <a:gd name="T92" fmla="+- 0 1425 1143"/>
                  <a:gd name="T93" fmla="*/ T92 w 2369"/>
                  <a:gd name="T94" fmla="+- 0 -1429 -1636"/>
                  <a:gd name="T95" fmla="*/ -1429 h 427"/>
                  <a:gd name="T96" fmla="+- 0 1435 1143"/>
                  <a:gd name="T97" fmla="*/ T96 w 2369"/>
                  <a:gd name="T98" fmla="+- 0 -1447 -1636"/>
                  <a:gd name="T99" fmla="*/ -1447 h 427"/>
                  <a:gd name="T100" fmla="+- 0 1453 1143"/>
                  <a:gd name="T101" fmla="*/ T100 w 2369"/>
                  <a:gd name="T102" fmla="+- 0 -1462 -1636"/>
                  <a:gd name="T103" fmla="*/ -1462 h 427"/>
                  <a:gd name="T104" fmla="+- 0 1470 1143"/>
                  <a:gd name="T105" fmla="*/ T104 w 2369"/>
                  <a:gd name="T106" fmla="+- 0 -1469 -1636"/>
                  <a:gd name="T107" fmla="*/ -1469 h 427"/>
                  <a:gd name="T108" fmla="+- 0 1586 1143"/>
                  <a:gd name="T109" fmla="*/ T108 w 2369"/>
                  <a:gd name="T110" fmla="+- 0 -1469 -1636"/>
                  <a:gd name="T111" fmla="*/ -1469 h 427"/>
                  <a:gd name="T112" fmla="+- 0 1585 1143"/>
                  <a:gd name="T113" fmla="*/ T112 w 2369"/>
                  <a:gd name="T114" fmla="+- 0 -1471 -1636"/>
                  <a:gd name="T115"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369" h="427">
                    <a:moveTo>
                      <a:pt x="442" y="165"/>
                    </a:moveTo>
                    <a:lnTo>
                      <a:pt x="127" y="165"/>
                    </a:lnTo>
                    <a:lnTo>
                      <a:pt x="152" y="167"/>
                    </a:lnTo>
                    <a:lnTo>
                      <a:pt x="170" y="173"/>
                    </a:lnTo>
                    <a:lnTo>
                      <a:pt x="187" y="192"/>
                    </a:lnTo>
                    <a:lnTo>
                      <a:pt x="196" y="209"/>
                    </a:lnTo>
                    <a:lnTo>
                      <a:pt x="198" y="226"/>
                    </a:lnTo>
                    <a:lnTo>
                      <a:pt x="198" y="229"/>
                    </a:lnTo>
                    <a:lnTo>
                      <a:pt x="199" y="230"/>
                    </a:lnTo>
                    <a:lnTo>
                      <a:pt x="199" y="232"/>
                    </a:lnTo>
                    <a:lnTo>
                      <a:pt x="198" y="235"/>
                    </a:lnTo>
                    <a:lnTo>
                      <a:pt x="199" y="252"/>
                    </a:lnTo>
                    <a:lnTo>
                      <a:pt x="199" y="303"/>
                    </a:lnTo>
                    <a:lnTo>
                      <a:pt x="199" y="348"/>
                    </a:lnTo>
                    <a:lnTo>
                      <a:pt x="199" y="362"/>
                    </a:lnTo>
                    <a:lnTo>
                      <a:pt x="198" y="376"/>
                    </a:lnTo>
                    <a:lnTo>
                      <a:pt x="198" y="426"/>
                    </a:lnTo>
                    <a:lnTo>
                      <a:pt x="200" y="426"/>
                    </a:lnTo>
                    <a:lnTo>
                      <a:pt x="200" y="427"/>
                    </a:lnTo>
                    <a:lnTo>
                      <a:pt x="235" y="427"/>
                    </a:lnTo>
                    <a:lnTo>
                      <a:pt x="239" y="426"/>
                    </a:lnTo>
                    <a:lnTo>
                      <a:pt x="279" y="426"/>
                    </a:lnTo>
                    <a:lnTo>
                      <a:pt x="279" y="226"/>
                    </a:lnTo>
                    <a:lnTo>
                      <a:pt x="282" y="207"/>
                    </a:lnTo>
                    <a:lnTo>
                      <a:pt x="292" y="189"/>
                    </a:lnTo>
                    <a:lnTo>
                      <a:pt x="310" y="174"/>
                    </a:lnTo>
                    <a:lnTo>
                      <a:pt x="327" y="167"/>
                    </a:lnTo>
                    <a:lnTo>
                      <a:pt x="443" y="167"/>
                    </a:lnTo>
                    <a:lnTo>
                      <a:pt x="442"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3" name="Freeform 12"/>
              <p:cNvSpPr>
                <a:spLocks/>
              </p:cNvSpPr>
              <p:nvPr userDrawn="1"/>
            </p:nvSpPr>
            <p:spPr bwMode="auto">
              <a:xfrm>
                <a:off x="1143" y="-1636"/>
                <a:ext cx="2369" cy="427"/>
              </a:xfrm>
              <a:custGeom>
                <a:avLst/>
                <a:gdLst>
                  <a:gd name="T0" fmla="+- 0 1586 1143"/>
                  <a:gd name="T1" fmla="*/ T0 w 2369"/>
                  <a:gd name="T2" fmla="+- 0 -1469 -1636"/>
                  <a:gd name="T3" fmla="*/ -1469 h 427"/>
                  <a:gd name="T4" fmla="+- 0 1470 1143"/>
                  <a:gd name="T5" fmla="*/ T4 w 2369"/>
                  <a:gd name="T6" fmla="+- 0 -1469 -1636"/>
                  <a:gd name="T7" fmla="*/ -1469 h 427"/>
                  <a:gd name="T8" fmla="+- 0 1496 1143"/>
                  <a:gd name="T9" fmla="*/ T8 w 2369"/>
                  <a:gd name="T10" fmla="+- 0 -1468 -1636"/>
                  <a:gd name="T11" fmla="*/ -1468 h 427"/>
                  <a:gd name="T12" fmla="+- 0 1513 1143"/>
                  <a:gd name="T13" fmla="*/ T12 w 2369"/>
                  <a:gd name="T14" fmla="+- 0 -1462 -1636"/>
                  <a:gd name="T15" fmla="*/ -1462 h 427"/>
                  <a:gd name="T16" fmla="+- 0 1531 1143"/>
                  <a:gd name="T17" fmla="*/ T16 w 2369"/>
                  <a:gd name="T18" fmla="+- 0 -1443 -1636"/>
                  <a:gd name="T19" fmla="*/ -1443 h 427"/>
                  <a:gd name="T20" fmla="+- 0 1540 1143"/>
                  <a:gd name="T21" fmla="*/ T20 w 2369"/>
                  <a:gd name="T22" fmla="+- 0 -1426 -1636"/>
                  <a:gd name="T23" fmla="*/ -1426 h 427"/>
                  <a:gd name="T24" fmla="+- 0 1543 1143"/>
                  <a:gd name="T25" fmla="*/ T24 w 2369"/>
                  <a:gd name="T26" fmla="+- 0 -1410 -1636"/>
                  <a:gd name="T27" fmla="*/ -1410 h 427"/>
                  <a:gd name="T28" fmla="+- 0 1543 1143"/>
                  <a:gd name="T29" fmla="*/ T28 w 2369"/>
                  <a:gd name="T30" fmla="+- 0 -1366 -1636"/>
                  <a:gd name="T31" fmla="*/ -1366 h 427"/>
                  <a:gd name="T32" fmla="+- 0 1542 1143"/>
                  <a:gd name="T33" fmla="*/ T32 w 2369"/>
                  <a:gd name="T34" fmla="+- 0 -1274 -1636"/>
                  <a:gd name="T35" fmla="*/ -1274 h 427"/>
                  <a:gd name="T36" fmla="+- 0 1542 1143"/>
                  <a:gd name="T37" fmla="*/ T36 w 2369"/>
                  <a:gd name="T38" fmla="+- 0 -1260 -1636"/>
                  <a:gd name="T39" fmla="*/ -1260 h 427"/>
                  <a:gd name="T40" fmla="+- 0 1542 1143"/>
                  <a:gd name="T41" fmla="*/ T40 w 2369"/>
                  <a:gd name="T42" fmla="+- 0 -1209 -1636"/>
                  <a:gd name="T43" fmla="*/ -1209 h 427"/>
                  <a:gd name="T44" fmla="+- 0 1620 1143"/>
                  <a:gd name="T45" fmla="*/ T44 w 2369"/>
                  <a:gd name="T46" fmla="+- 0 -1209 -1636"/>
                  <a:gd name="T47" fmla="*/ -1209 h 427"/>
                  <a:gd name="T48" fmla="+- 0 1619 1143"/>
                  <a:gd name="T49" fmla="*/ T48 w 2369"/>
                  <a:gd name="T50" fmla="+- 0 -1368 -1636"/>
                  <a:gd name="T51" fmla="*/ -1368 h 427"/>
                  <a:gd name="T52" fmla="+- 0 1601 1143"/>
                  <a:gd name="T53" fmla="*/ T52 w 2369"/>
                  <a:gd name="T54" fmla="+- 0 -1445 -1636"/>
                  <a:gd name="T55" fmla="*/ -1445 h 427"/>
                  <a:gd name="T56" fmla="+- 0 1591 1143"/>
                  <a:gd name="T57" fmla="*/ T56 w 2369"/>
                  <a:gd name="T58" fmla="+- 0 -1462 -1636"/>
                  <a:gd name="T59" fmla="*/ -1462 h 427"/>
                  <a:gd name="T60" fmla="+- 0 1586 1143"/>
                  <a:gd name="T61" fmla="*/ T60 w 2369"/>
                  <a:gd name="T62" fmla="+- 0 -1469 -1636"/>
                  <a:gd name="T63" fmla="*/ -1469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369" h="427">
                    <a:moveTo>
                      <a:pt x="443" y="167"/>
                    </a:moveTo>
                    <a:lnTo>
                      <a:pt x="327" y="167"/>
                    </a:lnTo>
                    <a:lnTo>
                      <a:pt x="353" y="168"/>
                    </a:lnTo>
                    <a:lnTo>
                      <a:pt x="370" y="174"/>
                    </a:lnTo>
                    <a:lnTo>
                      <a:pt x="388" y="193"/>
                    </a:lnTo>
                    <a:lnTo>
                      <a:pt x="397" y="210"/>
                    </a:lnTo>
                    <a:lnTo>
                      <a:pt x="400" y="226"/>
                    </a:lnTo>
                    <a:lnTo>
                      <a:pt x="400" y="270"/>
                    </a:lnTo>
                    <a:lnTo>
                      <a:pt x="399" y="362"/>
                    </a:lnTo>
                    <a:lnTo>
                      <a:pt x="399" y="376"/>
                    </a:lnTo>
                    <a:lnTo>
                      <a:pt x="399" y="427"/>
                    </a:lnTo>
                    <a:lnTo>
                      <a:pt x="477" y="427"/>
                    </a:lnTo>
                    <a:lnTo>
                      <a:pt x="476" y="268"/>
                    </a:lnTo>
                    <a:lnTo>
                      <a:pt x="458" y="191"/>
                    </a:lnTo>
                    <a:lnTo>
                      <a:pt x="448" y="174"/>
                    </a:lnTo>
                    <a:lnTo>
                      <a:pt x="443" y="167"/>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4" name="Freeform 13"/>
              <p:cNvSpPr>
                <a:spLocks/>
              </p:cNvSpPr>
              <p:nvPr userDrawn="1"/>
            </p:nvSpPr>
            <p:spPr bwMode="auto">
              <a:xfrm>
                <a:off x="1143" y="-1636"/>
                <a:ext cx="2369" cy="427"/>
              </a:xfrm>
              <a:custGeom>
                <a:avLst/>
                <a:gdLst>
                  <a:gd name="T0" fmla="+- 0 1383 1143"/>
                  <a:gd name="T1" fmla="*/ T0 w 2369"/>
                  <a:gd name="T2" fmla="+- 0 -1210 -1636"/>
                  <a:gd name="T3" fmla="*/ -1210 h 427"/>
                  <a:gd name="T4" fmla="+- 0 1382 1143"/>
                  <a:gd name="T5" fmla="*/ T4 w 2369"/>
                  <a:gd name="T6" fmla="+- 0 -1210 -1636"/>
                  <a:gd name="T7" fmla="*/ -1210 h 427"/>
                  <a:gd name="T8" fmla="+- 0 1382 1143"/>
                  <a:gd name="T9" fmla="*/ T8 w 2369"/>
                  <a:gd name="T10" fmla="+- 0 -1209 -1636"/>
                  <a:gd name="T11" fmla="*/ -1209 h 427"/>
                  <a:gd name="T12" fmla="+- 0 1383 1143"/>
                  <a:gd name="T13" fmla="*/ T12 w 2369"/>
                  <a:gd name="T14" fmla="+- 0 -1210 -1636"/>
                  <a:gd name="T15" fmla="*/ -1210 h 427"/>
                </a:gdLst>
                <a:ahLst/>
                <a:cxnLst>
                  <a:cxn ang="0">
                    <a:pos x="T1" y="T3"/>
                  </a:cxn>
                  <a:cxn ang="0">
                    <a:pos x="T5" y="T7"/>
                  </a:cxn>
                  <a:cxn ang="0">
                    <a:pos x="T9" y="T11"/>
                  </a:cxn>
                  <a:cxn ang="0">
                    <a:pos x="T13" y="T15"/>
                  </a:cxn>
                </a:cxnLst>
                <a:rect l="0" t="0" r="r" b="b"/>
                <a:pathLst>
                  <a:path w="2369" h="427">
                    <a:moveTo>
                      <a:pt x="240" y="426"/>
                    </a:moveTo>
                    <a:lnTo>
                      <a:pt x="239" y="426"/>
                    </a:lnTo>
                    <a:lnTo>
                      <a:pt x="239" y="427"/>
                    </a:lnTo>
                    <a:lnTo>
                      <a:pt x="240" y="42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5" name="Freeform 14"/>
              <p:cNvSpPr>
                <a:spLocks/>
              </p:cNvSpPr>
              <p:nvPr userDrawn="1"/>
            </p:nvSpPr>
            <p:spPr bwMode="auto">
              <a:xfrm>
                <a:off x="1143" y="-1636"/>
                <a:ext cx="2369" cy="427"/>
              </a:xfrm>
              <a:custGeom>
                <a:avLst/>
                <a:gdLst>
                  <a:gd name="T0" fmla="+- 0 1490 1143"/>
                  <a:gd name="T1" fmla="*/ T0 w 2369"/>
                  <a:gd name="T2" fmla="+- 0 -1523 -1636"/>
                  <a:gd name="T3" fmla="*/ -1523 h 427"/>
                  <a:gd name="T4" fmla="+- 0 1431 1143"/>
                  <a:gd name="T5" fmla="*/ T4 w 2369"/>
                  <a:gd name="T6" fmla="+- 0 -1512 -1636"/>
                  <a:gd name="T7" fmla="*/ -1512 h 427"/>
                  <a:gd name="T8" fmla="+- 0 1383 1143"/>
                  <a:gd name="T9" fmla="*/ T8 w 2369"/>
                  <a:gd name="T10" fmla="+- 0 -1475 -1636"/>
                  <a:gd name="T11" fmla="*/ -1475 h 427"/>
                  <a:gd name="T12" fmla="+- 0 1581 1143"/>
                  <a:gd name="T13" fmla="*/ T12 w 2369"/>
                  <a:gd name="T14" fmla="+- 0 -1475 -1636"/>
                  <a:gd name="T15" fmla="*/ -1475 h 427"/>
                  <a:gd name="T16" fmla="+- 0 1526 1143"/>
                  <a:gd name="T17" fmla="*/ T16 w 2369"/>
                  <a:gd name="T18" fmla="+- 0 -1514 -1636"/>
                  <a:gd name="T19" fmla="*/ -1514 h 427"/>
                  <a:gd name="T20" fmla="+- 0 1490 1143"/>
                  <a:gd name="T21" fmla="*/ T20 w 2369"/>
                  <a:gd name="T22" fmla="+- 0 -1523 -1636"/>
                  <a:gd name="T23" fmla="*/ -1523 h 427"/>
                </a:gdLst>
                <a:ahLst/>
                <a:cxnLst>
                  <a:cxn ang="0">
                    <a:pos x="T1" y="T3"/>
                  </a:cxn>
                  <a:cxn ang="0">
                    <a:pos x="T5" y="T7"/>
                  </a:cxn>
                  <a:cxn ang="0">
                    <a:pos x="T9" y="T11"/>
                  </a:cxn>
                  <a:cxn ang="0">
                    <a:pos x="T13" y="T15"/>
                  </a:cxn>
                  <a:cxn ang="0">
                    <a:pos x="T17" y="T19"/>
                  </a:cxn>
                  <a:cxn ang="0">
                    <a:pos x="T21" y="T23"/>
                  </a:cxn>
                </a:cxnLst>
                <a:rect l="0" t="0" r="r" b="b"/>
                <a:pathLst>
                  <a:path w="2369" h="427">
                    <a:moveTo>
                      <a:pt x="347" y="113"/>
                    </a:moveTo>
                    <a:lnTo>
                      <a:pt x="288" y="124"/>
                    </a:lnTo>
                    <a:lnTo>
                      <a:pt x="240" y="161"/>
                    </a:lnTo>
                    <a:lnTo>
                      <a:pt x="438" y="161"/>
                    </a:lnTo>
                    <a:lnTo>
                      <a:pt x="383" y="122"/>
                    </a:lnTo>
                    <a:lnTo>
                      <a:pt x="347"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6" name="Freeform 15"/>
              <p:cNvSpPr>
                <a:spLocks/>
              </p:cNvSpPr>
              <p:nvPr userDrawn="1"/>
            </p:nvSpPr>
            <p:spPr bwMode="auto">
              <a:xfrm>
                <a:off x="1143" y="-1636"/>
                <a:ext cx="2369" cy="427"/>
              </a:xfrm>
              <a:custGeom>
                <a:avLst/>
                <a:gdLst>
                  <a:gd name="T0" fmla="+- 0 1813 1143"/>
                  <a:gd name="T1" fmla="*/ T0 w 2369"/>
                  <a:gd name="T2" fmla="+- 0 -1523 -1636"/>
                  <a:gd name="T3" fmla="*/ -1523 h 427"/>
                  <a:gd name="T4" fmla="+- 0 1751 1143"/>
                  <a:gd name="T5" fmla="*/ T4 w 2369"/>
                  <a:gd name="T6" fmla="+- 0 -1515 -1636"/>
                  <a:gd name="T7" fmla="*/ -1515 h 427"/>
                  <a:gd name="T8" fmla="+- 0 1702 1143"/>
                  <a:gd name="T9" fmla="*/ T8 w 2369"/>
                  <a:gd name="T10" fmla="+- 0 -1480 -1636"/>
                  <a:gd name="T11" fmla="*/ -1480 h 427"/>
                  <a:gd name="T12" fmla="+- 0 1671 1143"/>
                  <a:gd name="T13" fmla="*/ T12 w 2369"/>
                  <a:gd name="T14" fmla="+- 0 -1429 -1636"/>
                  <a:gd name="T15" fmla="*/ -1429 h 427"/>
                  <a:gd name="T16" fmla="+- 0 1660 1143"/>
                  <a:gd name="T17" fmla="*/ T16 w 2369"/>
                  <a:gd name="T18" fmla="+- 0 -1370 -1636"/>
                  <a:gd name="T19" fmla="*/ -1370 h 427"/>
                  <a:gd name="T20" fmla="+- 0 1661 1143"/>
                  <a:gd name="T21" fmla="*/ T20 w 2369"/>
                  <a:gd name="T22" fmla="+- 0 -1348 -1636"/>
                  <a:gd name="T23" fmla="*/ -1348 h 427"/>
                  <a:gd name="T24" fmla="+- 0 1678 1143"/>
                  <a:gd name="T25" fmla="*/ T24 w 2369"/>
                  <a:gd name="T26" fmla="+- 0 -1289 -1636"/>
                  <a:gd name="T27" fmla="*/ -1289 h 427"/>
                  <a:gd name="T28" fmla="+- 0 1729 1143"/>
                  <a:gd name="T29" fmla="*/ T28 w 2369"/>
                  <a:gd name="T30" fmla="+- 0 -1230 -1636"/>
                  <a:gd name="T31" fmla="*/ -1230 h 427"/>
                  <a:gd name="T32" fmla="+- 0 1788 1143"/>
                  <a:gd name="T33" fmla="*/ T32 w 2369"/>
                  <a:gd name="T34" fmla="+- 0 -1209 -1636"/>
                  <a:gd name="T35" fmla="*/ -1209 h 427"/>
                  <a:gd name="T36" fmla="+- 0 1812 1143"/>
                  <a:gd name="T37" fmla="*/ T36 w 2369"/>
                  <a:gd name="T38" fmla="+- 0 -1210 -1636"/>
                  <a:gd name="T39" fmla="*/ -1210 h 427"/>
                  <a:gd name="T40" fmla="+- 0 1831 1143"/>
                  <a:gd name="T41" fmla="*/ T40 w 2369"/>
                  <a:gd name="T42" fmla="+- 0 -1214 -1636"/>
                  <a:gd name="T43" fmla="*/ -1214 h 427"/>
                  <a:gd name="T44" fmla="+- 0 1854 1143"/>
                  <a:gd name="T45" fmla="*/ T44 w 2369"/>
                  <a:gd name="T46" fmla="+- 0 -1224 -1636"/>
                  <a:gd name="T47" fmla="*/ -1224 h 427"/>
                  <a:gd name="T48" fmla="+- 0 1871 1143"/>
                  <a:gd name="T49" fmla="*/ T48 w 2369"/>
                  <a:gd name="T50" fmla="+- 0 -1234 -1636"/>
                  <a:gd name="T51" fmla="*/ -1234 h 427"/>
                  <a:gd name="T52" fmla="+- 0 1884 1143"/>
                  <a:gd name="T53" fmla="*/ T52 w 2369"/>
                  <a:gd name="T54" fmla="+- 0 -1244 -1636"/>
                  <a:gd name="T55" fmla="*/ -1244 h 427"/>
                  <a:gd name="T56" fmla="+- 0 1869 1143"/>
                  <a:gd name="T57" fmla="*/ T56 w 2369"/>
                  <a:gd name="T58" fmla="+- 0 -1262 -1636"/>
                  <a:gd name="T59" fmla="*/ -1262 h 427"/>
                  <a:gd name="T60" fmla="+- 0 1785 1143"/>
                  <a:gd name="T61" fmla="*/ T60 w 2369"/>
                  <a:gd name="T62" fmla="+- 0 -1262 -1636"/>
                  <a:gd name="T63" fmla="*/ -1262 h 427"/>
                  <a:gd name="T64" fmla="+- 0 1773 1143"/>
                  <a:gd name="T65" fmla="*/ T64 w 2369"/>
                  <a:gd name="T66" fmla="+- 0 -1266 -1636"/>
                  <a:gd name="T67" fmla="*/ -1266 h 427"/>
                  <a:gd name="T68" fmla="+- 0 1753 1143"/>
                  <a:gd name="T69" fmla="*/ T68 w 2369"/>
                  <a:gd name="T70" fmla="+- 0 -1280 -1636"/>
                  <a:gd name="T71" fmla="*/ -1280 h 427"/>
                  <a:gd name="T72" fmla="+- 0 1745 1143"/>
                  <a:gd name="T73" fmla="*/ T72 w 2369"/>
                  <a:gd name="T74" fmla="+- 0 -1290 -1636"/>
                  <a:gd name="T75" fmla="*/ -1290 h 427"/>
                  <a:gd name="T76" fmla="+- 0 1741 1143"/>
                  <a:gd name="T77" fmla="*/ T76 w 2369"/>
                  <a:gd name="T78" fmla="+- 0 -1301 -1636"/>
                  <a:gd name="T79" fmla="*/ -1301 h 427"/>
                  <a:gd name="T80" fmla="+- 0 1854 1143"/>
                  <a:gd name="T81" fmla="*/ T80 w 2369"/>
                  <a:gd name="T82" fmla="+- 0 -1357 -1636"/>
                  <a:gd name="T83" fmla="*/ -1357 h 427"/>
                  <a:gd name="T84" fmla="+- 0 1736 1143"/>
                  <a:gd name="T85" fmla="*/ T84 w 2369"/>
                  <a:gd name="T86" fmla="+- 0 -1357 -1636"/>
                  <a:gd name="T87" fmla="*/ -1357 h 427"/>
                  <a:gd name="T88" fmla="+- 0 1741 1143"/>
                  <a:gd name="T89" fmla="*/ T88 w 2369"/>
                  <a:gd name="T90" fmla="+- 0 -1430 -1636"/>
                  <a:gd name="T91" fmla="*/ -1430 h 427"/>
                  <a:gd name="T92" fmla="+- 0 1786 1143"/>
                  <a:gd name="T93" fmla="*/ T92 w 2369"/>
                  <a:gd name="T94" fmla="+- 0 -1470 -1636"/>
                  <a:gd name="T95" fmla="*/ -1470 h 427"/>
                  <a:gd name="T96" fmla="+- 0 1892 1143"/>
                  <a:gd name="T97" fmla="*/ T96 w 2369"/>
                  <a:gd name="T98" fmla="+- 0 -1470 -1636"/>
                  <a:gd name="T99" fmla="*/ -1470 h 427"/>
                  <a:gd name="T100" fmla="+- 0 1883 1143"/>
                  <a:gd name="T101" fmla="*/ T100 w 2369"/>
                  <a:gd name="T102" fmla="+- 0 -1483 -1636"/>
                  <a:gd name="T103" fmla="*/ -1483 h 427"/>
                  <a:gd name="T104" fmla="+- 0 1868 1143"/>
                  <a:gd name="T105" fmla="*/ T104 w 2369"/>
                  <a:gd name="T106" fmla="+- 0 -1499 -1636"/>
                  <a:gd name="T107" fmla="*/ -1499 h 427"/>
                  <a:gd name="T108" fmla="+- 0 1853 1143"/>
                  <a:gd name="T109" fmla="*/ T108 w 2369"/>
                  <a:gd name="T110" fmla="+- 0 -1510 -1636"/>
                  <a:gd name="T111" fmla="*/ -1510 h 427"/>
                  <a:gd name="T112" fmla="+- 0 1831 1143"/>
                  <a:gd name="T113" fmla="*/ T112 w 2369"/>
                  <a:gd name="T114" fmla="+- 0 -1519 -1636"/>
                  <a:gd name="T115" fmla="*/ -1519 h 427"/>
                  <a:gd name="T116" fmla="+- 0 1813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670" y="113"/>
                    </a:moveTo>
                    <a:lnTo>
                      <a:pt x="608" y="121"/>
                    </a:lnTo>
                    <a:lnTo>
                      <a:pt x="559" y="156"/>
                    </a:lnTo>
                    <a:lnTo>
                      <a:pt x="528" y="207"/>
                    </a:lnTo>
                    <a:lnTo>
                      <a:pt x="517" y="266"/>
                    </a:lnTo>
                    <a:lnTo>
                      <a:pt x="518" y="288"/>
                    </a:lnTo>
                    <a:lnTo>
                      <a:pt x="535" y="347"/>
                    </a:lnTo>
                    <a:lnTo>
                      <a:pt x="586" y="406"/>
                    </a:lnTo>
                    <a:lnTo>
                      <a:pt x="645" y="427"/>
                    </a:lnTo>
                    <a:lnTo>
                      <a:pt x="669" y="426"/>
                    </a:lnTo>
                    <a:lnTo>
                      <a:pt x="688" y="422"/>
                    </a:lnTo>
                    <a:lnTo>
                      <a:pt x="711" y="412"/>
                    </a:lnTo>
                    <a:lnTo>
                      <a:pt x="728" y="402"/>
                    </a:lnTo>
                    <a:lnTo>
                      <a:pt x="741" y="392"/>
                    </a:lnTo>
                    <a:lnTo>
                      <a:pt x="726" y="374"/>
                    </a:lnTo>
                    <a:lnTo>
                      <a:pt x="642" y="374"/>
                    </a:lnTo>
                    <a:lnTo>
                      <a:pt x="630" y="370"/>
                    </a:lnTo>
                    <a:lnTo>
                      <a:pt x="610" y="356"/>
                    </a:lnTo>
                    <a:lnTo>
                      <a:pt x="602" y="346"/>
                    </a:lnTo>
                    <a:lnTo>
                      <a:pt x="598" y="335"/>
                    </a:lnTo>
                    <a:lnTo>
                      <a:pt x="711" y="279"/>
                    </a:lnTo>
                    <a:lnTo>
                      <a:pt x="593" y="279"/>
                    </a:lnTo>
                    <a:lnTo>
                      <a:pt x="598" y="206"/>
                    </a:lnTo>
                    <a:lnTo>
                      <a:pt x="643" y="166"/>
                    </a:lnTo>
                    <a:lnTo>
                      <a:pt x="749" y="166"/>
                    </a:lnTo>
                    <a:lnTo>
                      <a:pt x="740" y="153"/>
                    </a:lnTo>
                    <a:lnTo>
                      <a:pt x="725" y="137"/>
                    </a:lnTo>
                    <a:lnTo>
                      <a:pt x="710" y="126"/>
                    </a:lnTo>
                    <a:lnTo>
                      <a:pt x="688" y="117"/>
                    </a:lnTo>
                    <a:lnTo>
                      <a:pt x="670"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7" name="Freeform 16"/>
              <p:cNvSpPr>
                <a:spLocks/>
              </p:cNvSpPr>
              <p:nvPr userDrawn="1"/>
            </p:nvSpPr>
            <p:spPr bwMode="auto">
              <a:xfrm>
                <a:off x="1143" y="-1636"/>
                <a:ext cx="2369" cy="427"/>
              </a:xfrm>
              <a:custGeom>
                <a:avLst/>
                <a:gdLst>
                  <a:gd name="T0" fmla="+- 0 1853 1143"/>
                  <a:gd name="T1" fmla="*/ T0 w 2369"/>
                  <a:gd name="T2" fmla="+- 0 -1282 -1636"/>
                  <a:gd name="T3" fmla="*/ -1282 h 427"/>
                  <a:gd name="T4" fmla="+- 0 1847 1143"/>
                  <a:gd name="T5" fmla="*/ T4 w 2369"/>
                  <a:gd name="T6" fmla="+- 0 -1274 -1636"/>
                  <a:gd name="T7" fmla="*/ -1274 h 427"/>
                  <a:gd name="T8" fmla="+- 0 1839 1143"/>
                  <a:gd name="T9" fmla="*/ T8 w 2369"/>
                  <a:gd name="T10" fmla="+- 0 -1268 -1636"/>
                  <a:gd name="T11" fmla="*/ -1268 h 427"/>
                  <a:gd name="T12" fmla="+- 0 1819 1143"/>
                  <a:gd name="T13" fmla="*/ T12 w 2369"/>
                  <a:gd name="T14" fmla="+- 0 -1263 -1636"/>
                  <a:gd name="T15" fmla="*/ -1263 h 427"/>
                  <a:gd name="T16" fmla="+- 0 1808 1143"/>
                  <a:gd name="T17" fmla="*/ T16 w 2369"/>
                  <a:gd name="T18" fmla="+- 0 -1262 -1636"/>
                  <a:gd name="T19" fmla="*/ -1262 h 427"/>
                  <a:gd name="T20" fmla="+- 0 1869 1143"/>
                  <a:gd name="T21" fmla="*/ T20 w 2369"/>
                  <a:gd name="T22" fmla="+- 0 -1262 -1636"/>
                  <a:gd name="T23" fmla="*/ -1262 h 427"/>
                  <a:gd name="T24" fmla="+- 0 1853 1143"/>
                  <a:gd name="T25" fmla="*/ T24 w 2369"/>
                  <a:gd name="T26" fmla="+- 0 -1282 -1636"/>
                  <a:gd name="T27" fmla="*/ -1282 h 427"/>
                </a:gdLst>
                <a:ahLst/>
                <a:cxnLst>
                  <a:cxn ang="0">
                    <a:pos x="T1" y="T3"/>
                  </a:cxn>
                  <a:cxn ang="0">
                    <a:pos x="T5" y="T7"/>
                  </a:cxn>
                  <a:cxn ang="0">
                    <a:pos x="T9" y="T11"/>
                  </a:cxn>
                  <a:cxn ang="0">
                    <a:pos x="T13" y="T15"/>
                  </a:cxn>
                  <a:cxn ang="0">
                    <a:pos x="T17" y="T19"/>
                  </a:cxn>
                  <a:cxn ang="0">
                    <a:pos x="T21" y="T23"/>
                  </a:cxn>
                  <a:cxn ang="0">
                    <a:pos x="T25" y="T27"/>
                  </a:cxn>
                </a:cxnLst>
                <a:rect l="0" t="0" r="r" b="b"/>
                <a:pathLst>
                  <a:path w="2369" h="427">
                    <a:moveTo>
                      <a:pt x="710" y="354"/>
                    </a:moveTo>
                    <a:lnTo>
                      <a:pt x="704" y="362"/>
                    </a:lnTo>
                    <a:lnTo>
                      <a:pt x="696" y="368"/>
                    </a:lnTo>
                    <a:lnTo>
                      <a:pt x="676" y="373"/>
                    </a:lnTo>
                    <a:lnTo>
                      <a:pt x="665" y="374"/>
                    </a:lnTo>
                    <a:lnTo>
                      <a:pt x="726" y="374"/>
                    </a:lnTo>
                    <a:lnTo>
                      <a:pt x="710" y="35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8" name="Freeform 17"/>
              <p:cNvSpPr>
                <a:spLocks/>
              </p:cNvSpPr>
              <p:nvPr userDrawn="1"/>
            </p:nvSpPr>
            <p:spPr bwMode="auto">
              <a:xfrm>
                <a:off x="1143" y="-1636"/>
                <a:ext cx="2369" cy="427"/>
              </a:xfrm>
              <a:custGeom>
                <a:avLst/>
                <a:gdLst>
                  <a:gd name="T0" fmla="+- 0 1892 1143"/>
                  <a:gd name="T1" fmla="*/ T0 w 2369"/>
                  <a:gd name="T2" fmla="+- 0 -1470 -1636"/>
                  <a:gd name="T3" fmla="*/ -1470 h 427"/>
                  <a:gd name="T4" fmla="+- 0 1786 1143"/>
                  <a:gd name="T5" fmla="*/ T4 w 2369"/>
                  <a:gd name="T6" fmla="+- 0 -1470 -1636"/>
                  <a:gd name="T7" fmla="*/ -1470 h 427"/>
                  <a:gd name="T8" fmla="+- 0 1812 1143"/>
                  <a:gd name="T9" fmla="*/ T8 w 2369"/>
                  <a:gd name="T10" fmla="+- 0 -1469 -1636"/>
                  <a:gd name="T11" fmla="*/ -1469 h 427"/>
                  <a:gd name="T12" fmla="+- 0 1829 1143"/>
                  <a:gd name="T13" fmla="*/ T12 w 2369"/>
                  <a:gd name="T14" fmla="+- 0 -1464 -1636"/>
                  <a:gd name="T15" fmla="*/ -1464 h 427"/>
                  <a:gd name="T16" fmla="+- 0 1847 1143"/>
                  <a:gd name="T17" fmla="*/ T16 w 2369"/>
                  <a:gd name="T18" fmla="+- 0 -1447 -1636"/>
                  <a:gd name="T19" fmla="*/ -1447 h 427"/>
                  <a:gd name="T20" fmla="+- 0 1855 1143"/>
                  <a:gd name="T21" fmla="*/ T20 w 2369"/>
                  <a:gd name="T22" fmla="+- 0 -1430 -1636"/>
                  <a:gd name="T23" fmla="*/ -1430 h 427"/>
                  <a:gd name="T24" fmla="+- 0 1736 1143"/>
                  <a:gd name="T25" fmla="*/ T24 w 2369"/>
                  <a:gd name="T26" fmla="+- 0 -1357 -1636"/>
                  <a:gd name="T27" fmla="*/ -1357 h 427"/>
                  <a:gd name="T28" fmla="+- 0 1854 1143"/>
                  <a:gd name="T29" fmla="*/ T28 w 2369"/>
                  <a:gd name="T30" fmla="+- 0 -1357 -1636"/>
                  <a:gd name="T31" fmla="*/ -1357 h 427"/>
                  <a:gd name="T32" fmla="+- 0 1918 1143"/>
                  <a:gd name="T33" fmla="*/ T32 w 2369"/>
                  <a:gd name="T34" fmla="+- 0 -1388 -1636"/>
                  <a:gd name="T35" fmla="*/ -1388 h 427"/>
                  <a:gd name="T36" fmla="+- 0 1915 1143"/>
                  <a:gd name="T37" fmla="*/ T36 w 2369"/>
                  <a:gd name="T38" fmla="+- 0 -1408 -1636"/>
                  <a:gd name="T39" fmla="*/ -1408 h 427"/>
                  <a:gd name="T40" fmla="+- 0 1910 1143"/>
                  <a:gd name="T41" fmla="*/ T40 w 2369"/>
                  <a:gd name="T42" fmla="+- 0 -1428 -1636"/>
                  <a:gd name="T43" fmla="*/ -1428 h 427"/>
                  <a:gd name="T44" fmla="+- 0 1901 1143"/>
                  <a:gd name="T45" fmla="*/ T44 w 2369"/>
                  <a:gd name="T46" fmla="+- 0 -1452 -1636"/>
                  <a:gd name="T47" fmla="*/ -1452 h 427"/>
                  <a:gd name="T48" fmla="+- 0 1892 1143"/>
                  <a:gd name="T49" fmla="*/ T48 w 2369"/>
                  <a:gd name="T50" fmla="+- 0 -1470 -1636"/>
                  <a:gd name="T51" fmla="*/ -1470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369" h="427">
                    <a:moveTo>
                      <a:pt x="749" y="166"/>
                    </a:moveTo>
                    <a:lnTo>
                      <a:pt x="643" y="166"/>
                    </a:lnTo>
                    <a:lnTo>
                      <a:pt x="669" y="167"/>
                    </a:lnTo>
                    <a:lnTo>
                      <a:pt x="686" y="172"/>
                    </a:lnTo>
                    <a:lnTo>
                      <a:pt x="704" y="189"/>
                    </a:lnTo>
                    <a:lnTo>
                      <a:pt x="712" y="206"/>
                    </a:lnTo>
                    <a:lnTo>
                      <a:pt x="593" y="279"/>
                    </a:lnTo>
                    <a:lnTo>
                      <a:pt x="711" y="279"/>
                    </a:lnTo>
                    <a:lnTo>
                      <a:pt x="775" y="248"/>
                    </a:lnTo>
                    <a:lnTo>
                      <a:pt x="772" y="228"/>
                    </a:lnTo>
                    <a:lnTo>
                      <a:pt x="767" y="208"/>
                    </a:lnTo>
                    <a:lnTo>
                      <a:pt x="758" y="184"/>
                    </a:lnTo>
                    <a:lnTo>
                      <a:pt x="749" y="16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9" name="Freeform 18"/>
              <p:cNvSpPr>
                <a:spLocks/>
              </p:cNvSpPr>
              <p:nvPr userDrawn="1"/>
            </p:nvSpPr>
            <p:spPr bwMode="auto">
              <a:xfrm>
                <a:off x="1143" y="-1636"/>
                <a:ext cx="2369" cy="427"/>
              </a:xfrm>
              <a:custGeom>
                <a:avLst/>
                <a:gdLst>
                  <a:gd name="T0" fmla="+- 0 2021 1143"/>
                  <a:gd name="T1" fmla="*/ T0 w 2369"/>
                  <a:gd name="T2" fmla="+- 0 -1618 -1636"/>
                  <a:gd name="T3" fmla="*/ -1618 h 427"/>
                  <a:gd name="T4" fmla="+- 0 1952 1143"/>
                  <a:gd name="T5" fmla="*/ T4 w 2369"/>
                  <a:gd name="T6" fmla="+- 0 -1571 -1636"/>
                  <a:gd name="T7" fmla="*/ -1571 h 427"/>
                  <a:gd name="T8" fmla="+- 0 1952 1143"/>
                  <a:gd name="T9" fmla="*/ T8 w 2369"/>
                  <a:gd name="T10" fmla="+- 0 -1366 -1636"/>
                  <a:gd name="T11" fmla="*/ -1366 h 427"/>
                  <a:gd name="T12" fmla="+- 0 1960 1143"/>
                  <a:gd name="T13" fmla="*/ T12 w 2369"/>
                  <a:gd name="T14" fmla="+- 0 -1307 -1636"/>
                  <a:gd name="T15" fmla="*/ -1307 h 427"/>
                  <a:gd name="T16" fmla="+- 0 1994 1143"/>
                  <a:gd name="T17" fmla="*/ T16 w 2369"/>
                  <a:gd name="T18" fmla="+- 0 -1249 -1636"/>
                  <a:gd name="T19" fmla="*/ -1249 h 427"/>
                  <a:gd name="T20" fmla="+- 0 2061 1143"/>
                  <a:gd name="T21" fmla="*/ T20 w 2369"/>
                  <a:gd name="T22" fmla="+- 0 -1211 -1636"/>
                  <a:gd name="T23" fmla="*/ -1211 h 427"/>
                  <a:gd name="T24" fmla="+- 0 2079 1143"/>
                  <a:gd name="T25" fmla="*/ T24 w 2369"/>
                  <a:gd name="T26" fmla="+- 0 -1209 -1636"/>
                  <a:gd name="T27" fmla="*/ -1209 h 427"/>
                  <a:gd name="T28" fmla="+- 0 2100 1143"/>
                  <a:gd name="T29" fmla="*/ T28 w 2369"/>
                  <a:gd name="T30" fmla="+- 0 -1211 -1636"/>
                  <a:gd name="T31" fmla="*/ -1211 h 427"/>
                  <a:gd name="T32" fmla="+- 0 2119 1143"/>
                  <a:gd name="T33" fmla="*/ T32 w 2369"/>
                  <a:gd name="T34" fmla="+- 0 -1215 -1636"/>
                  <a:gd name="T35" fmla="*/ -1215 h 427"/>
                  <a:gd name="T36" fmla="+- 0 2141 1143"/>
                  <a:gd name="T37" fmla="*/ T36 w 2369"/>
                  <a:gd name="T38" fmla="+- 0 -1225 -1636"/>
                  <a:gd name="T39" fmla="*/ -1225 h 427"/>
                  <a:gd name="T40" fmla="+- 0 2157 1143"/>
                  <a:gd name="T41" fmla="*/ T40 w 2369"/>
                  <a:gd name="T42" fmla="+- 0 -1236 -1636"/>
                  <a:gd name="T43" fmla="*/ -1236 h 427"/>
                  <a:gd name="T44" fmla="+- 0 2145 1143"/>
                  <a:gd name="T45" fmla="*/ T44 w 2369"/>
                  <a:gd name="T46" fmla="+- 0 -1262 -1636"/>
                  <a:gd name="T47" fmla="*/ -1262 h 427"/>
                  <a:gd name="T48" fmla="+- 0 2067 1143"/>
                  <a:gd name="T49" fmla="*/ T48 w 2369"/>
                  <a:gd name="T50" fmla="+- 0 -1262 -1636"/>
                  <a:gd name="T51" fmla="*/ -1262 h 427"/>
                  <a:gd name="T52" fmla="+- 0 2055 1143"/>
                  <a:gd name="T53" fmla="*/ T52 w 2369"/>
                  <a:gd name="T54" fmla="+- 0 -1267 -1636"/>
                  <a:gd name="T55" fmla="*/ -1267 h 427"/>
                  <a:gd name="T56" fmla="+- 0 2033 1143"/>
                  <a:gd name="T57" fmla="*/ T56 w 2369"/>
                  <a:gd name="T58" fmla="+- 0 -1286 -1636"/>
                  <a:gd name="T59" fmla="*/ -1286 h 427"/>
                  <a:gd name="T60" fmla="+- 0 2025 1143"/>
                  <a:gd name="T61" fmla="*/ T60 w 2369"/>
                  <a:gd name="T62" fmla="+- 0 -1297 -1636"/>
                  <a:gd name="T63" fmla="*/ -1297 h 427"/>
                  <a:gd name="T64" fmla="+- 0 2021 1143"/>
                  <a:gd name="T65" fmla="*/ T64 w 2369"/>
                  <a:gd name="T66" fmla="+- 0 -1308 -1636"/>
                  <a:gd name="T67" fmla="*/ -1308 h 427"/>
                  <a:gd name="T68" fmla="+- 0 2021 1143"/>
                  <a:gd name="T69" fmla="*/ T68 w 2369"/>
                  <a:gd name="T70" fmla="+- 0 -1428 -1636"/>
                  <a:gd name="T71" fmla="*/ -1428 h 427"/>
                  <a:gd name="T72" fmla="+- 0 2077 1143"/>
                  <a:gd name="T73" fmla="*/ T72 w 2369"/>
                  <a:gd name="T74" fmla="+- 0 -1428 -1636"/>
                  <a:gd name="T75" fmla="*/ -1428 h 427"/>
                  <a:gd name="T76" fmla="+- 0 2077 1143"/>
                  <a:gd name="T77" fmla="*/ T76 w 2369"/>
                  <a:gd name="T78" fmla="+- 0 -1482 -1636"/>
                  <a:gd name="T79" fmla="*/ -1482 h 427"/>
                  <a:gd name="T80" fmla="+- 0 2021 1143"/>
                  <a:gd name="T81" fmla="*/ T80 w 2369"/>
                  <a:gd name="T82" fmla="+- 0 -1482 -1636"/>
                  <a:gd name="T83" fmla="*/ -1482 h 427"/>
                  <a:gd name="T84" fmla="+- 0 2021 1143"/>
                  <a:gd name="T85" fmla="*/ T84 w 2369"/>
                  <a:gd name="T86" fmla="+- 0 -1618 -1636"/>
                  <a:gd name="T87" fmla="*/ -1618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369" h="427">
                    <a:moveTo>
                      <a:pt x="878" y="18"/>
                    </a:moveTo>
                    <a:lnTo>
                      <a:pt x="809" y="65"/>
                    </a:lnTo>
                    <a:lnTo>
                      <a:pt x="809" y="270"/>
                    </a:lnTo>
                    <a:lnTo>
                      <a:pt x="817" y="329"/>
                    </a:lnTo>
                    <a:lnTo>
                      <a:pt x="851" y="387"/>
                    </a:lnTo>
                    <a:lnTo>
                      <a:pt x="918" y="425"/>
                    </a:lnTo>
                    <a:lnTo>
                      <a:pt x="936" y="427"/>
                    </a:lnTo>
                    <a:lnTo>
                      <a:pt x="957" y="425"/>
                    </a:lnTo>
                    <a:lnTo>
                      <a:pt x="976" y="421"/>
                    </a:lnTo>
                    <a:lnTo>
                      <a:pt x="998" y="411"/>
                    </a:lnTo>
                    <a:lnTo>
                      <a:pt x="1014" y="400"/>
                    </a:lnTo>
                    <a:lnTo>
                      <a:pt x="1002" y="374"/>
                    </a:lnTo>
                    <a:lnTo>
                      <a:pt x="924" y="374"/>
                    </a:lnTo>
                    <a:lnTo>
                      <a:pt x="912" y="369"/>
                    </a:lnTo>
                    <a:lnTo>
                      <a:pt x="890" y="350"/>
                    </a:lnTo>
                    <a:lnTo>
                      <a:pt x="882" y="339"/>
                    </a:lnTo>
                    <a:lnTo>
                      <a:pt x="878" y="328"/>
                    </a:lnTo>
                    <a:lnTo>
                      <a:pt x="878" y="208"/>
                    </a:lnTo>
                    <a:lnTo>
                      <a:pt x="934" y="208"/>
                    </a:lnTo>
                    <a:lnTo>
                      <a:pt x="934" y="154"/>
                    </a:lnTo>
                    <a:lnTo>
                      <a:pt x="878" y="154"/>
                    </a:lnTo>
                    <a:lnTo>
                      <a:pt x="878" y="18"/>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0" name="Freeform 19"/>
              <p:cNvSpPr>
                <a:spLocks/>
              </p:cNvSpPr>
              <p:nvPr userDrawn="1"/>
            </p:nvSpPr>
            <p:spPr bwMode="auto">
              <a:xfrm>
                <a:off x="1143" y="-1636"/>
                <a:ext cx="2369" cy="427"/>
              </a:xfrm>
              <a:custGeom>
                <a:avLst/>
                <a:gdLst>
                  <a:gd name="T0" fmla="+- 0 2135 1143"/>
                  <a:gd name="T1" fmla="*/ T0 w 2369"/>
                  <a:gd name="T2" fmla="+- 0 -1282 -1636"/>
                  <a:gd name="T3" fmla="*/ -1282 h 427"/>
                  <a:gd name="T4" fmla="+- 0 2130 1143"/>
                  <a:gd name="T5" fmla="*/ T4 w 2369"/>
                  <a:gd name="T6" fmla="+- 0 -1274 -1636"/>
                  <a:gd name="T7" fmla="*/ -1274 h 427"/>
                  <a:gd name="T8" fmla="+- 0 2122 1143"/>
                  <a:gd name="T9" fmla="*/ T8 w 2369"/>
                  <a:gd name="T10" fmla="+- 0 -1268 -1636"/>
                  <a:gd name="T11" fmla="*/ -1268 h 427"/>
                  <a:gd name="T12" fmla="+- 0 2101 1143"/>
                  <a:gd name="T13" fmla="*/ T12 w 2369"/>
                  <a:gd name="T14" fmla="+- 0 -1263 -1636"/>
                  <a:gd name="T15" fmla="*/ -1263 h 427"/>
                  <a:gd name="T16" fmla="+- 0 2091 1143"/>
                  <a:gd name="T17" fmla="*/ T16 w 2369"/>
                  <a:gd name="T18" fmla="+- 0 -1262 -1636"/>
                  <a:gd name="T19" fmla="*/ -1262 h 427"/>
                  <a:gd name="T20" fmla="+- 0 2145 1143"/>
                  <a:gd name="T21" fmla="*/ T20 w 2369"/>
                  <a:gd name="T22" fmla="+- 0 -1262 -1636"/>
                  <a:gd name="T23" fmla="*/ -1262 h 427"/>
                  <a:gd name="T24" fmla="+- 0 2135 1143"/>
                  <a:gd name="T25" fmla="*/ T24 w 2369"/>
                  <a:gd name="T26" fmla="+- 0 -1282 -1636"/>
                  <a:gd name="T27" fmla="*/ -1282 h 427"/>
                </a:gdLst>
                <a:ahLst/>
                <a:cxnLst>
                  <a:cxn ang="0">
                    <a:pos x="T1" y="T3"/>
                  </a:cxn>
                  <a:cxn ang="0">
                    <a:pos x="T5" y="T7"/>
                  </a:cxn>
                  <a:cxn ang="0">
                    <a:pos x="T9" y="T11"/>
                  </a:cxn>
                  <a:cxn ang="0">
                    <a:pos x="T13" y="T15"/>
                  </a:cxn>
                  <a:cxn ang="0">
                    <a:pos x="T17" y="T19"/>
                  </a:cxn>
                  <a:cxn ang="0">
                    <a:pos x="T21" y="T23"/>
                  </a:cxn>
                  <a:cxn ang="0">
                    <a:pos x="T25" y="T27"/>
                  </a:cxn>
                </a:cxnLst>
                <a:rect l="0" t="0" r="r" b="b"/>
                <a:pathLst>
                  <a:path w="2369" h="427">
                    <a:moveTo>
                      <a:pt x="992" y="354"/>
                    </a:moveTo>
                    <a:lnTo>
                      <a:pt x="987" y="362"/>
                    </a:lnTo>
                    <a:lnTo>
                      <a:pt x="979" y="368"/>
                    </a:lnTo>
                    <a:lnTo>
                      <a:pt x="958" y="373"/>
                    </a:lnTo>
                    <a:lnTo>
                      <a:pt x="948" y="374"/>
                    </a:lnTo>
                    <a:lnTo>
                      <a:pt x="1002" y="374"/>
                    </a:lnTo>
                    <a:lnTo>
                      <a:pt x="992" y="35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1" name="Freeform 20"/>
              <p:cNvSpPr>
                <a:spLocks/>
              </p:cNvSpPr>
              <p:nvPr userDrawn="1"/>
            </p:nvSpPr>
            <p:spPr bwMode="auto">
              <a:xfrm>
                <a:off x="1143" y="-1636"/>
                <a:ext cx="2369" cy="427"/>
              </a:xfrm>
              <a:custGeom>
                <a:avLst/>
                <a:gdLst>
                  <a:gd name="T0" fmla="+- 0 2352 1143"/>
                  <a:gd name="T1" fmla="*/ T0 w 2369"/>
                  <a:gd name="T2" fmla="+- 0 -1523 -1636"/>
                  <a:gd name="T3" fmla="*/ -1523 h 427"/>
                  <a:gd name="T4" fmla="+- 0 2290 1143"/>
                  <a:gd name="T5" fmla="*/ T4 w 2369"/>
                  <a:gd name="T6" fmla="+- 0 -1516 -1636"/>
                  <a:gd name="T7" fmla="*/ -1516 h 427"/>
                  <a:gd name="T8" fmla="+- 0 2240 1143"/>
                  <a:gd name="T9" fmla="*/ T8 w 2369"/>
                  <a:gd name="T10" fmla="+- 0 -1481 -1636"/>
                  <a:gd name="T11" fmla="*/ -1481 h 427"/>
                  <a:gd name="T12" fmla="+- 0 2209 1143"/>
                  <a:gd name="T13" fmla="*/ T12 w 2369"/>
                  <a:gd name="T14" fmla="+- 0 -1430 -1636"/>
                  <a:gd name="T15" fmla="*/ -1430 h 427"/>
                  <a:gd name="T16" fmla="+- 0 2198 1143"/>
                  <a:gd name="T17" fmla="*/ T16 w 2369"/>
                  <a:gd name="T18" fmla="+- 0 -1371 -1636"/>
                  <a:gd name="T19" fmla="*/ -1371 h 427"/>
                  <a:gd name="T20" fmla="+- 0 2199 1143"/>
                  <a:gd name="T21" fmla="*/ T20 w 2369"/>
                  <a:gd name="T22" fmla="+- 0 -1348 -1636"/>
                  <a:gd name="T23" fmla="*/ -1348 h 427"/>
                  <a:gd name="T24" fmla="+- 0 2215 1143"/>
                  <a:gd name="T25" fmla="*/ T24 w 2369"/>
                  <a:gd name="T26" fmla="+- 0 -1290 -1636"/>
                  <a:gd name="T27" fmla="*/ -1290 h 427"/>
                  <a:gd name="T28" fmla="+- 0 2266 1143"/>
                  <a:gd name="T29" fmla="*/ T28 w 2369"/>
                  <a:gd name="T30" fmla="+- 0 -1230 -1636"/>
                  <a:gd name="T31" fmla="*/ -1230 h 427"/>
                  <a:gd name="T32" fmla="+- 0 2325 1143"/>
                  <a:gd name="T33" fmla="*/ T32 w 2369"/>
                  <a:gd name="T34" fmla="+- 0 -1209 -1636"/>
                  <a:gd name="T35" fmla="*/ -1209 h 427"/>
                  <a:gd name="T36" fmla="+- 0 2349 1143"/>
                  <a:gd name="T37" fmla="*/ T36 w 2369"/>
                  <a:gd name="T38" fmla="+- 0 -1210 -1636"/>
                  <a:gd name="T39" fmla="*/ -1210 h 427"/>
                  <a:gd name="T40" fmla="+- 0 2409 1143"/>
                  <a:gd name="T41" fmla="*/ T40 w 2369"/>
                  <a:gd name="T42" fmla="+- 0 -1233 -1636"/>
                  <a:gd name="T43" fmla="*/ -1233 h 427"/>
                  <a:gd name="T44" fmla="+- 0 2472 1143"/>
                  <a:gd name="T45" fmla="*/ T44 w 2369"/>
                  <a:gd name="T46" fmla="+- 0 -1233 -1636"/>
                  <a:gd name="T47" fmla="*/ -1233 h 427"/>
                  <a:gd name="T48" fmla="+- 0 2472 1143"/>
                  <a:gd name="T49" fmla="*/ T48 w 2369"/>
                  <a:gd name="T50" fmla="+- 0 -1263 -1636"/>
                  <a:gd name="T51" fmla="*/ -1263 h 427"/>
                  <a:gd name="T52" fmla="+- 0 2347 1143"/>
                  <a:gd name="T53" fmla="*/ T52 w 2369"/>
                  <a:gd name="T54" fmla="+- 0 -1263 -1636"/>
                  <a:gd name="T55" fmla="*/ -1263 h 427"/>
                  <a:gd name="T56" fmla="+- 0 2322 1143"/>
                  <a:gd name="T57" fmla="*/ T56 w 2369"/>
                  <a:gd name="T58" fmla="+- 0 -1265 -1636"/>
                  <a:gd name="T59" fmla="*/ -1265 h 427"/>
                  <a:gd name="T60" fmla="+- 0 2304 1143"/>
                  <a:gd name="T61" fmla="*/ T60 w 2369"/>
                  <a:gd name="T62" fmla="+- 0 -1271 -1636"/>
                  <a:gd name="T63" fmla="*/ -1271 h 427"/>
                  <a:gd name="T64" fmla="+- 0 2286 1143"/>
                  <a:gd name="T65" fmla="*/ T64 w 2369"/>
                  <a:gd name="T66" fmla="+- 0 -1290 -1636"/>
                  <a:gd name="T67" fmla="*/ -1290 h 427"/>
                  <a:gd name="T68" fmla="+- 0 2277 1143"/>
                  <a:gd name="T69" fmla="*/ T68 w 2369"/>
                  <a:gd name="T70" fmla="+- 0 -1307 -1636"/>
                  <a:gd name="T71" fmla="*/ -1307 h 427"/>
                  <a:gd name="T72" fmla="+- 0 2274 1143"/>
                  <a:gd name="T73" fmla="*/ T72 w 2369"/>
                  <a:gd name="T74" fmla="+- 0 -1323 -1636"/>
                  <a:gd name="T75" fmla="*/ -1323 h 427"/>
                  <a:gd name="T76" fmla="+- 0 2274 1143"/>
                  <a:gd name="T77" fmla="*/ T76 w 2369"/>
                  <a:gd name="T78" fmla="+- 0 -1348 -1636"/>
                  <a:gd name="T79" fmla="*/ -1348 h 427"/>
                  <a:gd name="T80" fmla="+- 0 2275 1143"/>
                  <a:gd name="T81" fmla="*/ T80 w 2369"/>
                  <a:gd name="T82" fmla="+- 0 -1410 -1636"/>
                  <a:gd name="T83" fmla="*/ -1410 h 427"/>
                  <a:gd name="T84" fmla="+- 0 2306 1143"/>
                  <a:gd name="T85" fmla="*/ T84 w 2369"/>
                  <a:gd name="T86" fmla="+- 0 -1463 -1636"/>
                  <a:gd name="T87" fmla="*/ -1463 h 427"/>
                  <a:gd name="T88" fmla="+- 0 2344 1143"/>
                  <a:gd name="T89" fmla="*/ T88 w 2369"/>
                  <a:gd name="T90" fmla="+- 0 -1471 -1636"/>
                  <a:gd name="T91" fmla="*/ -1471 h 427"/>
                  <a:gd name="T92" fmla="+- 0 2438 1143"/>
                  <a:gd name="T93" fmla="*/ T92 w 2369"/>
                  <a:gd name="T94" fmla="+- 0 -1471 -1636"/>
                  <a:gd name="T95" fmla="*/ -1471 h 427"/>
                  <a:gd name="T96" fmla="+- 0 2437 1143"/>
                  <a:gd name="T97" fmla="*/ T96 w 2369"/>
                  <a:gd name="T98" fmla="+- 0 -1472 -1636"/>
                  <a:gd name="T99" fmla="*/ -1472 h 427"/>
                  <a:gd name="T100" fmla="+- 0 2421 1143"/>
                  <a:gd name="T101" fmla="*/ T100 w 2369"/>
                  <a:gd name="T102" fmla="+- 0 -1489 -1636"/>
                  <a:gd name="T103" fmla="*/ -1489 h 427"/>
                  <a:gd name="T104" fmla="+- 0 2406 1143"/>
                  <a:gd name="T105" fmla="*/ T104 w 2369"/>
                  <a:gd name="T106" fmla="+- 0 -1501 -1636"/>
                  <a:gd name="T107" fmla="*/ -1501 h 427"/>
                  <a:gd name="T108" fmla="+- 0 2391 1143"/>
                  <a:gd name="T109" fmla="*/ T108 w 2369"/>
                  <a:gd name="T110" fmla="+- 0 -1511 -1636"/>
                  <a:gd name="T111" fmla="*/ -1511 h 427"/>
                  <a:gd name="T112" fmla="+- 0 2371 1143"/>
                  <a:gd name="T113" fmla="*/ T112 w 2369"/>
                  <a:gd name="T114" fmla="+- 0 -1519 -1636"/>
                  <a:gd name="T115" fmla="*/ -1519 h 427"/>
                  <a:gd name="T116" fmla="+- 0 2352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1209" y="113"/>
                    </a:moveTo>
                    <a:lnTo>
                      <a:pt x="1147" y="120"/>
                    </a:lnTo>
                    <a:lnTo>
                      <a:pt x="1097" y="155"/>
                    </a:lnTo>
                    <a:lnTo>
                      <a:pt x="1066" y="206"/>
                    </a:lnTo>
                    <a:lnTo>
                      <a:pt x="1055" y="265"/>
                    </a:lnTo>
                    <a:lnTo>
                      <a:pt x="1056" y="288"/>
                    </a:lnTo>
                    <a:lnTo>
                      <a:pt x="1072" y="346"/>
                    </a:lnTo>
                    <a:lnTo>
                      <a:pt x="1123" y="406"/>
                    </a:lnTo>
                    <a:lnTo>
                      <a:pt x="1182" y="427"/>
                    </a:lnTo>
                    <a:lnTo>
                      <a:pt x="1206" y="426"/>
                    </a:lnTo>
                    <a:lnTo>
                      <a:pt x="1266" y="403"/>
                    </a:lnTo>
                    <a:lnTo>
                      <a:pt x="1329" y="403"/>
                    </a:lnTo>
                    <a:lnTo>
                      <a:pt x="1329" y="373"/>
                    </a:lnTo>
                    <a:lnTo>
                      <a:pt x="1204" y="373"/>
                    </a:lnTo>
                    <a:lnTo>
                      <a:pt x="1179" y="371"/>
                    </a:lnTo>
                    <a:lnTo>
                      <a:pt x="1161" y="365"/>
                    </a:lnTo>
                    <a:lnTo>
                      <a:pt x="1143" y="346"/>
                    </a:lnTo>
                    <a:lnTo>
                      <a:pt x="1134" y="329"/>
                    </a:lnTo>
                    <a:lnTo>
                      <a:pt x="1131" y="313"/>
                    </a:lnTo>
                    <a:lnTo>
                      <a:pt x="1131" y="288"/>
                    </a:lnTo>
                    <a:lnTo>
                      <a:pt x="1132" y="226"/>
                    </a:lnTo>
                    <a:lnTo>
                      <a:pt x="1163" y="173"/>
                    </a:lnTo>
                    <a:lnTo>
                      <a:pt x="1201" y="165"/>
                    </a:lnTo>
                    <a:lnTo>
                      <a:pt x="1295" y="165"/>
                    </a:lnTo>
                    <a:lnTo>
                      <a:pt x="1294" y="164"/>
                    </a:lnTo>
                    <a:lnTo>
                      <a:pt x="1278" y="147"/>
                    </a:lnTo>
                    <a:lnTo>
                      <a:pt x="1263" y="135"/>
                    </a:lnTo>
                    <a:lnTo>
                      <a:pt x="1248" y="125"/>
                    </a:lnTo>
                    <a:lnTo>
                      <a:pt x="1228" y="117"/>
                    </a:lnTo>
                    <a:lnTo>
                      <a:pt x="1209"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2" name="Freeform 21"/>
              <p:cNvSpPr>
                <a:spLocks/>
              </p:cNvSpPr>
              <p:nvPr userDrawn="1"/>
            </p:nvSpPr>
            <p:spPr bwMode="auto">
              <a:xfrm>
                <a:off x="1143" y="-1636"/>
                <a:ext cx="2369" cy="427"/>
              </a:xfrm>
              <a:custGeom>
                <a:avLst/>
                <a:gdLst>
                  <a:gd name="T0" fmla="+- 0 2472 1143"/>
                  <a:gd name="T1" fmla="*/ T0 w 2369"/>
                  <a:gd name="T2" fmla="+- 0 -1233 -1636"/>
                  <a:gd name="T3" fmla="*/ -1233 h 427"/>
                  <a:gd name="T4" fmla="+- 0 2409 1143"/>
                  <a:gd name="T5" fmla="*/ T4 w 2369"/>
                  <a:gd name="T6" fmla="+- 0 -1233 -1636"/>
                  <a:gd name="T7" fmla="*/ -1233 h 427"/>
                  <a:gd name="T8" fmla="+- 0 2409 1143"/>
                  <a:gd name="T9" fmla="*/ T8 w 2369"/>
                  <a:gd name="T10" fmla="+- 0 -1210 -1636"/>
                  <a:gd name="T11" fmla="*/ -1210 h 427"/>
                  <a:gd name="T12" fmla="+- 0 2472 1143"/>
                  <a:gd name="T13" fmla="*/ T12 w 2369"/>
                  <a:gd name="T14" fmla="+- 0 -1210 -1636"/>
                  <a:gd name="T15" fmla="*/ -1210 h 427"/>
                  <a:gd name="T16" fmla="+- 0 2472 1143"/>
                  <a:gd name="T17" fmla="*/ T16 w 2369"/>
                  <a:gd name="T18" fmla="+- 0 -1233 -1636"/>
                  <a:gd name="T19" fmla="*/ -1233 h 427"/>
                </a:gdLst>
                <a:ahLst/>
                <a:cxnLst>
                  <a:cxn ang="0">
                    <a:pos x="T1" y="T3"/>
                  </a:cxn>
                  <a:cxn ang="0">
                    <a:pos x="T5" y="T7"/>
                  </a:cxn>
                  <a:cxn ang="0">
                    <a:pos x="T9" y="T11"/>
                  </a:cxn>
                  <a:cxn ang="0">
                    <a:pos x="T13" y="T15"/>
                  </a:cxn>
                  <a:cxn ang="0">
                    <a:pos x="T17" y="T19"/>
                  </a:cxn>
                </a:cxnLst>
                <a:rect l="0" t="0" r="r" b="b"/>
                <a:pathLst>
                  <a:path w="2369" h="427">
                    <a:moveTo>
                      <a:pt x="1329" y="403"/>
                    </a:moveTo>
                    <a:lnTo>
                      <a:pt x="1266" y="403"/>
                    </a:lnTo>
                    <a:lnTo>
                      <a:pt x="1266" y="426"/>
                    </a:lnTo>
                    <a:lnTo>
                      <a:pt x="1329" y="426"/>
                    </a:lnTo>
                    <a:lnTo>
                      <a:pt x="1329" y="40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3" name="Freeform 22"/>
              <p:cNvSpPr>
                <a:spLocks/>
              </p:cNvSpPr>
              <p:nvPr userDrawn="1"/>
            </p:nvSpPr>
            <p:spPr bwMode="auto">
              <a:xfrm>
                <a:off x="1143" y="-1636"/>
                <a:ext cx="2369" cy="427"/>
              </a:xfrm>
              <a:custGeom>
                <a:avLst/>
                <a:gdLst>
                  <a:gd name="T0" fmla="+- 0 2438 1143"/>
                  <a:gd name="T1" fmla="*/ T0 w 2369"/>
                  <a:gd name="T2" fmla="+- 0 -1471 -1636"/>
                  <a:gd name="T3" fmla="*/ -1471 h 427"/>
                  <a:gd name="T4" fmla="+- 0 2344 1143"/>
                  <a:gd name="T5" fmla="*/ T4 w 2369"/>
                  <a:gd name="T6" fmla="+- 0 -1471 -1636"/>
                  <a:gd name="T7" fmla="*/ -1471 h 427"/>
                  <a:gd name="T8" fmla="+- 0 2352 1143"/>
                  <a:gd name="T9" fmla="*/ T8 w 2369"/>
                  <a:gd name="T10" fmla="+- 0 -1470 -1636"/>
                  <a:gd name="T11" fmla="*/ -1470 h 427"/>
                  <a:gd name="T12" fmla="+- 0 2367 1143"/>
                  <a:gd name="T13" fmla="*/ T12 w 2369"/>
                  <a:gd name="T14" fmla="+- 0 -1463 -1636"/>
                  <a:gd name="T15" fmla="*/ -1463 h 427"/>
                  <a:gd name="T16" fmla="+- 0 2395 1143"/>
                  <a:gd name="T17" fmla="*/ T16 w 2369"/>
                  <a:gd name="T18" fmla="+- 0 -1418 -1636"/>
                  <a:gd name="T19" fmla="*/ -1418 h 427"/>
                  <a:gd name="T20" fmla="+- 0 2395 1143"/>
                  <a:gd name="T21" fmla="*/ T20 w 2369"/>
                  <a:gd name="T22" fmla="+- 0 -1333 -1636"/>
                  <a:gd name="T23" fmla="*/ -1333 h 427"/>
                  <a:gd name="T24" fmla="+- 0 2396 1143"/>
                  <a:gd name="T25" fmla="*/ T24 w 2369"/>
                  <a:gd name="T26" fmla="+- 0 -1331 -1636"/>
                  <a:gd name="T27" fmla="*/ -1331 h 427"/>
                  <a:gd name="T28" fmla="+- 0 2365 1143"/>
                  <a:gd name="T29" fmla="*/ T28 w 2369"/>
                  <a:gd name="T30" fmla="+- 0 -1270 -1636"/>
                  <a:gd name="T31" fmla="*/ -1270 h 427"/>
                  <a:gd name="T32" fmla="+- 0 2347 1143"/>
                  <a:gd name="T33" fmla="*/ T32 w 2369"/>
                  <a:gd name="T34" fmla="+- 0 -1263 -1636"/>
                  <a:gd name="T35" fmla="*/ -1263 h 427"/>
                  <a:gd name="T36" fmla="+- 0 2472 1143"/>
                  <a:gd name="T37" fmla="*/ T36 w 2369"/>
                  <a:gd name="T38" fmla="+- 0 -1263 -1636"/>
                  <a:gd name="T39" fmla="*/ -1263 h 427"/>
                  <a:gd name="T40" fmla="+- 0 2472 1143"/>
                  <a:gd name="T41" fmla="*/ T40 w 2369"/>
                  <a:gd name="T42" fmla="+- 0 -1377 -1636"/>
                  <a:gd name="T43" fmla="*/ -1377 h 427"/>
                  <a:gd name="T44" fmla="+- 0 2471 1143"/>
                  <a:gd name="T45" fmla="*/ T44 w 2369"/>
                  <a:gd name="T46" fmla="+- 0 -1377 -1636"/>
                  <a:gd name="T47" fmla="*/ -1377 h 427"/>
                  <a:gd name="T48" fmla="+- 0 2469 1143"/>
                  <a:gd name="T49" fmla="*/ T48 w 2369"/>
                  <a:gd name="T50" fmla="+- 0 -1397 -1636"/>
                  <a:gd name="T51" fmla="*/ -1397 h 427"/>
                  <a:gd name="T52" fmla="+- 0 2465 1143"/>
                  <a:gd name="T53" fmla="*/ T52 w 2369"/>
                  <a:gd name="T54" fmla="+- 0 -1416 -1636"/>
                  <a:gd name="T55" fmla="*/ -1416 h 427"/>
                  <a:gd name="T56" fmla="+- 0 2456 1143"/>
                  <a:gd name="T57" fmla="*/ T56 w 2369"/>
                  <a:gd name="T58" fmla="+- 0 -1439 -1636"/>
                  <a:gd name="T59" fmla="*/ -1439 h 427"/>
                  <a:gd name="T60" fmla="+- 0 2447 1143"/>
                  <a:gd name="T61" fmla="*/ T60 w 2369"/>
                  <a:gd name="T62" fmla="+- 0 -1457 -1636"/>
                  <a:gd name="T63" fmla="*/ -1457 h 427"/>
                  <a:gd name="T64" fmla="+- 0 2438 1143"/>
                  <a:gd name="T65" fmla="*/ T64 w 2369"/>
                  <a:gd name="T66" fmla="+- 0 -1471 -1636"/>
                  <a:gd name="T67"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1295" y="165"/>
                    </a:moveTo>
                    <a:lnTo>
                      <a:pt x="1201" y="165"/>
                    </a:lnTo>
                    <a:lnTo>
                      <a:pt x="1209" y="166"/>
                    </a:lnTo>
                    <a:lnTo>
                      <a:pt x="1224" y="173"/>
                    </a:lnTo>
                    <a:lnTo>
                      <a:pt x="1252" y="218"/>
                    </a:lnTo>
                    <a:lnTo>
                      <a:pt x="1252" y="303"/>
                    </a:lnTo>
                    <a:lnTo>
                      <a:pt x="1253" y="305"/>
                    </a:lnTo>
                    <a:lnTo>
                      <a:pt x="1222" y="366"/>
                    </a:lnTo>
                    <a:lnTo>
                      <a:pt x="1204" y="373"/>
                    </a:lnTo>
                    <a:lnTo>
                      <a:pt x="1329" y="373"/>
                    </a:lnTo>
                    <a:lnTo>
                      <a:pt x="1329" y="259"/>
                    </a:lnTo>
                    <a:lnTo>
                      <a:pt x="1328" y="259"/>
                    </a:lnTo>
                    <a:lnTo>
                      <a:pt x="1326" y="239"/>
                    </a:lnTo>
                    <a:lnTo>
                      <a:pt x="1322" y="220"/>
                    </a:lnTo>
                    <a:lnTo>
                      <a:pt x="1313" y="197"/>
                    </a:lnTo>
                    <a:lnTo>
                      <a:pt x="1304" y="179"/>
                    </a:lnTo>
                    <a:lnTo>
                      <a:pt x="1295"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4" name="Freeform 23"/>
              <p:cNvSpPr>
                <a:spLocks/>
              </p:cNvSpPr>
              <p:nvPr userDrawn="1"/>
            </p:nvSpPr>
            <p:spPr bwMode="auto">
              <a:xfrm>
                <a:off x="1143" y="-1636"/>
                <a:ext cx="2369" cy="427"/>
              </a:xfrm>
              <a:custGeom>
                <a:avLst/>
                <a:gdLst>
                  <a:gd name="T0" fmla="+- 0 2665 1143"/>
                  <a:gd name="T1" fmla="*/ T0 w 2369"/>
                  <a:gd name="T2" fmla="+- 0 -1523 -1636"/>
                  <a:gd name="T3" fmla="*/ -1523 h 427"/>
                  <a:gd name="T4" fmla="+- 0 2605 1143"/>
                  <a:gd name="T5" fmla="*/ T4 w 2369"/>
                  <a:gd name="T6" fmla="+- 0 -1513 -1636"/>
                  <a:gd name="T7" fmla="*/ -1513 h 427"/>
                  <a:gd name="T8" fmla="+- 0 2555 1143"/>
                  <a:gd name="T9" fmla="*/ T8 w 2369"/>
                  <a:gd name="T10" fmla="+- 0 -1470 -1636"/>
                  <a:gd name="T11" fmla="*/ -1470 h 427"/>
                  <a:gd name="T12" fmla="+- 0 2527 1143"/>
                  <a:gd name="T13" fmla="*/ T12 w 2369"/>
                  <a:gd name="T14" fmla="+- 0 -1416 -1636"/>
                  <a:gd name="T15" fmla="*/ -1416 h 427"/>
                  <a:gd name="T16" fmla="+- 0 2519 1143"/>
                  <a:gd name="T17" fmla="*/ T16 w 2369"/>
                  <a:gd name="T18" fmla="+- 0 -1353 -1636"/>
                  <a:gd name="T19" fmla="*/ -1353 h 427"/>
                  <a:gd name="T20" fmla="+- 0 2519 1143"/>
                  <a:gd name="T21" fmla="*/ T20 w 2369"/>
                  <a:gd name="T22" fmla="+- 0 -1301 -1636"/>
                  <a:gd name="T23" fmla="*/ -1301 h 427"/>
                  <a:gd name="T24" fmla="+- 0 2518 1143"/>
                  <a:gd name="T25" fmla="*/ T24 w 2369"/>
                  <a:gd name="T26" fmla="+- 0 -1274 -1636"/>
                  <a:gd name="T27" fmla="*/ -1274 h 427"/>
                  <a:gd name="T28" fmla="+- 0 2518 1143"/>
                  <a:gd name="T29" fmla="*/ T28 w 2369"/>
                  <a:gd name="T30" fmla="+- 0 -1209 -1636"/>
                  <a:gd name="T31" fmla="*/ -1209 h 427"/>
                  <a:gd name="T32" fmla="+- 0 2597 1143"/>
                  <a:gd name="T33" fmla="*/ T32 w 2369"/>
                  <a:gd name="T34" fmla="+- 0 -1209 -1636"/>
                  <a:gd name="T35" fmla="*/ -1209 h 427"/>
                  <a:gd name="T36" fmla="+- 0 2597 1143"/>
                  <a:gd name="T37" fmla="*/ T36 w 2369"/>
                  <a:gd name="T38" fmla="+- 0 -1409 -1636"/>
                  <a:gd name="T39" fmla="*/ -1409 h 427"/>
                  <a:gd name="T40" fmla="+- 0 2600 1143"/>
                  <a:gd name="T41" fmla="*/ T40 w 2369"/>
                  <a:gd name="T42" fmla="+- 0 -1429 -1636"/>
                  <a:gd name="T43" fmla="*/ -1429 h 427"/>
                  <a:gd name="T44" fmla="+- 0 2609 1143"/>
                  <a:gd name="T45" fmla="*/ T44 w 2369"/>
                  <a:gd name="T46" fmla="+- 0 -1447 -1636"/>
                  <a:gd name="T47" fmla="*/ -1447 h 427"/>
                  <a:gd name="T48" fmla="+- 0 2628 1143"/>
                  <a:gd name="T49" fmla="*/ T48 w 2369"/>
                  <a:gd name="T50" fmla="+- 0 -1462 -1636"/>
                  <a:gd name="T51" fmla="*/ -1462 h 427"/>
                  <a:gd name="T52" fmla="+- 0 2645 1143"/>
                  <a:gd name="T53" fmla="*/ T52 w 2369"/>
                  <a:gd name="T54" fmla="+- 0 -1469 -1636"/>
                  <a:gd name="T55" fmla="*/ -1469 h 427"/>
                  <a:gd name="T56" fmla="+- 0 2760 1143"/>
                  <a:gd name="T57" fmla="*/ T56 w 2369"/>
                  <a:gd name="T58" fmla="+- 0 -1469 -1636"/>
                  <a:gd name="T59" fmla="*/ -1469 h 427"/>
                  <a:gd name="T60" fmla="+- 0 2754 1143"/>
                  <a:gd name="T61" fmla="*/ T60 w 2369"/>
                  <a:gd name="T62" fmla="+- 0 -1477 -1636"/>
                  <a:gd name="T63" fmla="*/ -1477 h 427"/>
                  <a:gd name="T64" fmla="+- 0 2740 1143"/>
                  <a:gd name="T65" fmla="*/ T64 w 2369"/>
                  <a:gd name="T66" fmla="+- 0 -1491 -1636"/>
                  <a:gd name="T67" fmla="*/ -1491 h 427"/>
                  <a:gd name="T68" fmla="+- 0 2724 1143"/>
                  <a:gd name="T69" fmla="*/ T68 w 2369"/>
                  <a:gd name="T70" fmla="+- 0 -1503 -1636"/>
                  <a:gd name="T71" fmla="*/ -1503 h 427"/>
                  <a:gd name="T72" fmla="+- 0 2700 1143"/>
                  <a:gd name="T73" fmla="*/ T72 w 2369"/>
                  <a:gd name="T74" fmla="+- 0 -1514 -1636"/>
                  <a:gd name="T75" fmla="*/ -1514 h 427"/>
                  <a:gd name="T76" fmla="+- 0 2681 1143"/>
                  <a:gd name="T77" fmla="*/ T76 w 2369"/>
                  <a:gd name="T78" fmla="+- 0 -1521 -1636"/>
                  <a:gd name="T79" fmla="*/ -1521 h 427"/>
                  <a:gd name="T80" fmla="+- 0 2665 1143"/>
                  <a:gd name="T81" fmla="*/ T80 w 2369"/>
                  <a:gd name="T82" fmla="+- 0 -1523 -1636"/>
                  <a:gd name="T83"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522" y="113"/>
                    </a:moveTo>
                    <a:lnTo>
                      <a:pt x="1462" y="123"/>
                    </a:lnTo>
                    <a:lnTo>
                      <a:pt x="1412" y="166"/>
                    </a:lnTo>
                    <a:lnTo>
                      <a:pt x="1384" y="220"/>
                    </a:lnTo>
                    <a:lnTo>
                      <a:pt x="1376" y="283"/>
                    </a:lnTo>
                    <a:lnTo>
                      <a:pt x="1376" y="335"/>
                    </a:lnTo>
                    <a:lnTo>
                      <a:pt x="1375" y="362"/>
                    </a:lnTo>
                    <a:lnTo>
                      <a:pt x="1375" y="427"/>
                    </a:lnTo>
                    <a:lnTo>
                      <a:pt x="1454" y="427"/>
                    </a:lnTo>
                    <a:lnTo>
                      <a:pt x="1454" y="227"/>
                    </a:lnTo>
                    <a:lnTo>
                      <a:pt x="1457" y="207"/>
                    </a:lnTo>
                    <a:lnTo>
                      <a:pt x="1466" y="189"/>
                    </a:lnTo>
                    <a:lnTo>
                      <a:pt x="1485" y="174"/>
                    </a:lnTo>
                    <a:lnTo>
                      <a:pt x="1502" y="167"/>
                    </a:lnTo>
                    <a:lnTo>
                      <a:pt x="1617" y="167"/>
                    </a:lnTo>
                    <a:lnTo>
                      <a:pt x="1611" y="159"/>
                    </a:lnTo>
                    <a:lnTo>
                      <a:pt x="1597" y="145"/>
                    </a:lnTo>
                    <a:lnTo>
                      <a:pt x="1581" y="133"/>
                    </a:lnTo>
                    <a:lnTo>
                      <a:pt x="1557" y="122"/>
                    </a:lnTo>
                    <a:lnTo>
                      <a:pt x="1538" y="115"/>
                    </a:lnTo>
                    <a:lnTo>
                      <a:pt x="1522"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5" name="Freeform 24"/>
              <p:cNvSpPr>
                <a:spLocks/>
              </p:cNvSpPr>
              <p:nvPr userDrawn="1"/>
            </p:nvSpPr>
            <p:spPr bwMode="auto">
              <a:xfrm>
                <a:off x="1143" y="-1636"/>
                <a:ext cx="2369" cy="427"/>
              </a:xfrm>
              <a:custGeom>
                <a:avLst/>
                <a:gdLst>
                  <a:gd name="T0" fmla="+- 0 2760 1143"/>
                  <a:gd name="T1" fmla="*/ T0 w 2369"/>
                  <a:gd name="T2" fmla="+- 0 -1469 -1636"/>
                  <a:gd name="T3" fmla="*/ -1469 h 427"/>
                  <a:gd name="T4" fmla="+- 0 2645 1143"/>
                  <a:gd name="T5" fmla="*/ T4 w 2369"/>
                  <a:gd name="T6" fmla="+- 0 -1469 -1636"/>
                  <a:gd name="T7" fmla="*/ -1469 h 427"/>
                  <a:gd name="T8" fmla="+- 0 2670 1143"/>
                  <a:gd name="T9" fmla="*/ T8 w 2369"/>
                  <a:gd name="T10" fmla="+- 0 -1468 -1636"/>
                  <a:gd name="T11" fmla="*/ -1468 h 427"/>
                  <a:gd name="T12" fmla="+- 0 2688 1143"/>
                  <a:gd name="T13" fmla="*/ T12 w 2369"/>
                  <a:gd name="T14" fmla="+- 0 -1462 -1636"/>
                  <a:gd name="T15" fmla="*/ -1462 h 427"/>
                  <a:gd name="T16" fmla="+- 0 2706 1143"/>
                  <a:gd name="T17" fmla="*/ T16 w 2369"/>
                  <a:gd name="T18" fmla="+- 0 -1443 -1636"/>
                  <a:gd name="T19" fmla="*/ -1443 h 427"/>
                  <a:gd name="T20" fmla="+- 0 2714 1143"/>
                  <a:gd name="T21" fmla="*/ T20 w 2369"/>
                  <a:gd name="T22" fmla="+- 0 -1426 -1636"/>
                  <a:gd name="T23" fmla="*/ -1426 h 427"/>
                  <a:gd name="T24" fmla="+- 0 2717 1143"/>
                  <a:gd name="T25" fmla="*/ T24 w 2369"/>
                  <a:gd name="T26" fmla="+- 0 -1409 -1636"/>
                  <a:gd name="T27" fmla="*/ -1409 h 427"/>
                  <a:gd name="T28" fmla="+- 0 2717 1143"/>
                  <a:gd name="T29" fmla="*/ T28 w 2369"/>
                  <a:gd name="T30" fmla="+- 0 -1406 -1636"/>
                  <a:gd name="T31" fmla="*/ -1406 h 427"/>
                  <a:gd name="T32" fmla="+- 0 2717 1143"/>
                  <a:gd name="T33" fmla="*/ T32 w 2369"/>
                  <a:gd name="T34" fmla="+- 0 -1405 -1636"/>
                  <a:gd name="T35" fmla="*/ -1405 h 427"/>
                  <a:gd name="T36" fmla="+- 0 2717 1143"/>
                  <a:gd name="T37" fmla="*/ T36 w 2369"/>
                  <a:gd name="T38" fmla="+- 0 -1403 -1636"/>
                  <a:gd name="T39" fmla="*/ -1403 h 427"/>
                  <a:gd name="T40" fmla="+- 0 2717 1143"/>
                  <a:gd name="T41" fmla="*/ T40 w 2369"/>
                  <a:gd name="T42" fmla="+- 0 -1400 -1636"/>
                  <a:gd name="T43" fmla="*/ -1400 h 427"/>
                  <a:gd name="T44" fmla="+- 0 2717 1143"/>
                  <a:gd name="T45" fmla="*/ T44 w 2369"/>
                  <a:gd name="T46" fmla="+- 0 -1353 -1636"/>
                  <a:gd name="T47" fmla="*/ -1353 h 427"/>
                  <a:gd name="T48" fmla="+- 0 2717 1143"/>
                  <a:gd name="T49" fmla="*/ T48 w 2369"/>
                  <a:gd name="T50" fmla="+- 0 -1301 -1636"/>
                  <a:gd name="T51" fmla="*/ -1301 h 427"/>
                  <a:gd name="T52" fmla="+- 0 2717 1143"/>
                  <a:gd name="T53" fmla="*/ T52 w 2369"/>
                  <a:gd name="T54" fmla="+- 0 -1274 -1636"/>
                  <a:gd name="T55" fmla="*/ -1274 h 427"/>
                  <a:gd name="T56" fmla="+- 0 2717 1143"/>
                  <a:gd name="T57" fmla="*/ T56 w 2369"/>
                  <a:gd name="T58" fmla="+- 0 -1260 -1636"/>
                  <a:gd name="T59" fmla="*/ -1260 h 427"/>
                  <a:gd name="T60" fmla="+- 0 2717 1143"/>
                  <a:gd name="T61" fmla="*/ T60 w 2369"/>
                  <a:gd name="T62" fmla="+- 0 -1209 -1636"/>
                  <a:gd name="T63" fmla="*/ -1209 h 427"/>
                  <a:gd name="T64" fmla="+- 0 2794 1143"/>
                  <a:gd name="T65" fmla="*/ T64 w 2369"/>
                  <a:gd name="T66" fmla="+- 0 -1209 -1636"/>
                  <a:gd name="T67" fmla="*/ -1209 h 427"/>
                  <a:gd name="T68" fmla="+- 0 2794 1143"/>
                  <a:gd name="T69" fmla="*/ T68 w 2369"/>
                  <a:gd name="T70" fmla="+- 0 -1366 -1636"/>
                  <a:gd name="T71" fmla="*/ -1366 h 427"/>
                  <a:gd name="T72" fmla="+- 0 2784 1143"/>
                  <a:gd name="T73" fmla="*/ T72 w 2369"/>
                  <a:gd name="T74" fmla="+- 0 -1425 -1636"/>
                  <a:gd name="T75" fmla="*/ -1425 h 427"/>
                  <a:gd name="T76" fmla="+- 0 2766 1143"/>
                  <a:gd name="T77" fmla="*/ T76 w 2369"/>
                  <a:gd name="T78" fmla="+- 0 -1462 -1636"/>
                  <a:gd name="T79" fmla="*/ -1462 h 427"/>
                  <a:gd name="T80" fmla="+- 0 2760 1143"/>
                  <a:gd name="T81" fmla="*/ T80 w 2369"/>
                  <a:gd name="T82" fmla="+- 0 -1469 -1636"/>
                  <a:gd name="T83" fmla="*/ -1469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617" y="167"/>
                    </a:moveTo>
                    <a:lnTo>
                      <a:pt x="1502" y="167"/>
                    </a:lnTo>
                    <a:lnTo>
                      <a:pt x="1527" y="168"/>
                    </a:lnTo>
                    <a:lnTo>
                      <a:pt x="1545" y="174"/>
                    </a:lnTo>
                    <a:lnTo>
                      <a:pt x="1563" y="193"/>
                    </a:lnTo>
                    <a:lnTo>
                      <a:pt x="1571" y="210"/>
                    </a:lnTo>
                    <a:lnTo>
                      <a:pt x="1574" y="227"/>
                    </a:lnTo>
                    <a:lnTo>
                      <a:pt x="1574" y="230"/>
                    </a:lnTo>
                    <a:lnTo>
                      <a:pt x="1574" y="231"/>
                    </a:lnTo>
                    <a:lnTo>
                      <a:pt x="1574" y="233"/>
                    </a:lnTo>
                    <a:lnTo>
                      <a:pt x="1574" y="236"/>
                    </a:lnTo>
                    <a:lnTo>
                      <a:pt x="1574" y="283"/>
                    </a:lnTo>
                    <a:lnTo>
                      <a:pt x="1574" y="335"/>
                    </a:lnTo>
                    <a:lnTo>
                      <a:pt x="1574" y="362"/>
                    </a:lnTo>
                    <a:lnTo>
                      <a:pt x="1574" y="376"/>
                    </a:lnTo>
                    <a:lnTo>
                      <a:pt x="1574" y="427"/>
                    </a:lnTo>
                    <a:lnTo>
                      <a:pt x="1651" y="427"/>
                    </a:lnTo>
                    <a:lnTo>
                      <a:pt x="1651" y="270"/>
                    </a:lnTo>
                    <a:lnTo>
                      <a:pt x="1641" y="211"/>
                    </a:lnTo>
                    <a:lnTo>
                      <a:pt x="1623" y="174"/>
                    </a:lnTo>
                    <a:lnTo>
                      <a:pt x="1617" y="167"/>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6" name="Freeform 25"/>
              <p:cNvSpPr>
                <a:spLocks/>
              </p:cNvSpPr>
              <p:nvPr userDrawn="1"/>
            </p:nvSpPr>
            <p:spPr bwMode="auto">
              <a:xfrm>
                <a:off x="1143" y="-1636"/>
                <a:ext cx="2369" cy="427"/>
              </a:xfrm>
              <a:custGeom>
                <a:avLst/>
                <a:gdLst>
                  <a:gd name="T0" fmla="+- 0 2965 1143"/>
                  <a:gd name="T1" fmla="*/ T0 w 2369"/>
                  <a:gd name="T2" fmla="+- 0 -1524 -1636"/>
                  <a:gd name="T3" fmla="*/ -1524 h 427"/>
                  <a:gd name="T4" fmla="+- 0 2900 1143"/>
                  <a:gd name="T5" fmla="*/ T4 w 2369"/>
                  <a:gd name="T6" fmla="+- 0 -1507 -1636"/>
                  <a:gd name="T7" fmla="*/ -1507 h 427"/>
                  <a:gd name="T8" fmla="+- 0 2845 1143"/>
                  <a:gd name="T9" fmla="*/ T8 w 2369"/>
                  <a:gd name="T10" fmla="+- 0 -1451 -1636"/>
                  <a:gd name="T11" fmla="*/ -1451 h 427"/>
                  <a:gd name="T12" fmla="+- 0 2826 1143"/>
                  <a:gd name="T13" fmla="*/ T12 w 2369"/>
                  <a:gd name="T14" fmla="+- 0 -1394 -1636"/>
                  <a:gd name="T15" fmla="*/ -1394 h 427"/>
                  <a:gd name="T16" fmla="+- 0 2824 1143"/>
                  <a:gd name="T17" fmla="*/ T16 w 2369"/>
                  <a:gd name="T18" fmla="+- 0 -1375 -1636"/>
                  <a:gd name="T19" fmla="*/ -1375 h 427"/>
                  <a:gd name="T20" fmla="+- 0 2825 1143"/>
                  <a:gd name="T21" fmla="*/ T20 w 2369"/>
                  <a:gd name="T22" fmla="+- 0 -1351 -1636"/>
                  <a:gd name="T23" fmla="*/ -1351 h 427"/>
                  <a:gd name="T24" fmla="+- 0 2841 1143"/>
                  <a:gd name="T25" fmla="*/ T24 w 2369"/>
                  <a:gd name="T26" fmla="+- 0 -1292 -1636"/>
                  <a:gd name="T27" fmla="*/ -1292 h 427"/>
                  <a:gd name="T28" fmla="+- 0 2891 1143"/>
                  <a:gd name="T29" fmla="*/ T28 w 2369"/>
                  <a:gd name="T30" fmla="+- 0 -1231 -1636"/>
                  <a:gd name="T31" fmla="*/ -1231 h 427"/>
                  <a:gd name="T32" fmla="+- 0 2945 1143"/>
                  <a:gd name="T33" fmla="*/ T32 w 2369"/>
                  <a:gd name="T34" fmla="+- 0 -1210 -1636"/>
                  <a:gd name="T35" fmla="*/ -1210 h 427"/>
                  <a:gd name="T36" fmla="+- 0 2971 1143"/>
                  <a:gd name="T37" fmla="*/ T36 w 2369"/>
                  <a:gd name="T38" fmla="+- 0 -1210 -1636"/>
                  <a:gd name="T39" fmla="*/ -1210 h 427"/>
                  <a:gd name="T40" fmla="+- 0 3043 1143"/>
                  <a:gd name="T41" fmla="*/ T40 w 2369"/>
                  <a:gd name="T42" fmla="+- 0 -1240 -1636"/>
                  <a:gd name="T43" fmla="*/ -1240 h 427"/>
                  <a:gd name="T44" fmla="+- 0 3064 1143"/>
                  <a:gd name="T45" fmla="*/ T44 w 2369"/>
                  <a:gd name="T46" fmla="+- 0 -1263 -1636"/>
                  <a:gd name="T47" fmla="*/ -1263 h 427"/>
                  <a:gd name="T48" fmla="+- 0 2973 1143"/>
                  <a:gd name="T49" fmla="*/ T48 w 2369"/>
                  <a:gd name="T50" fmla="+- 0 -1263 -1636"/>
                  <a:gd name="T51" fmla="*/ -1263 h 427"/>
                  <a:gd name="T52" fmla="+- 0 2948 1143"/>
                  <a:gd name="T53" fmla="*/ T52 w 2369"/>
                  <a:gd name="T54" fmla="+- 0 -1265 -1636"/>
                  <a:gd name="T55" fmla="*/ -1265 h 427"/>
                  <a:gd name="T56" fmla="+- 0 2931 1143"/>
                  <a:gd name="T57" fmla="*/ T56 w 2369"/>
                  <a:gd name="T58" fmla="+- 0 -1271 -1636"/>
                  <a:gd name="T59" fmla="*/ -1271 h 427"/>
                  <a:gd name="T60" fmla="+- 0 2912 1143"/>
                  <a:gd name="T61" fmla="*/ T60 w 2369"/>
                  <a:gd name="T62" fmla="+- 0 -1290 -1636"/>
                  <a:gd name="T63" fmla="*/ -1290 h 427"/>
                  <a:gd name="T64" fmla="+- 0 2903 1143"/>
                  <a:gd name="T65" fmla="*/ T64 w 2369"/>
                  <a:gd name="T66" fmla="+- 0 -1307 -1636"/>
                  <a:gd name="T67" fmla="*/ -1307 h 427"/>
                  <a:gd name="T68" fmla="+- 0 2901 1143"/>
                  <a:gd name="T69" fmla="*/ T68 w 2369"/>
                  <a:gd name="T70" fmla="+- 0 -1323 -1636"/>
                  <a:gd name="T71" fmla="*/ -1323 h 427"/>
                  <a:gd name="T72" fmla="+- 0 2901 1143"/>
                  <a:gd name="T73" fmla="*/ T72 w 2369"/>
                  <a:gd name="T74" fmla="+- 0 -1351 -1636"/>
                  <a:gd name="T75" fmla="*/ -1351 h 427"/>
                  <a:gd name="T76" fmla="+- 0 2905 1143"/>
                  <a:gd name="T77" fmla="*/ T76 w 2369"/>
                  <a:gd name="T78" fmla="+- 0 -1430 -1636"/>
                  <a:gd name="T79" fmla="*/ -1430 h 427"/>
                  <a:gd name="T80" fmla="+- 0 2950 1143"/>
                  <a:gd name="T81" fmla="*/ T80 w 2369"/>
                  <a:gd name="T82" fmla="+- 0 -1470 -1636"/>
                  <a:gd name="T83" fmla="*/ -1470 h 427"/>
                  <a:gd name="T84" fmla="+- 0 3064 1143"/>
                  <a:gd name="T85" fmla="*/ T84 w 2369"/>
                  <a:gd name="T86" fmla="+- 0 -1470 -1636"/>
                  <a:gd name="T87" fmla="*/ -1470 h 427"/>
                  <a:gd name="T88" fmla="+- 0 3052 1143"/>
                  <a:gd name="T89" fmla="*/ T88 w 2369"/>
                  <a:gd name="T90" fmla="+- 0 -1484 -1636"/>
                  <a:gd name="T91" fmla="*/ -1484 h 427"/>
                  <a:gd name="T92" fmla="+- 0 3037 1143"/>
                  <a:gd name="T93" fmla="*/ T92 w 2369"/>
                  <a:gd name="T94" fmla="+- 0 -1498 -1636"/>
                  <a:gd name="T95" fmla="*/ -1498 h 427"/>
                  <a:gd name="T96" fmla="+- 0 3023 1143"/>
                  <a:gd name="T97" fmla="*/ T96 w 2369"/>
                  <a:gd name="T98" fmla="+- 0 -1507 -1636"/>
                  <a:gd name="T99" fmla="*/ -1507 h 427"/>
                  <a:gd name="T100" fmla="+- 0 3001 1143"/>
                  <a:gd name="T101" fmla="*/ T100 w 2369"/>
                  <a:gd name="T102" fmla="+- 0 -1517 -1636"/>
                  <a:gd name="T103" fmla="*/ -1517 h 427"/>
                  <a:gd name="T104" fmla="+- 0 2982 1143"/>
                  <a:gd name="T105" fmla="*/ T104 w 2369"/>
                  <a:gd name="T106" fmla="+- 0 -1522 -1636"/>
                  <a:gd name="T107" fmla="*/ -1522 h 427"/>
                  <a:gd name="T108" fmla="+- 0 2965 1143"/>
                  <a:gd name="T109" fmla="*/ T108 w 2369"/>
                  <a:gd name="T110" fmla="+- 0 -1524 -1636"/>
                  <a:gd name="T111" fmla="*/ -1524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2369" h="427">
                    <a:moveTo>
                      <a:pt x="1822" y="112"/>
                    </a:moveTo>
                    <a:lnTo>
                      <a:pt x="1757" y="129"/>
                    </a:lnTo>
                    <a:lnTo>
                      <a:pt x="1702" y="185"/>
                    </a:lnTo>
                    <a:lnTo>
                      <a:pt x="1683" y="242"/>
                    </a:lnTo>
                    <a:lnTo>
                      <a:pt x="1681" y="261"/>
                    </a:lnTo>
                    <a:lnTo>
                      <a:pt x="1682" y="285"/>
                    </a:lnTo>
                    <a:lnTo>
                      <a:pt x="1698" y="344"/>
                    </a:lnTo>
                    <a:lnTo>
                      <a:pt x="1748" y="405"/>
                    </a:lnTo>
                    <a:lnTo>
                      <a:pt x="1802" y="426"/>
                    </a:lnTo>
                    <a:lnTo>
                      <a:pt x="1828" y="426"/>
                    </a:lnTo>
                    <a:lnTo>
                      <a:pt x="1900" y="396"/>
                    </a:lnTo>
                    <a:lnTo>
                      <a:pt x="1921" y="373"/>
                    </a:lnTo>
                    <a:lnTo>
                      <a:pt x="1830" y="373"/>
                    </a:lnTo>
                    <a:lnTo>
                      <a:pt x="1805" y="371"/>
                    </a:lnTo>
                    <a:lnTo>
                      <a:pt x="1788" y="365"/>
                    </a:lnTo>
                    <a:lnTo>
                      <a:pt x="1769" y="346"/>
                    </a:lnTo>
                    <a:lnTo>
                      <a:pt x="1760" y="329"/>
                    </a:lnTo>
                    <a:lnTo>
                      <a:pt x="1758" y="313"/>
                    </a:lnTo>
                    <a:lnTo>
                      <a:pt x="1758" y="285"/>
                    </a:lnTo>
                    <a:lnTo>
                      <a:pt x="1762" y="206"/>
                    </a:lnTo>
                    <a:lnTo>
                      <a:pt x="1807" y="166"/>
                    </a:lnTo>
                    <a:lnTo>
                      <a:pt x="1921" y="166"/>
                    </a:lnTo>
                    <a:lnTo>
                      <a:pt x="1909" y="152"/>
                    </a:lnTo>
                    <a:lnTo>
                      <a:pt x="1894" y="138"/>
                    </a:lnTo>
                    <a:lnTo>
                      <a:pt x="1880" y="129"/>
                    </a:lnTo>
                    <a:lnTo>
                      <a:pt x="1858" y="119"/>
                    </a:lnTo>
                    <a:lnTo>
                      <a:pt x="1839" y="114"/>
                    </a:lnTo>
                    <a:lnTo>
                      <a:pt x="1822" y="11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7" name="Freeform 26"/>
              <p:cNvSpPr>
                <a:spLocks/>
              </p:cNvSpPr>
              <p:nvPr userDrawn="1"/>
            </p:nvSpPr>
            <p:spPr bwMode="auto">
              <a:xfrm>
                <a:off x="1143" y="-1636"/>
                <a:ext cx="2369" cy="427"/>
              </a:xfrm>
              <a:custGeom>
                <a:avLst/>
                <a:gdLst>
                  <a:gd name="T0" fmla="+- 0 3064 1143"/>
                  <a:gd name="T1" fmla="*/ T0 w 2369"/>
                  <a:gd name="T2" fmla="+- 0 -1470 -1636"/>
                  <a:gd name="T3" fmla="*/ -1470 h 427"/>
                  <a:gd name="T4" fmla="+- 0 2950 1143"/>
                  <a:gd name="T5" fmla="*/ T4 w 2369"/>
                  <a:gd name="T6" fmla="+- 0 -1470 -1636"/>
                  <a:gd name="T7" fmla="*/ -1470 h 427"/>
                  <a:gd name="T8" fmla="+- 0 2975 1143"/>
                  <a:gd name="T9" fmla="*/ T8 w 2369"/>
                  <a:gd name="T10" fmla="+- 0 -1469 -1636"/>
                  <a:gd name="T11" fmla="*/ -1469 h 427"/>
                  <a:gd name="T12" fmla="+- 0 2993 1143"/>
                  <a:gd name="T13" fmla="*/ T12 w 2369"/>
                  <a:gd name="T14" fmla="+- 0 -1463 -1636"/>
                  <a:gd name="T15" fmla="*/ -1463 h 427"/>
                  <a:gd name="T16" fmla="+- 0 3010 1143"/>
                  <a:gd name="T17" fmla="*/ T16 w 2369"/>
                  <a:gd name="T18" fmla="+- 0 -1443 -1636"/>
                  <a:gd name="T19" fmla="*/ -1443 h 427"/>
                  <a:gd name="T20" fmla="+- 0 3019 1143"/>
                  <a:gd name="T21" fmla="*/ T20 w 2369"/>
                  <a:gd name="T22" fmla="+- 0 -1426 -1636"/>
                  <a:gd name="T23" fmla="*/ -1426 h 427"/>
                  <a:gd name="T24" fmla="+- 0 3022 1143"/>
                  <a:gd name="T25" fmla="*/ T24 w 2369"/>
                  <a:gd name="T26" fmla="+- 0 -1410 -1636"/>
                  <a:gd name="T27" fmla="*/ -1410 h 427"/>
                  <a:gd name="T28" fmla="+- 0 3022 1143"/>
                  <a:gd name="T29" fmla="*/ T28 w 2369"/>
                  <a:gd name="T30" fmla="+- 0 -1333 -1636"/>
                  <a:gd name="T31" fmla="*/ -1333 h 427"/>
                  <a:gd name="T32" fmla="+- 0 3022 1143"/>
                  <a:gd name="T33" fmla="*/ T32 w 2369"/>
                  <a:gd name="T34" fmla="+- 0 -1331 -1636"/>
                  <a:gd name="T35" fmla="*/ -1331 h 427"/>
                  <a:gd name="T36" fmla="+- 0 3022 1143"/>
                  <a:gd name="T37" fmla="*/ T36 w 2369"/>
                  <a:gd name="T38" fmla="+- 0 -1329 -1636"/>
                  <a:gd name="T39" fmla="*/ -1329 h 427"/>
                  <a:gd name="T40" fmla="+- 0 3022 1143"/>
                  <a:gd name="T41" fmla="*/ T40 w 2369"/>
                  <a:gd name="T42" fmla="+- 0 -1323 -1636"/>
                  <a:gd name="T43" fmla="*/ -1323 h 427"/>
                  <a:gd name="T44" fmla="+- 0 3019 1143"/>
                  <a:gd name="T45" fmla="*/ T44 w 2369"/>
                  <a:gd name="T46" fmla="+- 0 -1303 -1636"/>
                  <a:gd name="T47" fmla="*/ -1303 h 427"/>
                  <a:gd name="T48" fmla="+- 0 3009 1143"/>
                  <a:gd name="T49" fmla="*/ T48 w 2369"/>
                  <a:gd name="T50" fmla="+- 0 -1285 -1636"/>
                  <a:gd name="T51" fmla="*/ -1285 h 427"/>
                  <a:gd name="T52" fmla="+- 0 2991 1143"/>
                  <a:gd name="T53" fmla="*/ T52 w 2369"/>
                  <a:gd name="T54" fmla="+- 0 -1270 -1636"/>
                  <a:gd name="T55" fmla="*/ -1270 h 427"/>
                  <a:gd name="T56" fmla="+- 0 2973 1143"/>
                  <a:gd name="T57" fmla="*/ T56 w 2369"/>
                  <a:gd name="T58" fmla="+- 0 -1263 -1636"/>
                  <a:gd name="T59" fmla="*/ -1263 h 427"/>
                  <a:gd name="T60" fmla="+- 0 3064 1143"/>
                  <a:gd name="T61" fmla="*/ T60 w 2369"/>
                  <a:gd name="T62" fmla="+- 0 -1263 -1636"/>
                  <a:gd name="T63" fmla="*/ -1263 h 427"/>
                  <a:gd name="T64" fmla="+- 0 3093 1143"/>
                  <a:gd name="T65" fmla="*/ T64 w 2369"/>
                  <a:gd name="T66" fmla="+- 0 -1323 -1636"/>
                  <a:gd name="T67" fmla="*/ -1323 h 427"/>
                  <a:gd name="T68" fmla="+- 0 3098 1143"/>
                  <a:gd name="T69" fmla="*/ T68 w 2369"/>
                  <a:gd name="T70" fmla="+- 0 -1363 -1636"/>
                  <a:gd name="T71" fmla="*/ -1363 h 427"/>
                  <a:gd name="T72" fmla="+- 0 3097 1143"/>
                  <a:gd name="T73" fmla="*/ T72 w 2369"/>
                  <a:gd name="T74" fmla="+- 0 -1385 -1636"/>
                  <a:gd name="T75" fmla="*/ -1385 h 427"/>
                  <a:gd name="T76" fmla="+- 0 3079 1143"/>
                  <a:gd name="T77" fmla="*/ T76 w 2369"/>
                  <a:gd name="T78" fmla="+- 0 -1447 -1636"/>
                  <a:gd name="T79" fmla="*/ -1447 h 427"/>
                  <a:gd name="T80" fmla="+- 0 3069 1143"/>
                  <a:gd name="T81" fmla="*/ T80 w 2369"/>
                  <a:gd name="T82" fmla="+- 0 -1464 -1636"/>
                  <a:gd name="T83" fmla="*/ -1464 h 427"/>
                  <a:gd name="T84" fmla="+- 0 3064 1143"/>
                  <a:gd name="T85" fmla="*/ T84 w 2369"/>
                  <a:gd name="T86" fmla="+- 0 -1470 -1636"/>
                  <a:gd name="T87" fmla="*/ -1470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369" h="427">
                    <a:moveTo>
                      <a:pt x="1921" y="166"/>
                    </a:moveTo>
                    <a:lnTo>
                      <a:pt x="1807" y="166"/>
                    </a:lnTo>
                    <a:lnTo>
                      <a:pt x="1832" y="167"/>
                    </a:lnTo>
                    <a:lnTo>
                      <a:pt x="1850" y="173"/>
                    </a:lnTo>
                    <a:lnTo>
                      <a:pt x="1867" y="193"/>
                    </a:lnTo>
                    <a:lnTo>
                      <a:pt x="1876" y="210"/>
                    </a:lnTo>
                    <a:lnTo>
                      <a:pt x="1879" y="226"/>
                    </a:lnTo>
                    <a:lnTo>
                      <a:pt x="1879" y="303"/>
                    </a:lnTo>
                    <a:lnTo>
                      <a:pt x="1879" y="305"/>
                    </a:lnTo>
                    <a:lnTo>
                      <a:pt x="1879" y="307"/>
                    </a:lnTo>
                    <a:lnTo>
                      <a:pt x="1879" y="313"/>
                    </a:lnTo>
                    <a:lnTo>
                      <a:pt x="1876" y="333"/>
                    </a:lnTo>
                    <a:lnTo>
                      <a:pt x="1866" y="351"/>
                    </a:lnTo>
                    <a:lnTo>
                      <a:pt x="1848" y="366"/>
                    </a:lnTo>
                    <a:lnTo>
                      <a:pt x="1830" y="373"/>
                    </a:lnTo>
                    <a:lnTo>
                      <a:pt x="1921" y="373"/>
                    </a:lnTo>
                    <a:lnTo>
                      <a:pt x="1950" y="313"/>
                    </a:lnTo>
                    <a:lnTo>
                      <a:pt x="1955" y="273"/>
                    </a:lnTo>
                    <a:lnTo>
                      <a:pt x="1954" y="251"/>
                    </a:lnTo>
                    <a:lnTo>
                      <a:pt x="1936" y="189"/>
                    </a:lnTo>
                    <a:lnTo>
                      <a:pt x="1926" y="172"/>
                    </a:lnTo>
                    <a:lnTo>
                      <a:pt x="1921" y="16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8" name="Freeform 27"/>
              <p:cNvSpPr>
                <a:spLocks/>
              </p:cNvSpPr>
              <p:nvPr userDrawn="1"/>
            </p:nvSpPr>
            <p:spPr bwMode="auto">
              <a:xfrm>
                <a:off x="1143" y="-1636"/>
                <a:ext cx="2369" cy="427"/>
              </a:xfrm>
              <a:custGeom>
                <a:avLst/>
                <a:gdLst>
                  <a:gd name="T0" fmla="+- 0 3196 1143"/>
                  <a:gd name="T1" fmla="*/ T0 w 2369"/>
                  <a:gd name="T2" fmla="+- 0 -1517 -1636"/>
                  <a:gd name="T3" fmla="*/ -1517 h 427"/>
                  <a:gd name="T4" fmla="+- 0 3127 1143"/>
                  <a:gd name="T5" fmla="*/ T4 w 2369"/>
                  <a:gd name="T6" fmla="+- 0 -1517 -1636"/>
                  <a:gd name="T7" fmla="*/ -1517 h 427"/>
                  <a:gd name="T8" fmla="+- 0 3126 1143"/>
                  <a:gd name="T9" fmla="*/ T8 w 2369"/>
                  <a:gd name="T10" fmla="+- 0 -1209 -1636"/>
                  <a:gd name="T11" fmla="*/ -1209 h 427"/>
                  <a:gd name="T12" fmla="+- 0 3196 1143"/>
                  <a:gd name="T13" fmla="*/ T12 w 2369"/>
                  <a:gd name="T14" fmla="+- 0 -1209 -1636"/>
                  <a:gd name="T15" fmla="*/ -1209 h 427"/>
                  <a:gd name="T16" fmla="+- 0 3196 1143"/>
                  <a:gd name="T17" fmla="*/ T16 w 2369"/>
                  <a:gd name="T18" fmla="+- 0 -1517 -1636"/>
                  <a:gd name="T19" fmla="*/ -1517 h 427"/>
                </a:gdLst>
                <a:ahLst/>
                <a:cxnLst>
                  <a:cxn ang="0">
                    <a:pos x="T1" y="T3"/>
                  </a:cxn>
                  <a:cxn ang="0">
                    <a:pos x="T5" y="T7"/>
                  </a:cxn>
                  <a:cxn ang="0">
                    <a:pos x="T9" y="T11"/>
                  </a:cxn>
                  <a:cxn ang="0">
                    <a:pos x="T13" y="T15"/>
                  </a:cxn>
                  <a:cxn ang="0">
                    <a:pos x="T17" y="T19"/>
                  </a:cxn>
                </a:cxnLst>
                <a:rect l="0" t="0" r="r" b="b"/>
                <a:pathLst>
                  <a:path w="2369" h="427">
                    <a:moveTo>
                      <a:pt x="2053" y="119"/>
                    </a:moveTo>
                    <a:lnTo>
                      <a:pt x="1984" y="119"/>
                    </a:lnTo>
                    <a:lnTo>
                      <a:pt x="1983" y="427"/>
                    </a:lnTo>
                    <a:lnTo>
                      <a:pt x="2053" y="427"/>
                    </a:lnTo>
                    <a:lnTo>
                      <a:pt x="2053" y="119"/>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9" name="Freeform 28"/>
              <p:cNvSpPr>
                <a:spLocks/>
              </p:cNvSpPr>
              <p:nvPr userDrawn="1"/>
            </p:nvSpPr>
            <p:spPr bwMode="auto">
              <a:xfrm>
                <a:off x="1143" y="-1636"/>
                <a:ext cx="2369" cy="427"/>
              </a:xfrm>
              <a:custGeom>
                <a:avLst/>
                <a:gdLst>
                  <a:gd name="T0" fmla="+- 0 3171 1143"/>
                  <a:gd name="T1" fmla="*/ T0 w 2369"/>
                  <a:gd name="T2" fmla="+- 0 -1636 -1636"/>
                  <a:gd name="T3" fmla="*/ -1636 h 427"/>
                  <a:gd name="T4" fmla="+- 0 3149 1143"/>
                  <a:gd name="T5" fmla="*/ T4 w 2369"/>
                  <a:gd name="T6" fmla="+- 0 -1636 -1636"/>
                  <a:gd name="T7" fmla="*/ -1636 h 427"/>
                  <a:gd name="T8" fmla="+- 0 3139 1143"/>
                  <a:gd name="T9" fmla="*/ T8 w 2369"/>
                  <a:gd name="T10" fmla="+- 0 -1632 -1636"/>
                  <a:gd name="T11" fmla="*/ -1632 h 427"/>
                  <a:gd name="T12" fmla="+- 0 3124 1143"/>
                  <a:gd name="T13" fmla="*/ T12 w 2369"/>
                  <a:gd name="T14" fmla="+- 0 -1617 -1636"/>
                  <a:gd name="T15" fmla="*/ -1617 h 427"/>
                  <a:gd name="T16" fmla="+- 0 3121 1143"/>
                  <a:gd name="T17" fmla="*/ T16 w 2369"/>
                  <a:gd name="T18" fmla="+- 0 -1608 -1636"/>
                  <a:gd name="T19" fmla="*/ -1608 h 427"/>
                  <a:gd name="T20" fmla="+- 0 3121 1143"/>
                  <a:gd name="T21" fmla="*/ T20 w 2369"/>
                  <a:gd name="T22" fmla="+- 0 -1586 -1636"/>
                  <a:gd name="T23" fmla="*/ -1586 h 427"/>
                  <a:gd name="T24" fmla="+- 0 3124 1143"/>
                  <a:gd name="T25" fmla="*/ T24 w 2369"/>
                  <a:gd name="T26" fmla="+- 0 -1577 -1636"/>
                  <a:gd name="T27" fmla="*/ -1577 h 427"/>
                  <a:gd name="T28" fmla="+- 0 3139 1143"/>
                  <a:gd name="T29" fmla="*/ T28 w 2369"/>
                  <a:gd name="T30" fmla="+- 0 -1562 -1636"/>
                  <a:gd name="T31" fmla="*/ -1562 h 427"/>
                  <a:gd name="T32" fmla="+- 0 3149 1143"/>
                  <a:gd name="T33" fmla="*/ T32 w 2369"/>
                  <a:gd name="T34" fmla="+- 0 -1558 -1636"/>
                  <a:gd name="T35" fmla="*/ -1558 h 427"/>
                  <a:gd name="T36" fmla="+- 0 3171 1143"/>
                  <a:gd name="T37" fmla="*/ T36 w 2369"/>
                  <a:gd name="T38" fmla="+- 0 -1558 -1636"/>
                  <a:gd name="T39" fmla="*/ -1558 h 427"/>
                  <a:gd name="T40" fmla="+- 0 3180 1143"/>
                  <a:gd name="T41" fmla="*/ T40 w 2369"/>
                  <a:gd name="T42" fmla="+- 0 -1562 -1636"/>
                  <a:gd name="T43" fmla="*/ -1562 h 427"/>
                  <a:gd name="T44" fmla="+- 0 3196 1143"/>
                  <a:gd name="T45" fmla="*/ T44 w 2369"/>
                  <a:gd name="T46" fmla="+- 0 -1577 -1636"/>
                  <a:gd name="T47" fmla="*/ -1577 h 427"/>
                  <a:gd name="T48" fmla="+- 0 3200 1143"/>
                  <a:gd name="T49" fmla="*/ T48 w 2369"/>
                  <a:gd name="T50" fmla="+- 0 -1586 -1636"/>
                  <a:gd name="T51" fmla="*/ -1586 h 427"/>
                  <a:gd name="T52" fmla="+- 0 3200 1143"/>
                  <a:gd name="T53" fmla="*/ T52 w 2369"/>
                  <a:gd name="T54" fmla="+- 0 -1608 -1636"/>
                  <a:gd name="T55" fmla="*/ -1608 h 427"/>
                  <a:gd name="T56" fmla="+- 0 3196 1143"/>
                  <a:gd name="T57" fmla="*/ T56 w 2369"/>
                  <a:gd name="T58" fmla="+- 0 -1617 -1636"/>
                  <a:gd name="T59" fmla="*/ -1617 h 427"/>
                  <a:gd name="T60" fmla="+- 0 3180 1143"/>
                  <a:gd name="T61" fmla="*/ T60 w 2369"/>
                  <a:gd name="T62" fmla="+- 0 -1632 -1636"/>
                  <a:gd name="T63" fmla="*/ -1632 h 427"/>
                  <a:gd name="T64" fmla="+- 0 3171 1143"/>
                  <a:gd name="T65" fmla="*/ T64 w 2369"/>
                  <a:gd name="T66" fmla="+- 0 -1636 -1636"/>
                  <a:gd name="T67" fmla="*/ -1636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2028" y="0"/>
                    </a:moveTo>
                    <a:lnTo>
                      <a:pt x="2006" y="0"/>
                    </a:lnTo>
                    <a:lnTo>
                      <a:pt x="1996" y="4"/>
                    </a:lnTo>
                    <a:lnTo>
                      <a:pt x="1981" y="19"/>
                    </a:lnTo>
                    <a:lnTo>
                      <a:pt x="1978" y="28"/>
                    </a:lnTo>
                    <a:lnTo>
                      <a:pt x="1978" y="50"/>
                    </a:lnTo>
                    <a:lnTo>
                      <a:pt x="1981" y="59"/>
                    </a:lnTo>
                    <a:lnTo>
                      <a:pt x="1996" y="74"/>
                    </a:lnTo>
                    <a:lnTo>
                      <a:pt x="2006" y="78"/>
                    </a:lnTo>
                    <a:lnTo>
                      <a:pt x="2028" y="78"/>
                    </a:lnTo>
                    <a:lnTo>
                      <a:pt x="2037" y="74"/>
                    </a:lnTo>
                    <a:lnTo>
                      <a:pt x="2053" y="59"/>
                    </a:lnTo>
                    <a:lnTo>
                      <a:pt x="2057" y="50"/>
                    </a:lnTo>
                    <a:lnTo>
                      <a:pt x="2057" y="28"/>
                    </a:lnTo>
                    <a:lnTo>
                      <a:pt x="2053" y="19"/>
                    </a:lnTo>
                    <a:lnTo>
                      <a:pt x="2037" y="4"/>
                    </a:lnTo>
                    <a:lnTo>
                      <a:pt x="2028" y="0"/>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0" name="Freeform 29"/>
              <p:cNvSpPr>
                <a:spLocks/>
              </p:cNvSpPr>
              <p:nvPr userDrawn="1"/>
            </p:nvSpPr>
            <p:spPr bwMode="auto">
              <a:xfrm>
                <a:off x="1143" y="-1636"/>
                <a:ext cx="2369" cy="427"/>
              </a:xfrm>
              <a:custGeom>
                <a:avLst/>
                <a:gdLst>
                  <a:gd name="T0" fmla="+- 0 3391 1143"/>
                  <a:gd name="T1" fmla="*/ T0 w 2369"/>
                  <a:gd name="T2" fmla="+- 0 -1523 -1636"/>
                  <a:gd name="T3" fmla="*/ -1523 h 427"/>
                  <a:gd name="T4" fmla="+- 0 3329 1143"/>
                  <a:gd name="T5" fmla="*/ T4 w 2369"/>
                  <a:gd name="T6" fmla="+- 0 -1516 -1636"/>
                  <a:gd name="T7" fmla="*/ -1516 h 427"/>
                  <a:gd name="T8" fmla="+- 0 3279 1143"/>
                  <a:gd name="T9" fmla="*/ T8 w 2369"/>
                  <a:gd name="T10" fmla="+- 0 -1481 -1636"/>
                  <a:gd name="T11" fmla="*/ -1481 h 427"/>
                  <a:gd name="T12" fmla="+- 0 3248 1143"/>
                  <a:gd name="T13" fmla="*/ T12 w 2369"/>
                  <a:gd name="T14" fmla="+- 0 -1430 -1636"/>
                  <a:gd name="T15" fmla="*/ -1430 h 427"/>
                  <a:gd name="T16" fmla="+- 0 3237 1143"/>
                  <a:gd name="T17" fmla="*/ T16 w 2369"/>
                  <a:gd name="T18" fmla="+- 0 -1371 -1636"/>
                  <a:gd name="T19" fmla="*/ -1371 h 427"/>
                  <a:gd name="T20" fmla="+- 0 3238 1143"/>
                  <a:gd name="T21" fmla="*/ T20 w 2369"/>
                  <a:gd name="T22" fmla="+- 0 -1348 -1636"/>
                  <a:gd name="T23" fmla="*/ -1348 h 427"/>
                  <a:gd name="T24" fmla="+- 0 3255 1143"/>
                  <a:gd name="T25" fmla="*/ T24 w 2369"/>
                  <a:gd name="T26" fmla="+- 0 -1290 -1636"/>
                  <a:gd name="T27" fmla="*/ -1290 h 427"/>
                  <a:gd name="T28" fmla="+- 0 3305 1143"/>
                  <a:gd name="T29" fmla="*/ T28 w 2369"/>
                  <a:gd name="T30" fmla="+- 0 -1230 -1636"/>
                  <a:gd name="T31" fmla="*/ -1230 h 427"/>
                  <a:gd name="T32" fmla="+- 0 3365 1143"/>
                  <a:gd name="T33" fmla="*/ T32 w 2369"/>
                  <a:gd name="T34" fmla="+- 0 -1209 -1636"/>
                  <a:gd name="T35" fmla="*/ -1209 h 427"/>
                  <a:gd name="T36" fmla="+- 0 3388 1143"/>
                  <a:gd name="T37" fmla="*/ T36 w 2369"/>
                  <a:gd name="T38" fmla="+- 0 -1210 -1636"/>
                  <a:gd name="T39" fmla="*/ -1210 h 427"/>
                  <a:gd name="T40" fmla="+- 0 3448 1143"/>
                  <a:gd name="T41" fmla="*/ T40 w 2369"/>
                  <a:gd name="T42" fmla="+- 0 -1233 -1636"/>
                  <a:gd name="T43" fmla="*/ -1233 h 427"/>
                  <a:gd name="T44" fmla="+- 0 3511 1143"/>
                  <a:gd name="T45" fmla="*/ T44 w 2369"/>
                  <a:gd name="T46" fmla="+- 0 -1233 -1636"/>
                  <a:gd name="T47" fmla="*/ -1233 h 427"/>
                  <a:gd name="T48" fmla="+- 0 3511 1143"/>
                  <a:gd name="T49" fmla="*/ T48 w 2369"/>
                  <a:gd name="T50" fmla="+- 0 -1263 -1636"/>
                  <a:gd name="T51" fmla="*/ -1263 h 427"/>
                  <a:gd name="T52" fmla="+- 0 3386 1143"/>
                  <a:gd name="T53" fmla="*/ T52 w 2369"/>
                  <a:gd name="T54" fmla="+- 0 -1263 -1636"/>
                  <a:gd name="T55" fmla="*/ -1263 h 427"/>
                  <a:gd name="T56" fmla="+- 0 3361 1143"/>
                  <a:gd name="T57" fmla="*/ T56 w 2369"/>
                  <a:gd name="T58" fmla="+- 0 -1265 -1636"/>
                  <a:gd name="T59" fmla="*/ -1265 h 427"/>
                  <a:gd name="T60" fmla="+- 0 3344 1143"/>
                  <a:gd name="T61" fmla="*/ T60 w 2369"/>
                  <a:gd name="T62" fmla="+- 0 -1271 -1636"/>
                  <a:gd name="T63" fmla="*/ -1271 h 427"/>
                  <a:gd name="T64" fmla="+- 0 3325 1143"/>
                  <a:gd name="T65" fmla="*/ T64 w 2369"/>
                  <a:gd name="T66" fmla="+- 0 -1290 -1636"/>
                  <a:gd name="T67" fmla="*/ -1290 h 427"/>
                  <a:gd name="T68" fmla="+- 0 3316 1143"/>
                  <a:gd name="T69" fmla="*/ T68 w 2369"/>
                  <a:gd name="T70" fmla="+- 0 -1307 -1636"/>
                  <a:gd name="T71" fmla="*/ -1307 h 427"/>
                  <a:gd name="T72" fmla="+- 0 3314 1143"/>
                  <a:gd name="T73" fmla="*/ T72 w 2369"/>
                  <a:gd name="T74" fmla="+- 0 -1323 -1636"/>
                  <a:gd name="T75" fmla="*/ -1323 h 427"/>
                  <a:gd name="T76" fmla="+- 0 3314 1143"/>
                  <a:gd name="T77" fmla="*/ T76 w 2369"/>
                  <a:gd name="T78" fmla="+- 0 -1348 -1636"/>
                  <a:gd name="T79" fmla="*/ -1348 h 427"/>
                  <a:gd name="T80" fmla="+- 0 3314 1143"/>
                  <a:gd name="T81" fmla="*/ T80 w 2369"/>
                  <a:gd name="T82" fmla="+- 0 -1410 -1636"/>
                  <a:gd name="T83" fmla="*/ -1410 h 427"/>
                  <a:gd name="T84" fmla="+- 0 3345 1143"/>
                  <a:gd name="T85" fmla="*/ T84 w 2369"/>
                  <a:gd name="T86" fmla="+- 0 -1463 -1636"/>
                  <a:gd name="T87" fmla="*/ -1463 h 427"/>
                  <a:gd name="T88" fmla="+- 0 3384 1143"/>
                  <a:gd name="T89" fmla="*/ T88 w 2369"/>
                  <a:gd name="T90" fmla="+- 0 -1471 -1636"/>
                  <a:gd name="T91" fmla="*/ -1471 h 427"/>
                  <a:gd name="T92" fmla="+- 0 3477 1143"/>
                  <a:gd name="T93" fmla="*/ T92 w 2369"/>
                  <a:gd name="T94" fmla="+- 0 -1471 -1636"/>
                  <a:gd name="T95" fmla="*/ -1471 h 427"/>
                  <a:gd name="T96" fmla="+- 0 3476 1143"/>
                  <a:gd name="T97" fmla="*/ T96 w 2369"/>
                  <a:gd name="T98" fmla="+- 0 -1472 -1636"/>
                  <a:gd name="T99" fmla="*/ -1472 h 427"/>
                  <a:gd name="T100" fmla="+- 0 3461 1143"/>
                  <a:gd name="T101" fmla="*/ T100 w 2369"/>
                  <a:gd name="T102" fmla="+- 0 -1489 -1636"/>
                  <a:gd name="T103" fmla="*/ -1489 h 427"/>
                  <a:gd name="T104" fmla="+- 0 3445 1143"/>
                  <a:gd name="T105" fmla="*/ T104 w 2369"/>
                  <a:gd name="T106" fmla="+- 0 -1501 -1636"/>
                  <a:gd name="T107" fmla="*/ -1501 h 427"/>
                  <a:gd name="T108" fmla="+- 0 3430 1143"/>
                  <a:gd name="T109" fmla="*/ T108 w 2369"/>
                  <a:gd name="T110" fmla="+- 0 -1511 -1636"/>
                  <a:gd name="T111" fmla="*/ -1511 h 427"/>
                  <a:gd name="T112" fmla="+- 0 3410 1143"/>
                  <a:gd name="T113" fmla="*/ T112 w 2369"/>
                  <a:gd name="T114" fmla="+- 0 -1519 -1636"/>
                  <a:gd name="T115" fmla="*/ -1519 h 427"/>
                  <a:gd name="T116" fmla="+- 0 3391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2248" y="113"/>
                    </a:moveTo>
                    <a:lnTo>
                      <a:pt x="2186" y="120"/>
                    </a:lnTo>
                    <a:lnTo>
                      <a:pt x="2136" y="155"/>
                    </a:lnTo>
                    <a:lnTo>
                      <a:pt x="2105" y="206"/>
                    </a:lnTo>
                    <a:lnTo>
                      <a:pt x="2094" y="265"/>
                    </a:lnTo>
                    <a:lnTo>
                      <a:pt x="2095" y="288"/>
                    </a:lnTo>
                    <a:lnTo>
                      <a:pt x="2112" y="346"/>
                    </a:lnTo>
                    <a:lnTo>
                      <a:pt x="2162" y="406"/>
                    </a:lnTo>
                    <a:lnTo>
                      <a:pt x="2222" y="427"/>
                    </a:lnTo>
                    <a:lnTo>
                      <a:pt x="2245" y="426"/>
                    </a:lnTo>
                    <a:lnTo>
                      <a:pt x="2305" y="403"/>
                    </a:lnTo>
                    <a:lnTo>
                      <a:pt x="2368" y="403"/>
                    </a:lnTo>
                    <a:lnTo>
                      <a:pt x="2368" y="373"/>
                    </a:lnTo>
                    <a:lnTo>
                      <a:pt x="2243" y="373"/>
                    </a:lnTo>
                    <a:lnTo>
                      <a:pt x="2218" y="371"/>
                    </a:lnTo>
                    <a:lnTo>
                      <a:pt x="2201" y="365"/>
                    </a:lnTo>
                    <a:lnTo>
                      <a:pt x="2182" y="346"/>
                    </a:lnTo>
                    <a:lnTo>
                      <a:pt x="2173" y="329"/>
                    </a:lnTo>
                    <a:lnTo>
                      <a:pt x="2171" y="313"/>
                    </a:lnTo>
                    <a:lnTo>
                      <a:pt x="2171" y="288"/>
                    </a:lnTo>
                    <a:lnTo>
                      <a:pt x="2171" y="226"/>
                    </a:lnTo>
                    <a:lnTo>
                      <a:pt x="2202" y="173"/>
                    </a:lnTo>
                    <a:lnTo>
                      <a:pt x="2241" y="165"/>
                    </a:lnTo>
                    <a:lnTo>
                      <a:pt x="2334" y="165"/>
                    </a:lnTo>
                    <a:lnTo>
                      <a:pt x="2333" y="164"/>
                    </a:lnTo>
                    <a:lnTo>
                      <a:pt x="2318" y="147"/>
                    </a:lnTo>
                    <a:lnTo>
                      <a:pt x="2302" y="135"/>
                    </a:lnTo>
                    <a:lnTo>
                      <a:pt x="2287" y="125"/>
                    </a:lnTo>
                    <a:lnTo>
                      <a:pt x="2267" y="117"/>
                    </a:lnTo>
                    <a:lnTo>
                      <a:pt x="2248"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1" name="Freeform 30"/>
              <p:cNvSpPr>
                <a:spLocks/>
              </p:cNvSpPr>
              <p:nvPr userDrawn="1"/>
            </p:nvSpPr>
            <p:spPr bwMode="auto">
              <a:xfrm>
                <a:off x="1143" y="-1636"/>
                <a:ext cx="2369" cy="427"/>
              </a:xfrm>
              <a:custGeom>
                <a:avLst/>
                <a:gdLst>
                  <a:gd name="T0" fmla="+- 0 3511 1143"/>
                  <a:gd name="T1" fmla="*/ T0 w 2369"/>
                  <a:gd name="T2" fmla="+- 0 -1233 -1636"/>
                  <a:gd name="T3" fmla="*/ -1233 h 427"/>
                  <a:gd name="T4" fmla="+- 0 3448 1143"/>
                  <a:gd name="T5" fmla="*/ T4 w 2369"/>
                  <a:gd name="T6" fmla="+- 0 -1233 -1636"/>
                  <a:gd name="T7" fmla="*/ -1233 h 427"/>
                  <a:gd name="T8" fmla="+- 0 3448 1143"/>
                  <a:gd name="T9" fmla="*/ T8 w 2369"/>
                  <a:gd name="T10" fmla="+- 0 -1210 -1636"/>
                  <a:gd name="T11" fmla="*/ -1210 h 427"/>
                  <a:gd name="T12" fmla="+- 0 3511 1143"/>
                  <a:gd name="T13" fmla="*/ T12 w 2369"/>
                  <a:gd name="T14" fmla="+- 0 -1210 -1636"/>
                  <a:gd name="T15" fmla="*/ -1210 h 427"/>
                  <a:gd name="T16" fmla="+- 0 3511 1143"/>
                  <a:gd name="T17" fmla="*/ T16 w 2369"/>
                  <a:gd name="T18" fmla="+- 0 -1233 -1636"/>
                  <a:gd name="T19" fmla="*/ -1233 h 427"/>
                </a:gdLst>
                <a:ahLst/>
                <a:cxnLst>
                  <a:cxn ang="0">
                    <a:pos x="T1" y="T3"/>
                  </a:cxn>
                  <a:cxn ang="0">
                    <a:pos x="T5" y="T7"/>
                  </a:cxn>
                  <a:cxn ang="0">
                    <a:pos x="T9" y="T11"/>
                  </a:cxn>
                  <a:cxn ang="0">
                    <a:pos x="T13" y="T15"/>
                  </a:cxn>
                  <a:cxn ang="0">
                    <a:pos x="T17" y="T19"/>
                  </a:cxn>
                </a:cxnLst>
                <a:rect l="0" t="0" r="r" b="b"/>
                <a:pathLst>
                  <a:path w="2369" h="427">
                    <a:moveTo>
                      <a:pt x="2368" y="403"/>
                    </a:moveTo>
                    <a:lnTo>
                      <a:pt x="2305" y="403"/>
                    </a:lnTo>
                    <a:lnTo>
                      <a:pt x="2305" y="426"/>
                    </a:lnTo>
                    <a:lnTo>
                      <a:pt x="2368" y="426"/>
                    </a:lnTo>
                    <a:lnTo>
                      <a:pt x="2368" y="40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2" name="Freeform 31"/>
              <p:cNvSpPr>
                <a:spLocks/>
              </p:cNvSpPr>
              <p:nvPr userDrawn="1"/>
            </p:nvSpPr>
            <p:spPr bwMode="auto">
              <a:xfrm>
                <a:off x="1143" y="-1636"/>
                <a:ext cx="2369" cy="427"/>
              </a:xfrm>
              <a:custGeom>
                <a:avLst/>
                <a:gdLst>
                  <a:gd name="T0" fmla="+- 0 3477 1143"/>
                  <a:gd name="T1" fmla="*/ T0 w 2369"/>
                  <a:gd name="T2" fmla="+- 0 -1471 -1636"/>
                  <a:gd name="T3" fmla="*/ -1471 h 427"/>
                  <a:gd name="T4" fmla="+- 0 3384 1143"/>
                  <a:gd name="T5" fmla="*/ T4 w 2369"/>
                  <a:gd name="T6" fmla="+- 0 -1471 -1636"/>
                  <a:gd name="T7" fmla="*/ -1471 h 427"/>
                  <a:gd name="T8" fmla="+- 0 3391 1143"/>
                  <a:gd name="T9" fmla="*/ T8 w 2369"/>
                  <a:gd name="T10" fmla="+- 0 -1470 -1636"/>
                  <a:gd name="T11" fmla="*/ -1470 h 427"/>
                  <a:gd name="T12" fmla="+- 0 3406 1143"/>
                  <a:gd name="T13" fmla="*/ T12 w 2369"/>
                  <a:gd name="T14" fmla="+- 0 -1463 -1636"/>
                  <a:gd name="T15" fmla="*/ -1463 h 427"/>
                  <a:gd name="T16" fmla="+- 0 3435 1143"/>
                  <a:gd name="T17" fmla="*/ T16 w 2369"/>
                  <a:gd name="T18" fmla="+- 0 -1418 -1636"/>
                  <a:gd name="T19" fmla="*/ -1418 h 427"/>
                  <a:gd name="T20" fmla="+- 0 3435 1143"/>
                  <a:gd name="T21" fmla="*/ T20 w 2369"/>
                  <a:gd name="T22" fmla="+- 0 -1333 -1636"/>
                  <a:gd name="T23" fmla="*/ -1333 h 427"/>
                  <a:gd name="T24" fmla="+- 0 3435 1143"/>
                  <a:gd name="T25" fmla="*/ T24 w 2369"/>
                  <a:gd name="T26" fmla="+- 0 -1331 -1636"/>
                  <a:gd name="T27" fmla="*/ -1331 h 427"/>
                  <a:gd name="T28" fmla="+- 0 3404 1143"/>
                  <a:gd name="T29" fmla="*/ T28 w 2369"/>
                  <a:gd name="T30" fmla="+- 0 -1270 -1636"/>
                  <a:gd name="T31" fmla="*/ -1270 h 427"/>
                  <a:gd name="T32" fmla="+- 0 3386 1143"/>
                  <a:gd name="T33" fmla="*/ T32 w 2369"/>
                  <a:gd name="T34" fmla="+- 0 -1263 -1636"/>
                  <a:gd name="T35" fmla="*/ -1263 h 427"/>
                  <a:gd name="T36" fmla="+- 0 3511 1143"/>
                  <a:gd name="T37" fmla="*/ T36 w 2369"/>
                  <a:gd name="T38" fmla="+- 0 -1263 -1636"/>
                  <a:gd name="T39" fmla="*/ -1263 h 427"/>
                  <a:gd name="T40" fmla="+- 0 3511 1143"/>
                  <a:gd name="T41" fmla="*/ T40 w 2369"/>
                  <a:gd name="T42" fmla="+- 0 -1377 -1636"/>
                  <a:gd name="T43" fmla="*/ -1377 h 427"/>
                  <a:gd name="T44" fmla="+- 0 3511 1143"/>
                  <a:gd name="T45" fmla="*/ T44 w 2369"/>
                  <a:gd name="T46" fmla="+- 0 -1377 -1636"/>
                  <a:gd name="T47" fmla="*/ -1377 h 427"/>
                  <a:gd name="T48" fmla="+- 0 3509 1143"/>
                  <a:gd name="T49" fmla="*/ T48 w 2369"/>
                  <a:gd name="T50" fmla="+- 0 -1397 -1636"/>
                  <a:gd name="T51" fmla="*/ -1397 h 427"/>
                  <a:gd name="T52" fmla="+- 0 3504 1143"/>
                  <a:gd name="T53" fmla="*/ T52 w 2369"/>
                  <a:gd name="T54" fmla="+- 0 -1416 -1636"/>
                  <a:gd name="T55" fmla="*/ -1416 h 427"/>
                  <a:gd name="T56" fmla="+- 0 3495 1143"/>
                  <a:gd name="T57" fmla="*/ T56 w 2369"/>
                  <a:gd name="T58" fmla="+- 0 -1439 -1636"/>
                  <a:gd name="T59" fmla="*/ -1439 h 427"/>
                  <a:gd name="T60" fmla="+- 0 3486 1143"/>
                  <a:gd name="T61" fmla="*/ T60 w 2369"/>
                  <a:gd name="T62" fmla="+- 0 -1457 -1636"/>
                  <a:gd name="T63" fmla="*/ -1457 h 427"/>
                  <a:gd name="T64" fmla="+- 0 3477 1143"/>
                  <a:gd name="T65" fmla="*/ T64 w 2369"/>
                  <a:gd name="T66" fmla="+- 0 -1471 -1636"/>
                  <a:gd name="T67"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2334" y="165"/>
                    </a:moveTo>
                    <a:lnTo>
                      <a:pt x="2241" y="165"/>
                    </a:lnTo>
                    <a:lnTo>
                      <a:pt x="2248" y="166"/>
                    </a:lnTo>
                    <a:lnTo>
                      <a:pt x="2263" y="173"/>
                    </a:lnTo>
                    <a:lnTo>
                      <a:pt x="2292" y="218"/>
                    </a:lnTo>
                    <a:lnTo>
                      <a:pt x="2292" y="303"/>
                    </a:lnTo>
                    <a:lnTo>
                      <a:pt x="2292" y="305"/>
                    </a:lnTo>
                    <a:lnTo>
                      <a:pt x="2261" y="366"/>
                    </a:lnTo>
                    <a:lnTo>
                      <a:pt x="2243" y="373"/>
                    </a:lnTo>
                    <a:lnTo>
                      <a:pt x="2368" y="373"/>
                    </a:lnTo>
                    <a:lnTo>
                      <a:pt x="2368" y="259"/>
                    </a:lnTo>
                    <a:lnTo>
                      <a:pt x="2366" y="239"/>
                    </a:lnTo>
                    <a:lnTo>
                      <a:pt x="2361" y="220"/>
                    </a:lnTo>
                    <a:lnTo>
                      <a:pt x="2352" y="197"/>
                    </a:lnTo>
                    <a:lnTo>
                      <a:pt x="2343" y="179"/>
                    </a:lnTo>
                    <a:lnTo>
                      <a:pt x="2334"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sp>
        <p:nvSpPr>
          <p:cNvPr id="99" name="TextBox 98"/>
          <p:cNvSpPr txBox="1"/>
          <p:nvPr userDrawn="1"/>
        </p:nvSpPr>
        <p:spPr>
          <a:xfrm>
            <a:off x="2602524" y="6391986"/>
            <a:ext cx="1711622" cy="307777"/>
          </a:xfrm>
          <a:prstGeom prst="rect">
            <a:avLst/>
          </a:prstGeom>
          <a:noFill/>
        </p:spPr>
        <p:txBody>
          <a:bodyPr wrap="none" rtlCol="0">
            <a:spAutoFit/>
          </a:bodyPr>
          <a:lstStyle/>
          <a:p>
            <a:r>
              <a:rPr lang="en-ZA" sz="1400" dirty="0" smtClean="0">
                <a:solidFill>
                  <a:srgbClr val="990033"/>
                </a:solidFill>
              </a:rPr>
              <a:t>www.metanoia.co.za</a:t>
            </a:r>
            <a:endParaRPr lang="en-ZA" sz="1400" dirty="0">
              <a:solidFill>
                <a:srgbClr val="990033"/>
              </a:solidFill>
            </a:endParaRPr>
          </a:p>
        </p:txBody>
      </p:sp>
    </p:spTree>
    <p:extLst>
      <p:ext uri="{BB962C8B-B14F-4D97-AF65-F5344CB8AC3E}">
        <p14:creationId xmlns:p14="http://schemas.microsoft.com/office/powerpoint/2010/main" val="25056452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8AC6361-82D3-4CAE-B658-F4281D72B0CA}" type="datetimeFigureOut">
              <a:rPr lang="en-ZA" smtClean="0"/>
              <a:t>2015/06/22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925454C-B9D9-4D28-9844-64677F513BD6}" type="slidenum">
              <a:rPr lang="en-ZA" smtClean="0"/>
              <a:t>‹#›</a:t>
            </a:fld>
            <a:endParaRPr lang="en-ZA"/>
          </a:p>
        </p:txBody>
      </p:sp>
    </p:spTree>
    <p:extLst>
      <p:ext uri="{BB962C8B-B14F-4D97-AF65-F5344CB8AC3E}">
        <p14:creationId xmlns:p14="http://schemas.microsoft.com/office/powerpoint/2010/main" val="288305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8AC6361-82D3-4CAE-B658-F4281D72B0CA}" type="datetimeFigureOut">
              <a:rPr lang="en-ZA" smtClean="0"/>
              <a:t>2015/06/22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925454C-B9D9-4D28-9844-64677F513BD6}" type="slidenum">
              <a:rPr lang="en-ZA" smtClean="0"/>
              <a:t>‹#›</a:t>
            </a:fld>
            <a:endParaRPr lang="en-ZA"/>
          </a:p>
        </p:txBody>
      </p:sp>
    </p:spTree>
    <p:extLst>
      <p:ext uri="{BB962C8B-B14F-4D97-AF65-F5344CB8AC3E}">
        <p14:creationId xmlns:p14="http://schemas.microsoft.com/office/powerpoint/2010/main" val="81643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me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990033"/>
                </a:solidFill>
                <a:latin typeface="Century Gothic" panose="020B0502020202020204" pitchFamily="34" charset="0"/>
              </a:defRPr>
            </a:lvl1pPr>
          </a:lstStyle>
          <a:p>
            <a:r>
              <a:rPr lang="en-US" dirty="0" smtClean="0"/>
              <a:t>Click to edit Master title style</a:t>
            </a:r>
            <a:endParaRPr lang="en-ZA" dirty="0"/>
          </a:p>
        </p:txBody>
      </p:sp>
      <p:sp>
        <p:nvSpPr>
          <p:cNvPr id="5" name="Slide Number Placeholder 4"/>
          <p:cNvSpPr>
            <a:spLocks noGrp="1"/>
          </p:cNvSpPr>
          <p:nvPr>
            <p:ph type="sldNum" sz="quarter" idx="12"/>
          </p:nvPr>
        </p:nvSpPr>
        <p:spPr>
          <a:xfrm>
            <a:off x="10833100" y="6356350"/>
            <a:ext cx="520700" cy="365125"/>
          </a:xfrm>
        </p:spPr>
        <p:txBody>
          <a:bodyPr/>
          <a:lstStyle>
            <a:lvl1pPr>
              <a:defRPr sz="1400">
                <a:latin typeface="Century Gothic" panose="020B0502020202020204" pitchFamily="34" charset="0"/>
              </a:defRPr>
            </a:lvl1pPr>
          </a:lstStyle>
          <a:p>
            <a:fld id="{6925454C-B9D9-4D28-9844-64677F513BD6}" type="slidenum">
              <a:rPr lang="en-ZA" smtClean="0"/>
              <a:pPr/>
              <a:t>‹#›</a:t>
            </a:fld>
            <a:endParaRPr lang="en-ZA"/>
          </a:p>
        </p:txBody>
      </p:sp>
      <p:grpSp>
        <p:nvGrpSpPr>
          <p:cNvPr id="6" name="Group 5"/>
          <p:cNvGrpSpPr/>
          <p:nvPr userDrawn="1"/>
        </p:nvGrpSpPr>
        <p:grpSpPr>
          <a:xfrm>
            <a:off x="838200" y="6288867"/>
            <a:ext cx="1699641" cy="432608"/>
            <a:chOff x="5156200" y="6342471"/>
            <a:chExt cx="1699641" cy="432608"/>
          </a:xfrm>
        </p:grpSpPr>
        <p:grpSp>
          <p:nvGrpSpPr>
            <p:cNvPr id="7" name="Group 6"/>
            <p:cNvGrpSpPr>
              <a:grpSpLocks/>
            </p:cNvGrpSpPr>
            <p:nvPr userDrawn="1"/>
          </p:nvGrpSpPr>
          <p:grpSpPr bwMode="auto">
            <a:xfrm>
              <a:off x="6333327" y="6342471"/>
              <a:ext cx="522514" cy="432608"/>
              <a:chOff x="3624" y="793"/>
              <a:chExt cx="1139" cy="1056"/>
            </a:xfrm>
          </p:grpSpPr>
          <p:grpSp>
            <p:nvGrpSpPr>
              <p:cNvPr id="73" name="Group 72"/>
              <p:cNvGrpSpPr>
                <a:grpSpLocks/>
              </p:cNvGrpSpPr>
              <p:nvPr userDrawn="1"/>
            </p:nvGrpSpPr>
            <p:grpSpPr bwMode="auto">
              <a:xfrm>
                <a:off x="3743" y="890"/>
                <a:ext cx="913" cy="906"/>
                <a:chOff x="3743" y="890"/>
                <a:chExt cx="913" cy="906"/>
              </a:xfrm>
            </p:grpSpPr>
            <p:sp>
              <p:nvSpPr>
                <p:cNvPr id="90" name="Freeform 89"/>
                <p:cNvSpPr>
                  <a:spLocks/>
                </p:cNvSpPr>
                <p:nvPr userDrawn="1"/>
              </p:nvSpPr>
              <p:spPr bwMode="auto">
                <a:xfrm>
                  <a:off x="3743" y="890"/>
                  <a:ext cx="913" cy="906"/>
                </a:xfrm>
                <a:custGeom>
                  <a:avLst/>
                  <a:gdLst>
                    <a:gd name="T0" fmla="+- 0 4635 3743"/>
                    <a:gd name="T1" fmla="*/ T0 w 913"/>
                    <a:gd name="T2" fmla="+- 0 1194 890"/>
                    <a:gd name="T3" fmla="*/ 1194 h 906"/>
                    <a:gd name="T4" fmla="+- 0 4384 3743"/>
                    <a:gd name="T5" fmla="*/ T4 w 913"/>
                    <a:gd name="T6" fmla="+- 0 1322 890"/>
                    <a:gd name="T7" fmla="*/ 1322 h 906"/>
                    <a:gd name="T8" fmla="+- 0 4656 3743"/>
                    <a:gd name="T9" fmla="*/ T8 w 913"/>
                    <a:gd name="T10" fmla="+- 0 1335 890"/>
                    <a:gd name="T11" fmla="*/ 1335 h 906"/>
                    <a:gd name="T12" fmla="+- 0 4656 3743"/>
                    <a:gd name="T13" fmla="*/ T12 w 913"/>
                    <a:gd name="T14" fmla="+- 0 1333 890"/>
                    <a:gd name="T15" fmla="*/ 1333 h 906"/>
                    <a:gd name="T16" fmla="+- 0 4652 3743"/>
                    <a:gd name="T17" fmla="*/ T16 w 913"/>
                    <a:gd name="T18" fmla="+- 0 1272 890"/>
                    <a:gd name="T19" fmla="*/ 1272 h 906"/>
                    <a:gd name="T20" fmla="+- 0 4635 3743"/>
                    <a:gd name="T21" fmla="*/ T20 w 913"/>
                    <a:gd name="T22" fmla="+- 0 1194 890"/>
                    <a:gd name="T23" fmla="*/ 1194 h 906"/>
                  </a:gdLst>
                  <a:ahLst/>
                  <a:cxnLst>
                    <a:cxn ang="0">
                      <a:pos x="T1" y="T3"/>
                    </a:cxn>
                    <a:cxn ang="0">
                      <a:pos x="T5" y="T7"/>
                    </a:cxn>
                    <a:cxn ang="0">
                      <a:pos x="T9" y="T11"/>
                    </a:cxn>
                    <a:cxn ang="0">
                      <a:pos x="T13" y="T15"/>
                    </a:cxn>
                    <a:cxn ang="0">
                      <a:pos x="T17" y="T19"/>
                    </a:cxn>
                    <a:cxn ang="0">
                      <a:pos x="T21" y="T23"/>
                    </a:cxn>
                  </a:cxnLst>
                  <a:rect l="0" t="0" r="r" b="b"/>
                  <a:pathLst>
                    <a:path w="913" h="906">
                      <a:moveTo>
                        <a:pt x="892" y="304"/>
                      </a:moveTo>
                      <a:lnTo>
                        <a:pt x="641" y="432"/>
                      </a:lnTo>
                      <a:lnTo>
                        <a:pt x="913" y="445"/>
                      </a:lnTo>
                      <a:lnTo>
                        <a:pt x="913" y="443"/>
                      </a:lnTo>
                      <a:lnTo>
                        <a:pt x="909" y="382"/>
                      </a:lnTo>
                      <a:lnTo>
                        <a:pt x="892" y="30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1" name="Freeform 90"/>
                <p:cNvSpPr>
                  <a:spLocks/>
                </p:cNvSpPr>
                <p:nvPr userDrawn="1"/>
              </p:nvSpPr>
              <p:spPr bwMode="auto">
                <a:xfrm>
                  <a:off x="3743" y="890"/>
                  <a:ext cx="913" cy="906"/>
                </a:xfrm>
                <a:custGeom>
                  <a:avLst/>
                  <a:gdLst>
                    <a:gd name="T0" fmla="+- 0 4331 3743"/>
                    <a:gd name="T1" fmla="*/ T0 w 913"/>
                    <a:gd name="T2" fmla="+- 0 892 890"/>
                    <a:gd name="T3" fmla="*/ 892 h 906"/>
                    <a:gd name="T4" fmla="+- 0 4277 3743"/>
                    <a:gd name="T5" fmla="*/ T4 w 913"/>
                    <a:gd name="T6" fmla="+- 0 1178 890"/>
                    <a:gd name="T7" fmla="*/ 1178 h 906"/>
                    <a:gd name="T8" fmla="+- 0 4490 3743"/>
                    <a:gd name="T9" fmla="*/ T8 w 913"/>
                    <a:gd name="T10" fmla="+- 0 978 890"/>
                    <a:gd name="T11" fmla="*/ 978 h 906"/>
                    <a:gd name="T12" fmla="+- 0 4474 3743"/>
                    <a:gd name="T13" fmla="*/ T12 w 913"/>
                    <a:gd name="T14" fmla="+- 0 966 890"/>
                    <a:gd name="T15" fmla="*/ 966 h 906"/>
                    <a:gd name="T16" fmla="+- 0 4424 3743"/>
                    <a:gd name="T17" fmla="*/ T16 w 913"/>
                    <a:gd name="T18" fmla="+- 0 932 890"/>
                    <a:gd name="T19" fmla="*/ 932 h 906"/>
                    <a:gd name="T20" fmla="+- 0 4370 3743"/>
                    <a:gd name="T21" fmla="*/ T20 w 913"/>
                    <a:gd name="T22" fmla="+- 0 906 890"/>
                    <a:gd name="T23" fmla="*/ 906 h 906"/>
                    <a:gd name="T24" fmla="+- 0 4331 3743"/>
                    <a:gd name="T25" fmla="*/ T24 w 913"/>
                    <a:gd name="T26" fmla="+- 0 892 890"/>
                    <a:gd name="T27" fmla="*/ 892 h 906"/>
                  </a:gdLst>
                  <a:ahLst/>
                  <a:cxnLst>
                    <a:cxn ang="0">
                      <a:pos x="T1" y="T3"/>
                    </a:cxn>
                    <a:cxn ang="0">
                      <a:pos x="T5" y="T7"/>
                    </a:cxn>
                    <a:cxn ang="0">
                      <a:pos x="T9" y="T11"/>
                    </a:cxn>
                    <a:cxn ang="0">
                      <a:pos x="T13" y="T15"/>
                    </a:cxn>
                    <a:cxn ang="0">
                      <a:pos x="T17" y="T19"/>
                    </a:cxn>
                    <a:cxn ang="0">
                      <a:pos x="T21" y="T23"/>
                    </a:cxn>
                    <a:cxn ang="0">
                      <a:pos x="T25" y="T27"/>
                    </a:cxn>
                  </a:cxnLst>
                  <a:rect l="0" t="0" r="r" b="b"/>
                  <a:pathLst>
                    <a:path w="913" h="906">
                      <a:moveTo>
                        <a:pt x="588" y="2"/>
                      </a:moveTo>
                      <a:lnTo>
                        <a:pt x="534" y="288"/>
                      </a:lnTo>
                      <a:lnTo>
                        <a:pt x="747" y="88"/>
                      </a:lnTo>
                      <a:lnTo>
                        <a:pt x="731" y="76"/>
                      </a:lnTo>
                      <a:lnTo>
                        <a:pt x="681" y="42"/>
                      </a:lnTo>
                      <a:lnTo>
                        <a:pt x="627" y="16"/>
                      </a:lnTo>
                      <a:lnTo>
                        <a:pt x="588" y="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2" name="Freeform 91"/>
                <p:cNvSpPr>
                  <a:spLocks/>
                </p:cNvSpPr>
                <p:nvPr userDrawn="1"/>
              </p:nvSpPr>
              <p:spPr bwMode="auto">
                <a:xfrm>
                  <a:off x="3743" y="890"/>
                  <a:ext cx="913" cy="906"/>
                </a:xfrm>
                <a:custGeom>
                  <a:avLst/>
                  <a:gdLst>
                    <a:gd name="T0" fmla="+- 0 4194 3743"/>
                    <a:gd name="T1" fmla="*/ T0 w 913"/>
                    <a:gd name="T2" fmla="+- 0 1498 890"/>
                    <a:gd name="T3" fmla="*/ 1498 h 906"/>
                    <a:gd name="T4" fmla="+- 0 4075 3743"/>
                    <a:gd name="T5" fmla="*/ T4 w 913"/>
                    <a:gd name="T6" fmla="+- 0 1780 890"/>
                    <a:gd name="T7" fmla="*/ 1780 h 906"/>
                    <a:gd name="T8" fmla="+- 0 4094 3743"/>
                    <a:gd name="T9" fmla="*/ T8 w 913"/>
                    <a:gd name="T10" fmla="+- 0 1785 890"/>
                    <a:gd name="T11" fmla="*/ 1785 h 906"/>
                    <a:gd name="T12" fmla="+- 0 4113 3743"/>
                    <a:gd name="T13" fmla="*/ T12 w 913"/>
                    <a:gd name="T14" fmla="+- 0 1789 890"/>
                    <a:gd name="T15" fmla="*/ 1789 h 906"/>
                    <a:gd name="T16" fmla="+- 0 4133 3743"/>
                    <a:gd name="T17" fmla="*/ T16 w 913"/>
                    <a:gd name="T18" fmla="+- 0 1792 890"/>
                    <a:gd name="T19" fmla="*/ 1792 h 906"/>
                    <a:gd name="T20" fmla="+- 0 4153 3743"/>
                    <a:gd name="T21" fmla="*/ T20 w 913"/>
                    <a:gd name="T22" fmla="+- 0 1794 890"/>
                    <a:gd name="T23" fmla="*/ 1794 h 906"/>
                    <a:gd name="T24" fmla="+- 0 4173 3743"/>
                    <a:gd name="T25" fmla="*/ T24 w 913"/>
                    <a:gd name="T26" fmla="+- 0 1795 890"/>
                    <a:gd name="T27" fmla="*/ 1795 h 906"/>
                    <a:gd name="T28" fmla="+- 0 4194 3743"/>
                    <a:gd name="T29" fmla="*/ T28 w 913"/>
                    <a:gd name="T30" fmla="+- 0 1796 890"/>
                    <a:gd name="T31" fmla="*/ 1796 h 906"/>
                    <a:gd name="T32" fmla="+- 0 4214 3743"/>
                    <a:gd name="T33" fmla="*/ T32 w 913"/>
                    <a:gd name="T34" fmla="+- 0 1795 890"/>
                    <a:gd name="T35" fmla="*/ 1795 h 906"/>
                    <a:gd name="T36" fmla="+- 0 4234 3743"/>
                    <a:gd name="T37" fmla="*/ T36 w 913"/>
                    <a:gd name="T38" fmla="+- 0 1794 890"/>
                    <a:gd name="T39" fmla="*/ 1794 h 906"/>
                    <a:gd name="T40" fmla="+- 0 4254 3743"/>
                    <a:gd name="T41" fmla="*/ T40 w 913"/>
                    <a:gd name="T42" fmla="+- 0 1792 890"/>
                    <a:gd name="T43" fmla="*/ 1792 h 906"/>
                    <a:gd name="T44" fmla="+- 0 4194 3743"/>
                    <a:gd name="T45" fmla="*/ T44 w 913"/>
                    <a:gd name="T46" fmla="+- 0 1498 890"/>
                    <a:gd name="T47" fmla="*/ 1498 h 9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913" h="906">
                      <a:moveTo>
                        <a:pt x="451" y="608"/>
                      </a:moveTo>
                      <a:lnTo>
                        <a:pt x="332" y="890"/>
                      </a:lnTo>
                      <a:lnTo>
                        <a:pt x="351" y="895"/>
                      </a:lnTo>
                      <a:lnTo>
                        <a:pt x="370" y="899"/>
                      </a:lnTo>
                      <a:lnTo>
                        <a:pt x="390" y="902"/>
                      </a:lnTo>
                      <a:lnTo>
                        <a:pt x="410" y="904"/>
                      </a:lnTo>
                      <a:lnTo>
                        <a:pt x="430" y="905"/>
                      </a:lnTo>
                      <a:lnTo>
                        <a:pt x="451" y="906"/>
                      </a:lnTo>
                      <a:lnTo>
                        <a:pt x="471" y="905"/>
                      </a:lnTo>
                      <a:lnTo>
                        <a:pt x="491" y="904"/>
                      </a:lnTo>
                      <a:lnTo>
                        <a:pt x="511" y="902"/>
                      </a:lnTo>
                      <a:lnTo>
                        <a:pt x="451" y="608"/>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3" name="Freeform 92"/>
                <p:cNvSpPr>
                  <a:spLocks/>
                </p:cNvSpPr>
                <p:nvPr userDrawn="1"/>
              </p:nvSpPr>
              <p:spPr bwMode="auto">
                <a:xfrm>
                  <a:off x="3743" y="890"/>
                  <a:ext cx="913" cy="906"/>
                </a:xfrm>
                <a:custGeom>
                  <a:avLst/>
                  <a:gdLst>
                    <a:gd name="T0" fmla="+- 0 3776 3743"/>
                    <a:gd name="T1" fmla="*/ T0 w 913"/>
                    <a:gd name="T2" fmla="+- 0 1136 890"/>
                    <a:gd name="T3" fmla="*/ 1136 h 906"/>
                    <a:gd name="T4" fmla="+- 0 3748 3743"/>
                    <a:gd name="T5" fmla="*/ T4 w 913"/>
                    <a:gd name="T6" fmla="+- 0 1210 890"/>
                    <a:gd name="T7" fmla="*/ 1210 h 906"/>
                    <a:gd name="T8" fmla="+- 0 3743 3743"/>
                    <a:gd name="T9" fmla="*/ T8 w 913"/>
                    <a:gd name="T10" fmla="+- 0 1230 890"/>
                    <a:gd name="T11" fmla="*/ 1230 h 906"/>
                    <a:gd name="T12" fmla="+- 0 4020 3743"/>
                    <a:gd name="T13" fmla="*/ T12 w 913"/>
                    <a:gd name="T14" fmla="+- 0 1273 890"/>
                    <a:gd name="T15" fmla="*/ 1273 h 906"/>
                    <a:gd name="T16" fmla="+- 0 3776 3743"/>
                    <a:gd name="T17" fmla="*/ T16 w 913"/>
                    <a:gd name="T18" fmla="+- 0 1136 890"/>
                    <a:gd name="T19" fmla="*/ 1136 h 906"/>
                  </a:gdLst>
                  <a:ahLst/>
                  <a:cxnLst>
                    <a:cxn ang="0">
                      <a:pos x="T1" y="T3"/>
                    </a:cxn>
                    <a:cxn ang="0">
                      <a:pos x="T5" y="T7"/>
                    </a:cxn>
                    <a:cxn ang="0">
                      <a:pos x="T9" y="T11"/>
                    </a:cxn>
                    <a:cxn ang="0">
                      <a:pos x="T13" y="T15"/>
                    </a:cxn>
                    <a:cxn ang="0">
                      <a:pos x="T17" y="T19"/>
                    </a:cxn>
                  </a:cxnLst>
                  <a:rect l="0" t="0" r="r" b="b"/>
                  <a:pathLst>
                    <a:path w="913" h="906">
                      <a:moveTo>
                        <a:pt x="33" y="246"/>
                      </a:moveTo>
                      <a:lnTo>
                        <a:pt x="5" y="320"/>
                      </a:lnTo>
                      <a:lnTo>
                        <a:pt x="0" y="340"/>
                      </a:lnTo>
                      <a:lnTo>
                        <a:pt x="277" y="383"/>
                      </a:lnTo>
                      <a:lnTo>
                        <a:pt x="33" y="24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4" name="Freeform 93"/>
                <p:cNvSpPr>
                  <a:spLocks/>
                </p:cNvSpPr>
                <p:nvPr userDrawn="1"/>
              </p:nvSpPr>
              <p:spPr bwMode="auto">
                <a:xfrm>
                  <a:off x="3743" y="890"/>
                  <a:ext cx="913" cy="906"/>
                </a:xfrm>
                <a:custGeom>
                  <a:avLst/>
                  <a:gdLst>
                    <a:gd name="T0" fmla="+- 0 4063 3743"/>
                    <a:gd name="T1" fmla="*/ T0 w 913"/>
                    <a:gd name="T2" fmla="+- 0 890 890"/>
                    <a:gd name="T3" fmla="*/ 890 h 906"/>
                    <a:gd name="T4" fmla="+- 0 4006 3743"/>
                    <a:gd name="T5" fmla="*/ T4 w 913"/>
                    <a:gd name="T6" fmla="+- 0 911 890"/>
                    <a:gd name="T7" fmla="*/ 911 h 906"/>
                    <a:gd name="T8" fmla="+- 0 3953 3743"/>
                    <a:gd name="T9" fmla="*/ T8 w 913"/>
                    <a:gd name="T10" fmla="+- 0 939 890"/>
                    <a:gd name="T11" fmla="*/ 939 h 906"/>
                    <a:gd name="T12" fmla="+- 0 3936 3743"/>
                    <a:gd name="T13" fmla="*/ T12 w 913"/>
                    <a:gd name="T14" fmla="+- 0 950 890"/>
                    <a:gd name="T15" fmla="*/ 950 h 906"/>
                    <a:gd name="T16" fmla="+- 0 4122 3743"/>
                    <a:gd name="T17" fmla="*/ T16 w 913"/>
                    <a:gd name="T18" fmla="+- 0 1190 890"/>
                    <a:gd name="T19" fmla="*/ 1190 h 906"/>
                    <a:gd name="T20" fmla="+- 0 4063 3743"/>
                    <a:gd name="T21" fmla="*/ T20 w 913"/>
                    <a:gd name="T22" fmla="+- 0 890 890"/>
                    <a:gd name="T23" fmla="*/ 890 h 906"/>
                  </a:gdLst>
                  <a:ahLst/>
                  <a:cxnLst>
                    <a:cxn ang="0">
                      <a:pos x="T1" y="T3"/>
                    </a:cxn>
                    <a:cxn ang="0">
                      <a:pos x="T5" y="T7"/>
                    </a:cxn>
                    <a:cxn ang="0">
                      <a:pos x="T9" y="T11"/>
                    </a:cxn>
                    <a:cxn ang="0">
                      <a:pos x="T13" y="T15"/>
                    </a:cxn>
                    <a:cxn ang="0">
                      <a:pos x="T17" y="T19"/>
                    </a:cxn>
                    <a:cxn ang="0">
                      <a:pos x="T21" y="T23"/>
                    </a:cxn>
                  </a:cxnLst>
                  <a:rect l="0" t="0" r="r" b="b"/>
                  <a:pathLst>
                    <a:path w="913" h="906">
                      <a:moveTo>
                        <a:pt x="320" y="0"/>
                      </a:moveTo>
                      <a:lnTo>
                        <a:pt x="263" y="21"/>
                      </a:lnTo>
                      <a:lnTo>
                        <a:pt x="210" y="49"/>
                      </a:lnTo>
                      <a:lnTo>
                        <a:pt x="193" y="60"/>
                      </a:lnTo>
                      <a:lnTo>
                        <a:pt x="379" y="300"/>
                      </a:lnTo>
                      <a:lnTo>
                        <a:pt x="320" y="0"/>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5" name="Freeform 94"/>
                <p:cNvSpPr>
                  <a:spLocks/>
                </p:cNvSpPr>
                <p:nvPr userDrawn="1"/>
              </p:nvSpPr>
              <p:spPr bwMode="auto">
                <a:xfrm>
                  <a:off x="3743" y="890"/>
                  <a:ext cx="913" cy="906"/>
                </a:xfrm>
                <a:custGeom>
                  <a:avLst/>
                  <a:gdLst>
                    <a:gd name="T0" fmla="+- 0 4046 3743"/>
                    <a:gd name="T1" fmla="*/ T0 w 913"/>
                    <a:gd name="T2" fmla="+- 0 1429 890"/>
                    <a:gd name="T3" fmla="*/ 1429 h 906"/>
                    <a:gd name="T4" fmla="+- 0 3769 3743"/>
                    <a:gd name="T5" fmla="*/ T4 w 913"/>
                    <a:gd name="T6" fmla="+- 0 1516 890"/>
                    <a:gd name="T7" fmla="*/ 1516 h 906"/>
                    <a:gd name="T8" fmla="+- 0 3778 3743"/>
                    <a:gd name="T9" fmla="*/ T8 w 913"/>
                    <a:gd name="T10" fmla="+- 0 1535 890"/>
                    <a:gd name="T11" fmla="*/ 1535 h 906"/>
                    <a:gd name="T12" fmla="+- 0 3787 3743"/>
                    <a:gd name="T13" fmla="*/ T12 w 913"/>
                    <a:gd name="T14" fmla="+- 0 1552 890"/>
                    <a:gd name="T15" fmla="*/ 1552 h 906"/>
                    <a:gd name="T16" fmla="+- 0 3797 3743"/>
                    <a:gd name="T17" fmla="*/ T16 w 913"/>
                    <a:gd name="T18" fmla="+- 0 1570 890"/>
                    <a:gd name="T19" fmla="*/ 1570 h 906"/>
                    <a:gd name="T20" fmla="+- 0 3807 3743"/>
                    <a:gd name="T21" fmla="*/ T20 w 913"/>
                    <a:gd name="T22" fmla="+- 0 1587 890"/>
                    <a:gd name="T23" fmla="*/ 1587 h 906"/>
                    <a:gd name="T24" fmla="+- 0 3819 3743"/>
                    <a:gd name="T25" fmla="*/ T24 w 913"/>
                    <a:gd name="T26" fmla="+- 0 1603 890"/>
                    <a:gd name="T27" fmla="*/ 1603 h 906"/>
                    <a:gd name="T28" fmla="+- 0 4046 3743"/>
                    <a:gd name="T29" fmla="*/ T28 w 913"/>
                    <a:gd name="T30" fmla="+- 0 1429 890"/>
                    <a:gd name="T31" fmla="*/ 1429 h 9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13" h="906">
                      <a:moveTo>
                        <a:pt x="303" y="539"/>
                      </a:moveTo>
                      <a:lnTo>
                        <a:pt x="26" y="626"/>
                      </a:lnTo>
                      <a:lnTo>
                        <a:pt x="35" y="645"/>
                      </a:lnTo>
                      <a:lnTo>
                        <a:pt x="44" y="662"/>
                      </a:lnTo>
                      <a:lnTo>
                        <a:pt x="54" y="680"/>
                      </a:lnTo>
                      <a:lnTo>
                        <a:pt x="64" y="697"/>
                      </a:lnTo>
                      <a:lnTo>
                        <a:pt x="76" y="713"/>
                      </a:lnTo>
                      <a:lnTo>
                        <a:pt x="303" y="539"/>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96" name="Freeform 95"/>
                <p:cNvSpPr>
                  <a:spLocks/>
                </p:cNvSpPr>
                <p:nvPr userDrawn="1"/>
              </p:nvSpPr>
              <p:spPr bwMode="auto">
                <a:xfrm>
                  <a:off x="3743" y="890"/>
                  <a:ext cx="913" cy="906"/>
                </a:xfrm>
                <a:custGeom>
                  <a:avLst/>
                  <a:gdLst>
                    <a:gd name="T0" fmla="+- 0 4356 3743"/>
                    <a:gd name="T1" fmla="*/ T0 w 913"/>
                    <a:gd name="T2" fmla="+- 0 1465 890"/>
                    <a:gd name="T3" fmla="*/ 1465 h 906"/>
                    <a:gd name="T4" fmla="+- 0 4507 3743"/>
                    <a:gd name="T5" fmla="*/ T4 w 913"/>
                    <a:gd name="T6" fmla="+- 0 1673 890"/>
                    <a:gd name="T7" fmla="*/ 1673 h 906"/>
                    <a:gd name="T8" fmla="+- 0 4521 3743"/>
                    <a:gd name="T9" fmla="*/ T8 w 913"/>
                    <a:gd name="T10" fmla="+- 0 1659 890"/>
                    <a:gd name="T11" fmla="*/ 1659 h 906"/>
                    <a:gd name="T12" fmla="+- 0 4535 3743"/>
                    <a:gd name="T13" fmla="*/ T12 w 913"/>
                    <a:gd name="T14" fmla="+- 0 1645 890"/>
                    <a:gd name="T15" fmla="*/ 1645 h 906"/>
                    <a:gd name="T16" fmla="+- 0 4548 3743"/>
                    <a:gd name="T17" fmla="*/ T16 w 913"/>
                    <a:gd name="T18" fmla="+- 0 1630 890"/>
                    <a:gd name="T19" fmla="*/ 1630 h 906"/>
                    <a:gd name="T20" fmla="+- 0 4561 3743"/>
                    <a:gd name="T21" fmla="*/ T20 w 913"/>
                    <a:gd name="T22" fmla="+- 0 1614 890"/>
                    <a:gd name="T23" fmla="*/ 1614 h 906"/>
                    <a:gd name="T24" fmla="+- 0 4573 3743"/>
                    <a:gd name="T25" fmla="*/ T24 w 913"/>
                    <a:gd name="T26" fmla="+- 0 1598 890"/>
                    <a:gd name="T27" fmla="*/ 1598 h 906"/>
                    <a:gd name="T28" fmla="+- 0 4576 3743"/>
                    <a:gd name="T29" fmla="*/ T28 w 913"/>
                    <a:gd name="T30" fmla="+- 0 1593 890"/>
                    <a:gd name="T31" fmla="*/ 1593 h 906"/>
                    <a:gd name="T32" fmla="+- 0 4356 3743"/>
                    <a:gd name="T33" fmla="*/ T32 w 913"/>
                    <a:gd name="T34" fmla="+- 0 1465 890"/>
                    <a:gd name="T35" fmla="*/ 1465 h 9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13" h="906">
                      <a:moveTo>
                        <a:pt x="613" y="575"/>
                      </a:moveTo>
                      <a:lnTo>
                        <a:pt x="764" y="783"/>
                      </a:lnTo>
                      <a:lnTo>
                        <a:pt x="778" y="769"/>
                      </a:lnTo>
                      <a:lnTo>
                        <a:pt x="792" y="755"/>
                      </a:lnTo>
                      <a:lnTo>
                        <a:pt x="805" y="740"/>
                      </a:lnTo>
                      <a:lnTo>
                        <a:pt x="818" y="724"/>
                      </a:lnTo>
                      <a:lnTo>
                        <a:pt x="830" y="708"/>
                      </a:lnTo>
                      <a:lnTo>
                        <a:pt x="833" y="703"/>
                      </a:lnTo>
                      <a:lnTo>
                        <a:pt x="613" y="57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4" name="Group 73"/>
              <p:cNvGrpSpPr>
                <a:grpSpLocks/>
              </p:cNvGrpSpPr>
              <p:nvPr userDrawn="1"/>
            </p:nvGrpSpPr>
            <p:grpSpPr bwMode="auto">
              <a:xfrm>
                <a:off x="3624" y="793"/>
                <a:ext cx="1139" cy="1056"/>
                <a:chOff x="3624" y="793"/>
                <a:chExt cx="1139" cy="1056"/>
              </a:xfrm>
            </p:grpSpPr>
            <p:sp>
              <p:nvSpPr>
                <p:cNvPr id="83" name="Freeform 82"/>
                <p:cNvSpPr>
                  <a:spLocks/>
                </p:cNvSpPr>
                <p:nvPr userDrawn="1"/>
              </p:nvSpPr>
              <p:spPr bwMode="auto">
                <a:xfrm>
                  <a:off x="3624" y="793"/>
                  <a:ext cx="1139" cy="1056"/>
                </a:xfrm>
                <a:custGeom>
                  <a:avLst/>
                  <a:gdLst>
                    <a:gd name="T0" fmla="+- 0 4333 3624"/>
                    <a:gd name="T1" fmla="*/ T0 w 1139"/>
                    <a:gd name="T2" fmla="+- 0 1475 793"/>
                    <a:gd name="T3" fmla="*/ 1475 h 1056"/>
                    <a:gd name="T4" fmla="+- 0 4195 3624"/>
                    <a:gd name="T5" fmla="*/ T4 w 1139"/>
                    <a:gd name="T6" fmla="+- 0 1475 793"/>
                    <a:gd name="T7" fmla="*/ 1475 h 1056"/>
                    <a:gd name="T8" fmla="+- 0 4213 3624"/>
                    <a:gd name="T9" fmla="*/ T8 w 1139"/>
                    <a:gd name="T10" fmla="+- 0 1477 793"/>
                    <a:gd name="T11" fmla="*/ 1477 h 1056"/>
                    <a:gd name="T12" fmla="+- 0 4228 3624"/>
                    <a:gd name="T13" fmla="*/ T12 w 1139"/>
                    <a:gd name="T14" fmla="+- 0 1485 793"/>
                    <a:gd name="T15" fmla="*/ 1485 h 1056"/>
                    <a:gd name="T16" fmla="+- 0 4261 3624"/>
                    <a:gd name="T17" fmla="*/ T16 w 1139"/>
                    <a:gd name="T18" fmla="+- 0 1561 793"/>
                    <a:gd name="T19" fmla="*/ 1561 h 1056"/>
                    <a:gd name="T20" fmla="+- 0 4267 3624"/>
                    <a:gd name="T21" fmla="*/ T20 w 1139"/>
                    <a:gd name="T22" fmla="+- 0 1611 793"/>
                    <a:gd name="T23" fmla="*/ 1611 h 1056"/>
                    <a:gd name="T24" fmla="+- 0 4270 3624"/>
                    <a:gd name="T25" fmla="*/ T24 w 1139"/>
                    <a:gd name="T26" fmla="+- 0 1633 793"/>
                    <a:gd name="T27" fmla="*/ 1633 h 1056"/>
                    <a:gd name="T28" fmla="+- 0 4276 3624"/>
                    <a:gd name="T29" fmla="*/ T28 w 1139"/>
                    <a:gd name="T30" fmla="+- 0 1675 793"/>
                    <a:gd name="T31" fmla="*/ 1675 h 1056"/>
                    <a:gd name="T32" fmla="+- 0 4280 3624"/>
                    <a:gd name="T33" fmla="*/ T32 w 1139"/>
                    <a:gd name="T34" fmla="+- 0 1695 793"/>
                    <a:gd name="T35" fmla="*/ 1695 h 1056"/>
                    <a:gd name="T36" fmla="+- 0 4283 3624"/>
                    <a:gd name="T37" fmla="*/ T36 w 1139"/>
                    <a:gd name="T38" fmla="+- 0 1717 793"/>
                    <a:gd name="T39" fmla="*/ 1717 h 1056"/>
                    <a:gd name="T40" fmla="+- 0 4287 3624"/>
                    <a:gd name="T41" fmla="*/ T40 w 1139"/>
                    <a:gd name="T42" fmla="+- 0 1737 793"/>
                    <a:gd name="T43" fmla="*/ 1737 h 1056"/>
                    <a:gd name="T44" fmla="+- 0 4291 3624"/>
                    <a:gd name="T45" fmla="*/ T44 w 1139"/>
                    <a:gd name="T46" fmla="+- 0 1755 793"/>
                    <a:gd name="T47" fmla="*/ 1755 h 1056"/>
                    <a:gd name="T48" fmla="+- 0 4296 3624"/>
                    <a:gd name="T49" fmla="*/ T48 w 1139"/>
                    <a:gd name="T50" fmla="+- 0 1775 793"/>
                    <a:gd name="T51" fmla="*/ 1775 h 1056"/>
                    <a:gd name="T52" fmla="+- 0 4321 3624"/>
                    <a:gd name="T53" fmla="*/ T52 w 1139"/>
                    <a:gd name="T54" fmla="+- 0 1839 793"/>
                    <a:gd name="T55" fmla="*/ 1839 h 1056"/>
                    <a:gd name="T56" fmla="+- 0 4351 3624"/>
                    <a:gd name="T57" fmla="*/ T56 w 1139"/>
                    <a:gd name="T58" fmla="+- 0 1849 793"/>
                    <a:gd name="T59" fmla="*/ 1849 h 1056"/>
                    <a:gd name="T60" fmla="+- 0 4374 3624"/>
                    <a:gd name="T61" fmla="*/ T60 w 1139"/>
                    <a:gd name="T62" fmla="+- 0 1849 793"/>
                    <a:gd name="T63" fmla="*/ 1849 h 1056"/>
                    <a:gd name="T64" fmla="+- 0 4404 3624"/>
                    <a:gd name="T65" fmla="*/ T64 w 1139"/>
                    <a:gd name="T66" fmla="+- 0 1843 793"/>
                    <a:gd name="T67" fmla="*/ 1843 h 1056"/>
                    <a:gd name="T68" fmla="+- 0 4425 3624"/>
                    <a:gd name="T69" fmla="*/ T68 w 1139"/>
                    <a:gd name="T70" fmla="+- 0 1837 793"/>
                    <a:gd name="T71" fmla="*/ 1837 h 1056"/>
                    <a:gd name="T72" fmla="+- 0 4444 3624"/>
                    <a:gd name="T73" fmla="*/ T72 w 1139"/>
                    <a:gd name="T74" fmla="+- 0 1827 793"/>
                    <a:gd name="T75" fmla="*/ 1827 h 1056"/>
                    <a:gd name="T76" fmla="+- 0 4462 3624"/>
                    <a:gd name="T77" fmla="*/ T76 w 1139"/>
                    <a:gd name="T78" fmla="+- 0 1819 793"/>
                    <a:gd name="T79" fmla="*/ 1819 h 1056"/>
                    <a:gd name="T80" fmla="+- 0 4478 3624"/>
                    <a:gd name="T81" fmla="*/ T80 w 1139"/>
                    <a:gd name="T82" fmla="+- 0 1807 793"/>
                    <a:gd name="T83" fmla="*/ 1807 h 1056"/>
                    <a:gd name="T84" fmla="+- 0 4493 3624"/>
                    <a:gd name="T85" fmla="*/ T84 w 1139"/>
                    <a:gd name="T86" fmla="+- 0 1797 793"/>
                    <a:gd name="T87" fmla="*/ 1797 h 1056"/>
                    <a:gd name="T88" fmla="+- 0 4507 3624"/>
                    <a:gd name="T89" fmla="*/ T88 w 1139"/>
                    <a:gd name="T90" fmla="+- 0 1785 793"/>
                    <a:gd name="T91" fmla="*/ 1785 h 1056"/>
                    <a:gd name="T92" fmla="+- 0 4514 3624"/>
                    <a:gd name="T93" fmla="*/ T92 w 1139"/>
                    <a:gd name="T94" fmla="+- 0 1771 793"/>
                    <a:gd name="T95" fmla="*/ 1771 h 1056"/>
                    <a:gd name="T96" fmla="+- 0 4517 3624"/>
                    <a:gd name="T97" fmla="*/ T96 w 1139"/>
                    <a:gd name="T98" fmla="+- 0 1753 793"/>
                    <a:gd name="T99" fmla="*/ 1753 h 1056"/>
                    <a:gd name="T100" fmla="+- 0 4513 3624"/>
                    <a:gd name="T101" fmla="*/ T100 w 1139"/>
                    <a:gd name="T102" fmla="+- 0 1733 793"/>
                    <a:gd name="T103" fmla="*/ 1733 h 1056"/>
                    <a:gd name="T104" fmla="+- 0 4501 3624"/>
                    <a:gd name="T105" fmla="*/ T104 w 1139"/>
                    <a:gd name="T106" fmla="+- 0 1713 793"/>
                    <a:gd name="T107" fmla="*/ 1713 h 1056"/>
                    <a:gd name="T108" fmla="+- 0 4494 3624"/>
                    <a:gd name="T109" fmla="*/ T108 w 1139"/>
                    <a:gd name="T110" fmla="+- 0 1705 793"/>
                    <a:gd name="T111" fmla="*/ 1705 h 1056"/>
                    <a:gd name="T112" fmla="+- 0 4485 3624"/>
                    <a:gd name="T113" fmla="*/ T112 w 1139"/>
                    <a:gd name="T114" fmla="+- 0 1693 793"/>
                    <a:gd name="T115" fmla="*/ 1693 h 1056"/>
                    <a:gd name="T116" fmla="+- 0 4474 3624"/>
                    <a:gd name="T117" fmla="*/ T116 w 1139"/>
                    <a:gd name="T118" fmla="+- 0 1677 793"/>
                    <a:gd name="T119" fmla="*/ 1677 h 1056"/>
                    <a:gd name="T120" fmla="+- 0 4461 3624"/>
                    <a:gd name="T121" fmla="*/ T120 w 1139"/>
                    <a:gd name="T122" fmla="+- 0 1661 793"/>
                    <a:gd name="T123" fmla="*/ 1661 h 1056"/>
                    <a:gd name="T124" fmla="+- 0 4447 3624"/>
                    <a:gd name="T125" fmla="*/ T124 w 1139"/>
                    <a:gd name="T126" fmla="+- 0 1641 793"/>
                    <a:gd name="T127" fmla="*/ 1641 h 1056"/>
                    <a:gd name="T128" fmla="+- 0 4432 3624"/>
                    <a:gd name="T129" fmla="*/ T128 w 1139"/>
                    <a:gd name="T130" fmla="+- 0 1621 793"/>
                    <a:gd name="T131" fmla="*/ 1621 h 1056"/>
                    <a:gd name="T132" fmla="+- 0 4402 3624"/>
                    <a:gd name="T133" fmla="*/ T132 w 1139"/>
                    <a:gd name="T134" fmla="+- 0 1581 793"/>
                    <a:gd name="T135" fmla="*/ 1581 h 1056"/>
                    <a:gd name="T136" fmla="+- 0 4387 3624"/>
                    <a:gd name="T137" fmla="*/ T136 w 1139"/>
                    <a:gd name="T138" fmla="+- 0 1561 793"/>
                    <a:gd name="T139" fmla="*/ 1561 h 1056"/>
                    <a:gd name="T140" fmla="+- 0 4361 3624"/>
                    <a:gd name="T141" fmla="*/ T140 w 1139"/>
                    <a:gd name="T142" fmla="+- 0 1523 793"/>
                    <a:gd name="T143" fmla="*/ 1523 h 1056"/>
                    <a:gd name="T144" fmla="+- 0 4350 3624"/>
                    <a:gd name="T145" fmla="*/ T144 w 1139"/>
                    <a:gd name="T146" fmla="+- 0 1507 793"/>
                    <a:gd name="T147" fmla="*/ 1507 h 1056"/>
                    <a:gd name="T148" fmla="+- 0 4342 3624"/>
                    <a:gd name="T149" fmla="*/ T148 w 1139"/>
                    <a:gd name="T150" fmla="+- 0 1495 793"/>
                    <a:gd name="T151" fmla="*/ 1495 h 1056"/>
                    <a:gd name="T152" fmla="+- 0 4336 3624"/>
                    <a:gd name="T153" fmla="*/ T152 w 1139"/>
                    <a:gd name="T154" fmla="+- 0 1485 793"/>
                    <a:gd name="T155" fmla="*/ 1485 h 1056"/>
                    <a:gd name="T156" fmla="+- 0 4333 3624"/>
                    <a:gd name="T157" fmla="*/ T156 w 1139"/>
                    <a:gd name="T158" fmla="+- 0 1475 793"/>
                    <a:gd name="T159" fmla="*/ 1475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139" h="1056">
                      <a:moveTo>
                        <a:pt x="709" y="682"/>
                      </a:moveTo>
                      <a:lnTo>
                        <a:pt x="571" y="682"/>
                      </a:lnTo>
                      <a:lnTo>
                        <a:pt x="589" y="684"/>
                      </a:lnTo>
                      <a:lnTo>
                        <a:pt x="604" y="692"/>
                      </a:lnTo>
                      <a:lnTo>
                        <a:pt x="637" y="768"/>
                      </a:lnTo>
                      <a:lnTo>
                        <a:pt x="643" y="818"/>
                      </a:lnTo>
                      <a:lnTo>
                        <a:pt x="646" y="840"/>
                      </a:lnTo>
                      <a:lnTo>
                        <a:pt x="652" y="882"/>
                      </a:lnTo>
                      <a:lnTo>
                        <a:pt x="656" y="902"/>
                      </a:lnTo>
                      <a:lnTo>
                        <a:pt x="659" y="924"/>
                      </a:lnTo>
                      <a:lnTo>
                        <a:pt x="663" y="944"/>
                      </a:lnTo>
                      <a:lnTo>
                        <a:pt x="667" y="962"/>
                      </a:lnTo>
                      <a:lnTo>
                        <a:pt x="672" y="982"/>
                      </a:lnTo>
                      <a:lnTo>
                        <a:pt x="697" y="1046"/>
                      </a:lnTo>
                      <a:lnTo>
                        <a:pt x="727" y="1056"/>
                      </a:lnTo>
                      <a:lnTo>
                        <a:pt x="750" y="1056"/>
                      </a:lnTo>
                      <a:lnTo>
                        <a:pt x="780" y="1050"/>
                      </a:lnTo>
                      <a:lnTo>
                        <a:pt x="801" y="1044"/>
                      </a:lnTo>
                      <a:lnTo>
                        <a:pt x="820" y="1034"/>
                      </a:lnTo>
                      <a:lnTo>
                        <a:pt x="838" y="1026"/>
                      </a:lnTo>
                      <a:lnTo>
                        <a:pt x="854" y="1014"/>
                      </a:lnTo>
                      <a:lnTo>
                        <a:pt x="869" y="1004"/>
                      </a:lnTo>
                      <a:lnTo>
                        <a:pt x="883" y="992"/>
                      </a:lnTo>
                      <a:lnTo>
                        <a:pt x="890" y="978"/>
                      </a:lnTo>
                      <a:lnTo>
                        <a:pt x="893" y="960"/>
                      </a:lnTo>
                      <a:lnTo>
                        <a:pt x="889" y="940"/>
                      </a:lnTo>
                      <a:lnTo>
                        <a:pt x="877" y="920"/>
                      </a:lnTo>
                      <a:lnTo>
                        <a:pt x="870" y="912"/>
                      </a:lnTo>
                      <a:lnTo>
                        <a:pt x="861" y="900"/>
                      </a:lnTo>
                      <a:lnTo>
                        <a:pt x="850" y="884"/>
                      </a:lnTo>
                      <a:lnTo>
                        <a:pt x="837" y="868"/>
                      </a:lnTo>
                      <a:lnTo>
                        <a:pt x="823" y="848"/>
                      </a:lnTo>
                      <a:lnTo>
                        <a:pt x="808" y="828"/>
                      </a:lnTo>
                      <a:lnTo>
                        <a:pt x="778" y="788"/>
                      </a:lnTo>
                      <a:lnTo>
                        <a:pt x="763" y="768"/>
                      </a:lnTo>
                      <a:lnTo>
                        <a:pt x="737" y="730"/>
                      </a:lnTo>
                      <a:lnTo>
                        <a:pt x="726" y="714"/>
                      </a:lnTo>
                      <a:lnTo>
                        <a:pt x="718" y="702"/>
                      </a:lnTo>
                      <a:lnTo>
                        <a:pt x="712" y="692"/>
                      </a:lnTo>
                      <a:lnTo>
                        <a:pt x="709" y="682"/>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4" name="Freeform 83"/>
                <p:cNvSpPr>
                  <a:spLocks/>
                </p:cNvSpPr>
                <p:nvPr userDrawn="1"/>
              </p:nvSpPr>
              <p:spPr bwMode="auto">
                <a:xfrm>
                  <a:off x="3624" y="793"/>
                  <a:ext cx="1139" cy="1056"/>
                </a:xfrm>
                <a:custGeom>
                  <a:avLst/>
                  <a:gdLst>
                    <a:gd name="T0" fmla="+- 0 4744 3624"/>
                    <a:gd name="T1" fmla="*/ T0 w 1139"/>
                    <a:gd name="T2" fmla="+- 0 1393 793"/>
                    <a:gd name="T3" fmla="*/ 1393 h 1056"/>
                    <a:gd name="T4" fmla="+- 0 4020 3624"/>
                    <a:gd name="T5" fmla="*/ T4 w 1139"/>
                    <a:gd name="T6" fmla="+- 0 1393 793"/>
                    <a:gd name="T7" fmla="*/ 1393 h 1056"/>
                    <a:gd name="T8" fmla="+- 0 4039 3624"/>
                    <a:gd name="T9" fmla="*/ T8 w 1139"/>
                    <a:gd name="T10" fmla="+- 0 1397 793"/>
                    <a:gd name="T11" fmla="*/ 1397 h 1056"/>
                    <a:gd name="T12" fmla="+- 0 4057 3624"/>
                    <a:gd name="T13" fmla="*/ T12 w 1139"/>
                    <a:gd name="T14" fmla="+- 0 1409 793"/>
                    <a:gd name="T15" fmla="*/ 1409 h 1056"/>
                    <a:gd name="T16" fmla="+- 0 4064 3624"/>
                    <a:gd name="T17" fmla="*/ T16 w 1139"/>
                    <a:gd name="T18" fmla="+- 0 1423 793"/>
                    <a:gd name="T19" fmla="*/ 1423 h 1056"/>
                    <a:gd name="T20" fmla="+- 0 4066 3624"/>
                    <a:gd name="T21" fmla="*/ T20 w 1139"/>
                    <a:gd name="T22" fmla="+- 0 1441 793"/>
                    <a:gd name="T23" fmla="*/ 1441 h 1056"/>
                    <a:gd name="T24" fmla="+- 0 4060 3624"/>
                    <a:gd name="T25" fmla="*/ T24 w 1139"/>
                    <a:gd name="T26" fmla="+- 0 1459 793"/>
                    <a:gd name="T27" fmla="*/ 1459 h 1056"/>
                    <a:gd name="T28" fmla="+- 0 4046 3624"/>
                    <a:gd name="T29" fmla="*/ T28 w 1139"/>
                    <a:gd name="T30" fmla="+- 0 1477 793"/>
                    <a:gd name="T31" fmla="*/ 1477 h 1056"/>
                    <a:gd name="T32" fmla="+- 0 4037 3624"/>
                    <a:gd name="T33" fmla="*/ T32 w 1139"/>
                    <a:gd name="T34" fmla="+- 0 1485 793"/>
                    <a:gd name="T35" fmla="*/ 1485 h 1056"/>
                    <a:gd name="T36" fmla="+- 0 3977 3624"/>
                    <a:gd name="T37" fmla="*/ T36 w 1139"/>
                    <a:gd name="T38" fmla="+- 0 1541 793"/>
                    <a:gd name="T39" fmla="*/ 1541 h 1056"/>
                    <a:gd name="T40" fmla="+- 0 3939 3624"/>
                    <a:gd name="T41" fmla="*/ T40 w 1139"/>
                    <a:gd name="T42" fmla="+- 0 1575 793"/>
                    <a:gd name="T43" fmla="*/ 1575 h 1056"/>
                    <a:gd name="T44" fmla="+- 0 3920 3624"/>
                    <a:gd name="T45" fmla="*/ T44 w 1139"/>
                    <a:gd name="T46" fmla="+- 0 1595 793"/>
                    <a:gd name="T47" fmla="*/ 1595 h 1056"/>
                    <a:gd name="T48" fmla="+- 0 3901 3624"/>
                    <a:gd name="T49" fmla="*/ T48 w 1139"/>
                    <a:gd name="T50" fmla="+- 0 1611 793"/>
                    <a:gd name="T51" fmla="*/ 1611 h 1056"/>
                    <a:gd name="T52" fmla="+- 0 3883 3624"/>
                    <a:gd name="T53" fmla="*/ T52 w 1139"/>
                    <a:gd name="T54" fmla="+- 0 1629 793"/>
                    <a:gd name="T55" fmla="*/ 1629 h 1056"/>
                    <a:gd name="T56" fmla="+- 0 3866 3624"/>
                    <a:gd name="T57" fmla="*/ T56 w 1139"/>
                    <a:gd name="T58" fmla="+- 0 1645 793"/>
                    <a:gd name="T59" fmla="*/ 1645 h 1056"/>
                    <a:gd name="T60" fmla="+- 0 3851 3624"/>
                    <a:gd name="T61" fmla="*/ T60 w 1139"/>
                    <a:gd name="T62" fmla="+- 0 1659 793"/>
                    <a:gd name="T63" fmla="*/ 1659 h 1056"/>
                    <a:gd name="T64" fmla="+- 0 3839 3624"/>
                    <a:gd name="T65" fmla="*/ T64 w 1139"/>
                    <a:gd name="T66" fmla="+- 0 1671 793"/>
                    <a:gd name="T67" fmla="*/ 1671 h 1056"/>
                    <a:gd name="T68" fmla="+- 0 3829 3624"/>
                    <a:gd name="T69" fmla="*/ T68 w 1139"/>
                    <a:gd name="T70" fmla="+- 0 1681 793"/>
                    <a:gd name="T71" fmla="*/ 1681 h 1056"/>
                    <a:gd name="T72" fmla="+- 0 3823 3624"/>
                    <a:gd name="T73" fmla="*/ T72 w 1139"/>
                    <a:gd name="T74" fmla="+- 0 1689 793"/>
                    <a:gd name="T75" fmla="*/ 1689 h 1056"/>
                    <a:gd name="T76" fmla="+- 0 3815 3624"/>
                    <a:gd name="T77" fmla="*/ T76 w 1139"/>
                    <a:gd name="T78" fmla="+- 0 1707 793"/>
                    <a:gd name="T79" fmla="*/ 1707 h 1056"/>
                    <a:gd name="T80" fmla="+- 0 3816 3624"/>
                    <a:gd name="T81" fmla="*/ T80 w 1139"/>
                    <a:gd name="T82" fmla="+- 0 1725 793"/>
                    <a:gd name="T83" fmla="*/ 1725 h 1056"/>
                    <a:gd name="T84" fmla="+- 0 3849 3624"/>
                    <a:gd name="T85" fmla="*/ T84 w 1139"/>
                    <a:gd name="T86" fmla="+- 0 1775 793"/>
                    <a:gd name="T87" fmla="*/ 1775 h 1056"/>
                    <a:gd name="T88" fmla="+- 0 3900 3624"/>
                    <a:gd name="T89" fmla="*/ T88 w 1139"/>
                    <a:gd name="T90" fmla="+- 0 1809 793"/>
                    <a:gd name="T91" fmla="*/ 1809 h 1056"/>
                    <a:gd name="T92" fmla="+- 0 3923 3624"/>
                    <a:gd name="T93" fmla="*/ T92 w 1139"/>
                    <a:gd name="T94" fmla="+- 0 1821 793"/>
                    <a:gd name="T95" fmla="*/ 1821 h 1056"/>
                    <a:gd name="T96" fmla="+- 0 3949 3624"/>
                    <a:gd name="T97" fmla="*/ T96 w 1139"/>
                    <a:gd name="T98" fmla="+- 0 1835 793"/>
                    <a:gd name="T99" fmla="*/ 1835 h 1056"/>
                    <a:gd name="T100" fmla="+- 0 3970 3624"/>
                    <a:gd name="T101" fmla="*/ T100 w 1139"/>
                    <a:gd name="T102" fmla="+- 0 1839 793"/>
                    <a:gd name="T103" fmla="*/ 1839 h 1056"/>
                    <a:gd name="T104" fmla="+- 0 3987 3624"/>
                    <a:gd name="T105" fmla="*/ T104 w 1139"/>
                    <a:gd name="T106" fmla="+- 0 1837 793"/>
                    <a:gd name="T107" fmla="*/ 1837 h 1056"/>
                    <a:gd name="T108" fmla="+- 0 4001 3624"/>
                    <a:gd name="T109" fmla="*/ T108 w 1139"/>
                    <a:gd name="T110" fmla="+- 0 1831 793"/>
                    <a:gd name="T111" fmla="*/ 1831 h 1056"/>
                    <a:gd name="T112" fmla="+- 0 4036 3624"/>
                    <a:gd name="T113" fmla="*/ T112 w 1139"/>
                    <a:gd name="T114" fmla="+- 0 1771 793"/>
                    <a:gd name="T115" fmla="*/ 1771 h 1056"/>
                    <a:gd name="T116" fmla="+- 0 4063 3624"/>
                    <a:gd name="T117" fmla="*/ T116 w 1139"/>
                    <a:gd name="T118" fmla="+- 0 1695 793"/>
                    <a:gd name="T119" fmla="*/ 1695 h 1056"/>
                    <a:gd name="T120" fmla="+- 0 4071 3624"/>
                    <a:gd name="T121" fmla="*/ T120 w 1139"/>
                    <a:gd name="T122" fmla="+- 0 1673 793"/>
                    <a:gd name="T123" fmla="*/ 1673 h 1056"/>
                    <a:gd name="T124" fmla="+- 0 4080 3624"/>
                    <a:gd name="T125" fmla="*/ T124 w 1139"/>
                    <a:gd name="T126" fmla="+- 0 1649 793"/>
                    <a:gd name="T127" fmla="*/ 1649 h 1056"/>
                    <a:gd name="T128" fmla="+- 0 4089 3624"/>
                    <a:gd name="T129" fmla="*/ T128 w 1139"/>
                    <a:gd name="T130" fmla="+- 0 1623 793"/>
                    <a:gd name="T131" fmla="*/ 1623 h 1056"/>
                    <a:gd name="T132" fmla="+- 0 4099 3624"/>
                    <a:gd name="T133" fmla="*/ T132 w 1139"/>
                    <a:gd name="T134" fmla="+- 0 1597 793"/>
                    <a:gd name="T135" fmla="*/ 1597 h 1056"/>
                    <a:gd name="T136" fmla="+- 0 4129 3624"/>
                    <a:gd name="T137" fmla="*/ T136 w 1139"/>
                    <a:gd name="T138" fmla="+- 0 1531 793"/>
                    <a:gd name="T139" fmla="*/ 1531 h 1056"/>
                    <a:gd name="T140" fmla="+- 0 4179 3624"/>
                    <a:gd name="T141" fmla="*/ T140 w 1139"/>
                    <a:gd name="T142" fmla="+- 0 1479 793"/>
                    <a:gd name="T143" fmla="*/ 1479 h 1056"/>
                    <a:gd name="T144" fmla="+- 0 4195 3624"/>
                    <a:gd name="T145" fmla="*/ T144 w 1139"/>
                    <a:gd name="T146" fmla="+- 0 1475 793"/>
                    <a:gd name="T147" fmla="*/ 1475 h 1056"/>
                    <a:gd name="T148" fmla="+- 0 4333 3624"/>
                    <a:gd name="T149" fmla="*/ T148 w 1139"/>
                    <a:gd name="T150" fmla="+- 0 1475 793"/>
                    <a:gd name="T151" fmla="*/ 1475 h 1056"/>
                    <a:gd name="T152" fmla="+- 0 4331 3624"/>
                    <a:gd name="T153" fmla="*/ T152 w 1139"/>
                    <a:gd name="T154" fmla="+- 0 1469 793"/>
                    <a:gd name="T155" fmla="*/ 1469 h 1056"/>
                    <a:gd name="T156" fmla="+- 0 4331 3624"/>
                    <a:gd name="T157" fmla="*/ T156 w 1139"/>
                    <a:gd name="T158" fmla="+- 0 1453 793"/>
                    <a:gd name="T159" fmla="*/ 1453 h 1056"/>
                    <a:gd name="T160" fmla="+- 0 4341 3624"/>
                    <a:gd name="T161" fmla="*/ T160 w 1139"/>
                    <a:gd name="T162" fmla="+- 0 1435 793"/>
                    <a:gd name="T163" fmla="*/ 1435 h 1056"/>
                    <a:gd name="T164" fmla="+- 0 4353 3624"/>
                    <a:gd name="T165" fmla="*/ T164 w 1139"/>
                    <a:gd name="T166" fmla="+- 0 1431 793"/>
                    <a:gd name="T167" fmla="*/ 1431 h 1056"/>
                    <a:gd name="T168" fmla="+- 0 4763 3624"/>
                    <a:gd name="T169" fmla="*/ T168 w 1139"/>
                    <a:gd name="T170" fmla="+- 0 1431 793"/>
                    <a:gd name="T171" fmla="*/ 1431 h 1056"/>
                    <a:gd name="T172" fmla="+- 0 4763 3624"/>
                    <a:gd name="T173" fmla="*/ T172 w 1139"/>
                    <a:gd name="T174" fmla="+- 0 1427 793"/>
                    <a:gd name="T175" fmla="*/ 1427 h 1056"/>
                    <a:gd name="T176" fmla="+- 0 4758 3624"/>
                    <a:gd name="T177" fmla="*/ T176 w 1139"/>
                    <a:gd name="T178" fmla="+- 0 1407 793"/>
                    <a:gd name="T179" fmla="*/ 1407 h 1056"/>
                    <a:gd name="T180" fmla="+- 0 4748 3624"/>
                    <a:gd name="T181" fmla="*/ T180 w 1139"/>
                    <a:gd name="T182" fmla="+- 0 1395 793"/>
                    <a:gd name="T183" fmla="*/ 1395 h 1056"/>
                    <a:gd name="T184" fmla="+- 0 4744 3624"/>
                    <a:gd name="T185" fmla="*/ T184 w 1139"/>
                    <a:gd name="T186" fmla="+- 0 1393 793"/>
                    <a:gd name="T187" fmla="*/ 1393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139" h="1056">
                      <a:moveTo>
                        <a:pt x="1120" y="600"/>
                      </a:moveTo>
                      <a:lnTo>
                        <a:pt x="396" y="600"/>
                      </a:lnTo>
                      <a:lnTo>
                        <a:pt x="415" y="604"/>
                      </a:lnTo>
                      <a:lnTo>
                        <a:pt x="433" y="616"/>
                      </a:lnTo>
                      <a:lnTo>
                        <a:pt x="440" y="630"/>
                      </a:lnTo>
                      <a:lnTo>
                        <a:pt x="442" y="648"/>
                      </a:lnTo>
                      <a:lnTo>
                        <a:pt x="436" y="666"/>
                      </a:lnTo>
                      <a:lnTo>
                        <a:pt x="422" y="684"/>
                      </a:lnTo>
                      <a:lnTo>
                        <a:pt x="413" y="692"/>
                      </a:lnTo>
                      <a:lnTo>
                        <a:pt x="353" y="748"/>
                      </a:lnTo>
                      <a:lnTo>
                        <a:pt x="315" y="782"/>
                      </a:lnTo>
                      <a:lnTo>
                        <a:pt x="296" y="802"/>
                      </a:lnTo>
                      <a:lnTo>
                        <a:pt x="277" y="818"/>
                      </a:lnTo>
                      <a:lnTo>
                        <a:pt x="259" y="836"/>
                      </a:lnTo>
                      <a:lnTo>
                        <a:pt x="242" y="852"/>
                      </a:lnTo>
                      <a:lnTo>
                        <a:pt x="227" y="866"/>
                      </a:lnTo>
                      <a:lnTo>
                        <a:pt x="215" y="878"/>
                      </a:lnTo>
                      <a:lnTo>
                        <a:pt x="205" y="888"/>
                      </a:lnTo>
                      <a:lnTo>
                        <a:pt x="199" y="896"/>
                      </a:lnTo>
                      <a:lnTo>
                        <a:pt x="191" y="914"/>
                      </a:lnTo>
                      <a:lnTo>
                        <a:pt x="192" y="932"/>
                      </a:lnTo>
                      <a:lnTo>
                        <a:pt x="225" y="982"/>
                      </a:lnTo>
                      <a:lnTo>
                        <a:pt x="276" y="1016"/>
                      </a:lnTo>
                      <a:lnTo>
                        <a:pt x="299" y="1028"/>
                      </a:lnTo>
                      <a:lnTo>
                        <a:pt x="325" y="1042"/>
                      </a:lnTo>
                      <a:lnTo>
                        <a:pt x="346" y="1046"/>
                      </a:lnTo>
                      <a:lnTo>
                        <a:pt x="363" y="1044"/>
                      </a:lnTo>
                      <a:lnTo>
                        <a:pt x="377" y="1038"/>
                      </a:lnTo>
                      <a:lnTo>
                        <a:pt x="412" y="978"/>
                      </a:lnTo>
                      <a:lnTo>
                        <a:pt x="439" y="902"/>
                      </a:lnTo>
                      <a:lnTo>
                        <a:pt x="447" y="880"/>
                      </a:lnTo>
                      <a:lnTo>
                        <a:pt x="456" y="856"/>
                      </a:lnTo>
                      <a:lnTo>
                        <a:pt x="465" y="830"/>
                      </a:lnTo>
                      <a:lnTo>
                        <a:pt x="475" y="804"/>
                      </a:lnTo>
                      <a:lnTo>
                        <a:pt x="505" y="738"/>
                      </a:lnTo>
                      <a:lnTo>
                        <a:pt x="555" y="686"/>
                      </a:lnTo>
                      <a:lnTo>
                        <a:pt x="571" y="682"/>
                      </a:lnTo>
                      <a:lnTo>
                        <a:pt x="709" y="682"/>
                      </a:lnTo>
                      <a:lnTo>
                        <a:pt x="707" y="676"/>
                      </a:lnTo>
                      <a:lnTo>
                        <a:pt x="707" y="660"/>
                      </a:lnTo>
                      <a:lnTo>
                        <a:pt x="717" y="642"/>
                      </a:lnTo>
                      <a:lnTo>
                        <a:pt x="729" y="638"/>
                      </a:lnTo>
                      <a:lnTo>
                        <a:pt x="1139" y="638"/>
                      </a:lnTo>
                      <a:lnTo>
                        <a:pt x="1139" y="634"/>
                      </a:lnTo>
                      <a:lnTo>
                        <a:pt x="1134" y="614"/>
                      </a:lnTo>
                      <a:lnTo>
                        <a:pt x="1124" y="602"/>
                      </a:lnTo>
                      <a:lnTo>
                        <a:pt x="1120" y="60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5" name="Freeform 84"/>
                <p:cNvSpPr>
                  <a:spLocks/>
                </p:cNvSpPr>
                <p:nvPr userDrawn="1"/>
              </p:nvSpPr>
              <p:spPr bwMode="auto">
                <a:xfrm>
                  <a:off x="3624" y="793"/>
                  <a:ext cx="1139" cy="1056"/>
                </a:xfrm>
                <a:custGeom>
                  <a:avLst/>
                  <a:gdLst>
                    <a:gd name="T0" fmla="+- 0 4763 3624"/>
                    <a:gd name="T1" fmla="*/ T0 w 1139"/>
                    <a:gd name="T2" fmla="+- 0 1431 793"/>
                    <a:gd name="T3" fmla="*/ 1431 h 1056"/>
                    <a:gd name="T4" fmla="+- 0 4368 3624"/>
                    <a:gd name="T5" fmla="*/ T4 w 1139"/>
                    <a:gd name="T6" fmla="+- 0 1431 793"/>
                    <a:gd name="T7" fmla="*/ 1431 h 1056"/>
                    <a:gd name="T8" fmla="+- 0 4386 3624"/>
                    <a:gd name="T9" fmla="*/ T8 w 1139"/>
                    <a:gd name="T10" fmla="+- 0 1437 793"/>
                    <a:gd name="T11" fmla="*/ 1437 h 1056"/>
                    <a:gd name="T12" fmla="+- 0 4407 3624"/>
                    <a:gd name="T13" fmla="*/ T12 w 1139"/>
                    <a:gd name="T14" fmla="+- 0 1445 793"/>
                    <a:gd name="T15" fmla="*/ 1445 h 1056"/>
                    <a:gd name="T16" fmla="+- 0 4431 3624"/>
                    <a:gd name="T17" fmla="*/ T16 w 1139"/>
                    <a:gd name="T18" fmla="+- 0 1459 793"/>
                    <a:gd name="T19" fmla="*/ 1459 h 1056"/>
                    <a:gd name="T20" fmla="+- 0 4473 3624"/>
                    <a:gd name="T21" fmla="*/ T20 w 1139"/>
                    <a:gd name="T22" fmla="+- 0 1485 793"/>
                    <a:gd name="T23" fmla="*/ 1485 h 1056"/>
                    <a:gd name="T24" fmla="+- 0 4490 3624"/>
                    <a:gd name="T25" fmla="*/ T24 w 1139"/>
                    <a:gd name="T26" fmla="+- 0 1495 793"/>
                    <a:gd name="T27" fmla="*/ 1495 h 1056"/>
                    <a:gd name="T28" fmla="+- 0 4509 3624"/>
                    <a:gd name="T29" fmla="*/ T28 w 1139"/>
                    <a:gd name="T30" fmla="+- 0 1507 793"/>
                    <a:gd name="T31" fmla="*/ 1507 h 1056"/>
                    <a:gd name="T32" fmla="+- 0 4529 3624"/>
                    <a:gd name="T33" fmla="*/ T32 w 1139"/>
                    <a:gd name="T34" fmla="+- 0 1519 793"/>
                    <a:gd name="T35" fmla="*/ 1519 h 1056"/>
                    <a:gd name="T36" fmla="+- 0 4549 3624"/>
                    <a:gd name="T37" fmla="*/ T36 w 1139"/>
                    <a:gd name="T38" fmla="+- 0 1529 793"/>
                    <a:gd name="T39" fmla="*/ 1529 h 1056"/>
                    <a:gd name="T40" fmla="+- 0 4589 3624"/>
                    <a:gd name="T41" fmla="*/ T40 w 1139"/>
                    <a:gd name="T42" fmla="+- 0 1553 793"/>
                    <a:gd name="T43" fmla="*/ 1553 h 1056"/>
                    <a:gd name="T44" fmla="+- 0 4609 3624"/>
                    <a:gd name="T45" fmla="*/ T44 w 1139"/>
                    <a:gd name="T46" fmla="+- 0 1563 793"/>
                    <a:gd name="T47" fmla="*/ 1563 h 1056"/>
                    <a:gd name="T48" fmla="+- 0 4628 3624"/>
                    <a:gd name="T49" fmla="*/ T48 w 1139"/>
                    <a:gd name="T50" fmla="+- 0 1573 793"/>
                    <a:gd name="T51" fmla="*/ 1573 h 1056"/>
                    <a:gd name="T52" fmla="+- 0 4645 3624"/>
                    <a:gd name="T53" fmla="*/ T52 w 1139"/>
                    <a:gd name="T54" fmla="+- 0 1583 793"/>
                    <a:gd name="T55" fmla="*/ 1583 h 1056"/>
                    <a:gd name="T56" fmla="+- 0 4662 3624"/>
                    <a:gd name="T57" fmla="*/ T56 w 1139"/>
                    <a:gd name="T58" fmla="+- 0 1591 793"/>
                    <a:gd name="T59" fmla="*/ 1591 h 1056"/>
                    <a:gd name="T60" fmla="+- 0 4720 3624"/>
                    <a:gd name="T61" fmla="*/ T60 w 1139"/>
                    <a:gd name="T62" fmla="+- 0 1569 793"/>
                    <a:gd name="T63" fmla="*/ 1569 h 1056"/>
                    <a:gd name="T64" fmla="+- 0 4751 3624"/>
                    <a:gd name="T65" fmla="*/ T64 w 1139"/>
                    <a:gd name="T66" fmla="+- 0 1501 793"/>
                    <a:gd name="T67" fmla="*/ 1501 h 1056"/>
                    <a:gd name="T68" fmla="+- 0 4762 3624"/>
                    <a:gd name="T69" fmla="*/ T68 w 1139"/>
                    <a:gd name="T70" fmla="+- 0 1451 793"/>
                    <a:gd name="T71" fmla="*/ 1451 h 1056"/>
                    <a:gd name="T72" fmla="+- 0 4763 3624"/>
                    <a:gd name="T73" fmla="*/ T72 w 1139"/>
                    <a:gd name="T74" fmla="+- 0 1431 793"/>
                    <a:gd name="T75" fmla="*/ 1431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139" h="1056">
                      <a:moveTo>
                        <a:pt x="1139" y="638"/>
                      </a:moveTo>
                      <a:lnTo>
                        <a:pt x="744" y="638"/>
                      </a:lnTo>
                      <a:lnTo>
                        <a:pt x="762" y="644"/>
                      </a:lnTo>
                      <a:lnTo>
                        <a:pt x="783" y="652"/>
                      </a:lnTo>
                      <a:lnTo>
                        <a:pt x="807" y="666"/>
                      </a:lnTo>
                      <a:lnTo>
                        <a:pt x="849" y="692"/>
                      </a:lnTo>
                      <a:lnTo>
                        <a:pt x="866" y="702"/>
                      </a:lnTo>
                      <a:lnTo>
                        <a:pt x="885" y="714"/>
                      </a:lnTo>
                      <a:lnTo>
                        <a:pt x="905" y="726"/>
                      </a:lnTo>
                      <a:lnTo>
                        <a:pt x="925" y="736"/>
                      </a:lnTo>
                      <a:lnTo>
                        <a:pt x="965" y="760"/>
                      </a:lnTo>
                      <a:lnTo>
                        <a:pt x="985" y="770"/>
                      </a:lnTo>
                      <a:lnTo>
                        <a:pt x="1004" y="780"/>
                      </a:lnTo>
                      <a:lnTo>
                        <a:pt x="1021" y="790"/>
                      </a:lnTo>
                      <a:lnTo>
                        <a:pt x="1038" y="798"/>
                      </a:lnTo>
                      <a:lnTo>
                        <a:pt x="1096" y="776"/>
                      </a:lnTo>
                      <a:lnTo>
                        <a:pt x="1127" y="708"/>
                      </a:lnTo>
                      <a:lnTo>
                        <a:pt x="1138" y="658"/>
                      </a:lnTo>
                      <a:lnTo>
                        <a:pt x="1139" y="63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6" name="Freeform 85"/>
                <p:cNvSpPr>
                  <a:spLocks/>
                </p:cNvSpPr>
                <p:nvPr userDrawn="1"/>
              </p:nvSpPr>
              <p:spPr bwMode="auto">
                <a:xfrm>
                  <a:off x="3624" y="793"/>
                  <a:ext cx="1139" cy="1056"/>
                </a:xfrm>
                <a:custGeom>
                  <a:avLst/>
                  <a:gdLst>
                    <a:gd name="T0" fmla="+- 0 3688 3624"/>
                    <a:gd name="T1" fmla="*/ T0 w 1139"/>
                    <a:gd name="T2" fmla="+- 0 1267 793"/>
                    <a:gd name="T3" fmla="*/ 1267 h 1056"/>
                    <a:gd name="T4" fmla="+- 0 3627 3624"/>
                    <a:gd name="T5" fmla="*/ T4 w 1139"/>
                    <a:gd name="T6" fmla="+- 0 1311 793"/>
                    <a:gd name="T7" fmla="*/ 1311 h 1056"/>
                    <a:gd name="T8" fmla="+- 0 3624 3624"/>
                    <a:gd name="T9" fmla="*/ T8 w 1139"/>
                    <a:gd name="T10" fmla="+- 0 1335 793"/>
                    <a:gd name="T11" fmla="*/ 1335 h 1056"/>
                    <a:gd name="T12" fmla="+- 0 3624 3624"/>
                    <a:gd name="T13" fmla="*/ T12 w 1139"/>
                    <a:gd name="T14" fmla="+- 0 1349 793"/>
                    <a:gd name="T15" fmla="*/ 1349 h 1056"/>
                    <a:gd name="T16" fmla="+- 0 3633 3624"/>
                    <a:gd name="T17" fmla="*/ T16 w 1139"/>
                    <a:gd name="T18" fmla="+- 0 1429 793"/>
                    <a:gd name="T19" fmla="*/ 1429 h 1056"/>
                    <a:gd name="T20" fmla="+- 0 3655 3624"/>
                    <a:gd name="T21" fmla="*/ T20 w 1139"/>
                    <a:gd name="T22" fmla="+- 0 1493 793"/>
                    <a:gd name="T23" fmla="*/ 1493 h 1056"/>
                    <a:gd name="T24" fmla="+- 0 3679 3624"/>
                    <a:gd name="T25" fmla="*/ T24 w 1139"/>
                    <a:gd name="T26" fmla="+- 0 1507 793"/>
                    <a:gd name="T27" fmla="*/ 1507 h 1056"/>
                    <a:gd name="T28" fmla="+- 0 3694 3624"/>
                    <a:gd name="T29" fmla="*/ T28 w 1139"/>
                    <a:gd name="T30" fmla="+- 0 1505 793"/>
                    <a:gd name="T31" fmla="*/ 1505 h 1056"/>
                    <a:gd name="T32" fmla="+- 0 3712 3624"/>
                    <a:gd name="T33" fmla="*/ T32 w 1139"/>
                    <a:gd name="T34" fmla="+- 0 1501 793"/>
                    <a:gd name="T35" fmla="*/ 1501 h 1056"/>
                    <a:gd name="T36" fmla="+- 0 3732 3624"/>
                    <a:gd name="T37" fmla="*/ T36 w 1139"/>
                    <a:gd name="T38" fmla="+- 0 1493 793"/>
                    <a:gd name="T39" fmla="*/ 1493 h 1056"/>
                    <a:gd name="T40" fmla="+- 0 3755 3624"/>
                    <a:gd name="T41" fmla="*/ T40 w 1139"/>
                    <a:gd name="T42" fmla="+- 0 1485 793"/>
                    <a:gd name="T43" fmla="*/ 1485 h 1056"/>
                    <a:gd name="T44" fmla="+- 0 3771 3624"/>
                    <a:gd name="T45" fmla="*/ T44 w 1139"/>
                    <a:gd name="T46" fmla="+- 0 1479 793"/>
                    <a:gd name="T47" fmla="*/ 1479 h 1056"/>
                    <a:gd name="T48" fmla="+- 0 3833 3624"/>
                    <a:gd name="T49" fmla="*/ T48 w 1139"/>
                    <a:gd name="T50" fmla="+- 0 1455 793"/>
                    <a:gd name="T51" fmla="*/ 1455 h 1056"/>
                    <a:gd name="T52" fmla="+- 0 3902 3624"/>
                    <a:gd name="T53" fmla="*/ T52 w 1139"/>
                    <a:gd name="T54" fmla="+- 0 1427 793"/>
                    <a:gd name="T55" fmla="*/ 1427 h 1056"/>
                    <a:gd name="T56" fmla="+- 0 3943 3624"/>
                    <a:gd name="T57" fmla="*/ T56 w 1139"/>
                    <a:gd name="T58" fmla="+- 0 1413 793"/>
                    <a:gd name="T59" fmla="*/ 1413 h 1056"/>
                    <a:gd name="T60" fmla="+- 0 3960 3624"/>
                    <a:gd name="T61" fmla="*/ T60 w 1139"/>
                    <a:gd name="T62" fmla="+- 0 1405 793"/>
                    <a:gd name="T63" fmla="*/ 1405 h 1056"/>
                    <a:gd name="T64" fmla="+- 0 3973 3624"/>
                    <a:gd name="T65" fmla="*/ T64 w 1139"/>
                    <a:gd name="T66" fmla="+- 0 1401 793"/>
                    <a:gd name="T67" fmla="*/ 1401 h 1056"/>
                    <a:gd name="T68" fmla="+- 0 3983 3624"/>
                    <a:gd name="T69" fmla="*/ T68 w 1139"/>
                    <a:gd name="T70" fmla="+- 0 1397 793"/>
                    <a:gd name="T71" fmla="*/ 1397 h 1056"/>
                    <a:gd name="T72" fmla="+- 0 4001 3624"/>
                    <a:gd name="T73" fmla="*/ T72 w 1139"/>
                    <a:gd name="T74" fmla="+- 0 1393 793"/>
                    <a:gd name="T75" fmla="*/ 1393 h 1056"/>
                    <a:gd name="T76" fmla="+- 0 4744 3624"/>
                    <a:gd name="T77" fmla="*/ T76 w 1139"/>
                    <a:gd name="T78" fmla="+- 0 1393 793"/>
                    <a:gd name="T79" fmla="*/ 1393 h 1056"/>
                    <a:gd name="T80" fmla="+- 0 4732 3624"/>
                    <a:gd name="T81" fmla="*/ T80 w 1139"/>
                    <a:gd name="T82" fmla="+- 0 1385 793"/>
                    <a:gd name="T83" fmla="*/ 1385 h 1056"/>
                    <a:gd name="T84" fmla="+- 0 4712 3624"/>
                    <a:gd name="T85" fmla="*/ T84 w 1139"/>
                    <a:gd name="T86" fmla="+- 0 1379 793"/>
                    <a:gd name="T87" fmla="*/ 1379 h 1056"/>
                    <a:gd name="T88" fmla="+- 0 4687 3624"/>
                    <a:gd name="T89" fmla="*/ T88 w 1139"/>
                    <a:gd name="T90" fmla="+- 0 1375 793"/>
                    <a:gd name="T91" fmla="*/ 1375 h 1056"/>
                    <a:gd name="T92" fmla="+- 0 4673 3624"/>
                    <a:gd name="T93" fmla="*/ T92 w 1139"/>
                    <a:gd name="T94" fmla="+- 0 1373 793"/>
                    <a:gd name="T95" fmla="*/ 1373 h 1056"/>
                    <a:gd name="T96" fmla="+- 0 4658 3624"/>
                    <a:gd name="T97" fmla="*/ T96 w 1139"/>
                    <a:gd name="T98" fmla="+- 0 1373 793"/>
                    <a:gd name="T99" fmla="*/ 1373 h 1056"/>
                    <a:gd name="T100" fmla="+- 0 4640 3624"/>
                    <a:gd name="T101" fmla="*/ T100 w 1139"/>
                    <a:gd name="T102" fmla="+- 0 1371 793"/>
                    <a:gd name="T103" fmla="*/ 1371 h 1056"/>
                    <a:gd name="T104" fmla="+- 0 4620 3624"/>
                    <a:gd name="T105" fmla="*/ T104 w 1139"/>
                    <a:gd name="T106" fmla="+- 0 1371 793"/>
                    <a:gd name="T107" fmla="*/ 1371 h 1056"/>
                    <a:gd name="T108" fmla="+- 0 4599 3624"/>
                    <a:gd name="T109" fmla="*/ T108 w 1139"/>
                    <a:gd name="T110" fmla="+- 0 1369 793"/>
                    <a:gd name="T111" fmla="*/ 1369 h 1056"/>
                    <a:gd name="T112" fmla="+- 0 4485 3624"/>
                    <a:gd name="T113" fmla="*/ T112 w 1139"/>
                    <a:gd name="T114" fmla="+- 0 1365 793"/>
                    <a:gd name="T115" fmla="*/ 1365 h 1056"/>
                    <a:gd name="T116" fmla="+- 0 4462 3624"/>
                    <a:gd name="T117" fmla="*/ T116 w 1139"/>
                    <a:gd name="T118" fmla="+- 0 1365 793"/>
                    <a:gd name="T119" fmla="*/ 1365 h 1056"/>
                    <a:gd name="T120" fmla="+- 0 4420 3624"/>
                    <a:gd name="T121" fmla="*/ T120 w 1139"/>
                    <a:gd name="T122" fmla="+- 0 1361 793"/>
                    <a:gd name="T123" fmla="*/ 1361 h 1056"/>
                    <a:gd name="T124" fmla="+- 0 4391 3624"/>
                    <a:gd name="T125" fmla="*/ T124 w 1139"/>
                    <a:gd name="T126" fmla="+- 0 1359 793"/>
                    <a:gd name="T127" fmla="*/ 1359 h 1056"/>
                    <a:gd name="T128" fmla="+- 0 4372 3624"/>
                    <a:gd name="T129" fmla="*/ T128 w 1139"/>
                    <a:gd name="T130" fmla="+- 0 1355 793"/>
                    <a:gd name="T131" fmla="*/ 1355 h 1056"/>
                    <a:gd name="T132" fmla="+- 0 4361 3624"/>
                    <a:gd name="T133" fmla="*/ T132 w 1139"/>
                    <a:gd name="T134" fmla="+- 0 1347 793"/>
                    <a:gd name="T135" fmla="*/ 1347 h 1056"/>
                    <a:gd name="T136" fmla="+- 0 4357 3624"/>
                    <a:gd name="T137" fmla="*/ T136 w 1139"/>
                    <a:gd name="T138" fmla="+- 0 1335 793"/>
                    <a:gd name="T139" fmla="*/ 1335 h 1056"/>
                    <a:gd name="T140" fmla="+- 0 4358 3624"/>
                    <a:gd name="T141" fmla="*/ T140 w 1139"/>
                    <a:gd name="T142" fmla="+- 0 1321 793"/>
                    <a:gd name="T143" fmla="*/ 1321 h 1056"/>
                    <a:gd name="T144" fmla="+- 0 4365 3624"/>
                    <a:gd name="T145" fmla="*/ T144 w 1139"/>
                    <a:gd name="T146" fmla="+- 0 1309 793"/>
                    <a:gd name="T147" fmla="*/ 1309 h 1056"/>
                    <a:gd name="T148" fmla="+- 0 4374 3624"/>
                    <a:gd name="T149" fmla="*/ T148 w 1139"/>
                    <a:gd name="T150" fmla="+- 0 1299 793"/>
                    <a:gd name="T151" fmla="*/ 1299 h 1056"/>
                    <a:gd name="T152" fmla="+- 0 3978 3624"/>
                    <a:gd name="T153" fmla="*/ T152 w 1139"/>
                    <a:gd name="T154" fmla="+- 0 1299 793"/>
                    <a:gd name="T155" fmla="*/ 1299 h 1056"/>
                    <a:gd name="T156" fmla="+- 0 3964 3624"/>
                    <a:gd name="T157" fmla="*/ T156 w 1139"/>
                    <a:gd name="T158" fmla="+- 0 1297 793"/>
                    <a:gd name="T159" fmla="*/ 1297 h 1056"/>
                    <a:gd name="T160" fmla="+- 0 3947 3624"/>
                    <a:gd name="T161" fmla="*/ T160 w 1139"/>
                    <a:gd name="T162" fmla="+- 0 1295 793"/>
                    <a:gd name="T163" fmla="*/ 1295 h 1056"/>
                    <a:gd name="T164" fmla="+- 0 3927 3624"/>
                    <a:gd name="T165" fmla="*/ T164 w 1139"/>
                    <a:gd name="T166" fmla="+- 0 1293 793"/>
                    <a:gd name="T167" fmla="*/ 1293 h 1056"/>
                    <a:gd name="T168" fmla="+- 0 3904 3624"/>
                    <a:gd name="T169" fmla="*/ T168 w 1139"/>
                    <a:gd name="T170" fmla="+- 0 1291 793"/>
                    <a:gd name="T171" fmla="*/ 1291 h 1056"/>
                    <a:gd name="T172" fmla="+- 0 3854 3624"/>
                    <a:gd name="T173" fmla="*/ T172 w 1139"/>
                    <a:gd name="T174" fmla="+- 0 1285 793"/>
                    <a:gd name="T175" fmla="*/ 1285 h 1056"/>
                    <a:gd name="T176" fmla="+- 0 3688 3624"/>
                    <a:gd name="T177" fmla="*/ T176 w 1139"/>
                    <a:gd name="T178" fmla="+- 0 1267 793"/>
                    <a:gd name="T179" fmla="*/ 126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139" h="1056">
                      <a:moveTo>
                        <a:pt x="64" y="474"/>
                      </a:moveTo>
                      <a:lnTo>
                        <a:pt x="3" y="518"/>
                      </a:lnTo>
                      <a:lnTo>
                        <a:pt x="0" y="542"/>
                      </a:lnTo>
                      <a:lnTo>
                        <a:pt x="0" y="556"/>
                      </a:lnTo>
                      <a:lnTo>
                        <a:pt x="9" y="636"/>
                      </a:lnTo>
                      <a:lnTo>
                        <a:pt x="31" y="700"/>
                      </a:lnTo>
                      <a:lnTo>
                        <a:pt x="55" y="714"/>
                      </a:lnTo>
                      <a:lnTo>
                        <a:pt x="70" y="712"/>
                      </a:lnTo>
                      <a:lnTo>
                        <a:pt x="88" y="708"/>
                      </a:lnTo>
                      <a:lnTo>
                        <a:pt x="108" y="700"/>
                      </a:lnTo>
                      <a:lnTo>
                        <a:pt x="131" y="692"/>
                      </a:lnTo>
                      <a:lnTo>
                        <a:pt x="147" y="686"/>
                      </a:lnTo>
                      <a:lnTo>
                        <a:pt x="209" y="662"/>
                      </a:lnTo>
                      <a:lnTo>
                        <a:pt x="278" y="634"/>
                      </a:lnTo>
                      <a:lnTo>
                        <a:pt x="319" y="620"/>
                      </a:lnTo>
                      <a:lnTo>
                        <a:pt x="336" y="612"/>
                      </a:lnTo>
                      <a:lnTo>
                        <a:pt x="349" y="608"/>
                      </a:lnTo>
                      <a:lnTo>
                        <a:pt x="359" y="604"/>
                      </a:lnTo>
                      <a:lnTo>
                        <a:pt x="377" y="600"/>
                      </a:lnTo>
                      <a:lnTo>
                        <a:pt x="1120" y="600"/>
                      </a:lnTo>
                      <a:lnTo>
                        <a:pt x="1108" y="592"/>
                      </a:lnTo>
                      <a:lnTo>
                        <a:pt x="1088" y="586"/>
                      </a:lnTo>
                      <a:lnTo>
                        <a:pt x="1063" y="582"/>
                      </a:lnTo>
                      <a:lnTo>
                        <a:pt x="1049" y="580"/>
                      </a:lnTo>
                      <a:lnTo>
                        <a:pt x="1034" y="580"/>
                      </a:lnTo>
                      <a:lnTo>
                        <a:pt x="1016" y="578"/>
                      </a:lnTo>
                      <a:lnTo>
                        <a:pt x="996" y="578"/>
                      </a:lnTo>
                      <a:lnTo>
                        <a:pt x="975" y="576"/>
                      </a:lnTo>
                      <a:lnTo>
                        <a:pt x="861" y="572"/>
                      </a:lnTo>
                      <a:lnTo>
                        <a:pt x="838" y="572"/>
                      </a:lnTo>
                      <a:lnTo>
                        <a:pt x="796" y="568"/>
                      </a:lnTo>
                      <a:lnTo>
                        <a:pt x="767" y="566"/>
                      </a:lnTo>
                      <a:lnTo>
                        <a:pt x="748" y="562"/>
                      </a:lnTo>
                      <a:lnTo>
                        <a:pt x="737" y="554"/>
                      </a:lnTo>
                      <a:lnTo>
                        <a:pt x="733" y="542"/>
                      </a:lnTo>
                      <a:lnTo>
                        <a:pt x="734" y="528"/>
                      </a:lnTo>
                      <a:lnTo>
                        <a:pt x="741" y="516"/>
                      </a:lnTo>
                      <a:lnTo>
                        <a:pt x="750" y="506"/>
                      </a:lnTo>
                      <a:lnTo>
                        <a:pt x="354" y="506"/>
                      </a:lnTo>
                      <a:lnTo>
                        <a:pt x="340" y="504"/>
                      </a:lnTo>
                      <a:lnTo>
                        <a:pt x="323" y="502"/>
                      </a:lnTo>
                      <a:lnTo>
                        <a:pt x="303" y="500"/>
                      </a:lnTo>
                      <a:lnTo>
                        <a:pt x="280" y="498"/>
                      </a:lnTo>
                      <a:lnTo>
                        <a:pt x="230" y="492"/>
                      </a:lnTo>
                      <a:lnTo>
                        <a:pt x="64" y="47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7" name="Freeform 86"/>
                <p:cNvSpPr>
                  <a:spLocks/>
                </p:cNvSpPr>
                <p:nvPr userDrawn="1"/>
              </p:nvSpPr>
              <p:spPr bwMode="auto">
                <a:xfrm>
                  <a:off x="3624" y="793"/>
                  <a:ext cx="1139" cy="1056"/>
                </a:xfrm>
                <a:custGeom>
                  <a:avLst/>
                  <a:gdLst>
                    <a:gd name="T0" fmla="+- 0 3828 3624"/>
                    <a:gd name="T1" fmla="*/ T0 w 1139"/>
                    <a:gd name="T2" fmla="+- 0 887 793"/>
                    <a:gd name="T3" fmla="*/ 887 h 1056"/>
                    <a:gd name="T4" fmla="+- 0 3767 3624"/>
                    <a:gd name="T5" fmla="*/ T4 w 1139"/>
                    <a:gd name="T6" fmla="+- 0 919 793"/>
                    <a:gd name="T7" fmla="*/ 919 h 1056"/>
                    <a:gd name="T8" fmla="+- 0 3722 3624"/>
                    <a:gd name="T9" fmla="*/ T8 w 1139"/>
                    <a:gd name="T10" fmla="+- 0 965 793"/>
                    <a:gd name="T11" fmla="*/ 965 h 1056"/>
                    <a:gd name="T12" fmla="+- 0 3689 3624"/>
                    <a:gd name="T13" fmla="*/ T12 w 1139"/>
                    <a:gd name="T14" fmla="+- 0 1029 793"/>
                    <a:gd name="T15" fmla="*/ 1029 h 1056"/>
                    <a:gd name="T16" fmla="+- 0 3692 3624"/>
                    <a:gd name="T17" fmla="*/ T16 w 1139"/>
                    <a:gd name="T18" fmla="+- 0 1049 793"/>
                    <a:gd name="T19" fmla="*/ 1049 h 1056"/>
                    <a:gd name="T20" fmla="+- 0 3755 3624"/>
                    <a:gd name="T21" fmla="*/ T20 w 1139"/>
                    <a:gd name="T22" fmla="+- 0 1095 793"/>
                    <a:gd name="T23" fmla="*/ 1095 h 1056"/>
                    <a:gd name="T24" fmla="+- 0 3808 3624"/>
                    <a:gd name="T25" fmla="*/ T24 w 1139"/>
                    <a:gd name="T26" fmla="+- 0 1125 793"/>
                    <a:gd name="T27" fmla="*/ 1125 h 1056"/>
                    <a:gd name="T28" fmla="+- 0 3827 3624"/>
                    <a:gd name="T29" fmla="*/ T28 w 1139"/>
                    <a:gd name="T30" fmla="+- 0 1135 793"/>
                    <a:gd name="T31" fmla="*/ 1135 h 1056"/>
                    <a:gd name="T32" fmla="+- 0 3846 3624"/>
                    <a:gd name="T33" fmla="*/ T32 w 1139"/>
                    <a:gd name="T34" fmla="+- 0 1145 793"/>
                    <a:gd name="T35" fmla="*/ 1145 h 1056"/>
                    <a:gd name="T36" fmla="+- 0 3887 3624"/>
                    <a:gd name="T37" fmla="*/ T36 w 1139"/>
                    <a:gd name="T38" fmla="+- 0 1165 793"/>
                    <a:gd name="T39" fmla="*/ 1165 h 1056"/>
                    <a:gd name="T40" fmla="+- 0 3907 3624"/>
                    <a:gd name="T41" fmla="*/ T40 w 1139"/>
                    <a:gd name="T42" fmla="+- 0 1177 793"/>
                    <a:gd name="T43" fmla="*/ 1177 h 1056"/>
                    <a:gd name="T44" fmla="+- 0 3927 3624"/>
                    <a:gd name="T45" fmla="*/ T44 w 1139"/>
                    <a:gd name="T46" fmla="+- 0 1187 793"/>
                    <a:gd name="T47" fmla="*/ 1187 h 1056"/>
                    <a:gd name="T48" fmla="+- 0 3947 3624"/>
                    <a:gd name="T49" fmla="*/ T48 w 1139"/>
                    <a:gd name="T50" fmla="+- 0 1197 793"/>
                    <a:gd name="T51" fmla="*/ 1197 h 1056"/>
                    <a:gd name="T52" fmla="+- 0 3965 3624"/>
                    <a:gd name="T53" fmla="*/ T52 w 1139"/>
                    <a:gd name="T54" fmla="+- 0 1207 793"/>
                    <a:gd name="T55" fmla="*/ 1207 h 1056"/>
                    <a:gd name="T56" fmla="+- 0 3982 3624"/>
                    <a:gd name="T57" fmla="*/ T56 w 1139"/>
                    <a:gd name="T58" fmla="+- 0 1219 793"/>
                    <a:gd name="T59" fmla="*/ 1219 h 1056"/>
                    <a:gd name="T60" fmla="+- 0 3998 3624"/>
                    <a:gd name="T61" fmla="*/ T60 w 1139"/>
                    <a:gd name="T62" fmla="+- 0 1229 793"/>
                    <a:gd name="T63" fmla="*/ 1229 h 1056"/>
                    <a:gd name="T64" fmla="+- 0 4012 3624"/>
                    <a:gd name="T65" fmla="*/ T64 w 1139"/>
                    <a:gd name="T66" fmla="+- 0 1239 793"/>
                    <a:gd name="T67" fmla="*/ 1239 h 1056"/>
                    <a:gd name="T68" fmla="+- 0 4024 3624"/>
                    <a:gd name="T69" fmla="*/ T68 w 1139"/>
                    <a:gd name="T70" fmla="+- 0 1249 793"/>
                    <a:gd name="T71" fmla="*/ 1249 h 1056"/>
                    <a:gd name="T72" fmla="+- 0 4033 3624"/>
                    <a:gd name="T73" fmla="*/ T72 w 1139"/>
                    <a:gd name="T74" fmla="+- 0 1259 793"/>
                    <a:gd name="T75" fmla="*/ 1259 h 1056"/>
                    <a:gd name="T76" fmla="+- 0 4036 3624"/>
                    <a:gd name="T77" fmla="*/ T76 w 1139"/>
                    <a:gd name="T78" fmla="+- 0 1273 793"/>
                    <a:gd name="T79" fmla="*/ 1273 h 1056"/>
                    <a:gd name="T80" fmla="+- 0 4031 3624"/>
                    <a:gd name="T81" fmla="*/ T80 w 1139"/>
                    <a:gd name="T82" fmla="+- 0 1285 793"/>
                    <a:gd name="T83" fmla="*/ 1285 h 1056"/>
                    <a:gd name="T84" fmla="+- 0 4020 3624"/>
                    <a:gd name="T85" fmla="*/ T84 w 1139"/>
                    <a:gd name="T86" fmla="+- 0 1293 793"/>
                    <a:gd name="T87" fmla="*/ 1293 h 1056"/>
                    <a:gd name="T88" fmla="+- 0 4005 3624"/>
                    <a:gd name="T89" fmla="*/ T88 w 1139"/>
                    <a:gd name="T90" fmla="+- 0 1299 793"/>
                    <a:gd name="T91" fmla="*/ 1299 h 1056"/>
                    <a:gd name="T92" fmla="+- 0 4374 3624"/>
                    <a:gd name="T93" fmla="*/ T92 w 1139"/>
                    <a:gd name="T94" fmla="+- 0 1299 793"/>
                    <a:gd name="T95" fmla="*/ 1299 h 1056"/>
                    <a:gd name="T96" fmla="+- 0 4377 3624"/>
                    <a:gd name="T97" fmla="*/ T96 w 1139"/>
                    <a:gd name="T98" fmla="+- 0 1295 793"/>
                    <a:gd name="T99" fmla="*/ 1295 h 1056"/>
                    <a:gd name="T100" fmla="+- 0 4397 3624"/>
                    <a:gd name="T101" fmla="*/ T100 w 1139"/>
                    <a:gd name="T102" fmla="+- 0 1281 793"/>
                    <a:gd name="T103" fmla="*/ 1281 h 1056"/>
                    <a:gd name="T104" fmla="+- 0 4425 3624"/>
                    <a:gd name="T105" fmla="*/ T104 w 1139"/>
                    <a:gd name="T106" fmla="+- 0 1263 793"/>
                    <a:gd name="T107" fmla="*/ 1263 h 1056"/>
                    <a:gd name="T108" fmla="+- 0 4454 3624"/>
                    <a:gd name="T109" fmla="*/ T108 w 1139"/>
                    <a:gd name="T110" fmla="+- 0 1247 793"/>
                    <a:gd name="T111" fmla="*/ 1247 h 1056"/>
                    <a:gd name="T112" fmla="+- 0 4126 3624"/>
                    <a:gd name="T113" fmla="*/ T112 w 1139"/>
                    <a:gd name="T114" fmla="+- 0 1247 793"/>
                    <a:gd name="T115" fmla="*/ 1247 h 1056"/>
                    <a:gd name="T116" fmla="+- 0 4074 3624"/>
                    <a:gd name="T117" fmla="*/ T116 w 1139"/>
                    <a:gd name="T118" fmla="+- 0 1205 793"/>
                    <a:gd name="T119" fmla="*/ 1205 h 1056"/>
                    <a:gd name="T120" fmla="+- 0 4036 3624"/>
                    <a:gd name="T121" fmla="*/ T120 w 1139"/>
                    <a:gd name="T122" fmla="+- 0 1145 793"/>
                    <a:gd name="T123" fmla="*/ 1145 h 1056"/>
                    <a:gd name="T124" fmla="+- 0 4021 3624"/>
                    <a:gd name="T125" fmla="*/ T124 w 1139"/>
                    <a:gd name="T126" fmla="+- 0 1123 793"/>
                    <a:gd name="T127" fmla="*/ 1123 h 1056"/>
                    <a:gd name="T128" fmla="+- 0 3964 3624"/>
                    <a:gd name="T129" fmla="*/ T128 w 1139"/>
                    <a:gd name="T130" fmla="+- 0 1043 793"/>
                    <a:gd name="T131" fmla="*/ 1043 h 1056"/>
                    <a:gd name="T132" fmla="+- 0 3937 3624"/>
                    <a:gd name="T133" fmla="*/ T132 w 1139"/>
                    <a:gd name="T134" fmla="+- 0 1007 793"/>
                    <a:gd name="T135" fmla="*/ 1007 h 1056"/>
                    <a:gd name="T136" fmla="+- 0 3924 3624"/>
                    <a:gd name="T137" fmla="*/ T136 w 1139"/>
                    <a:gd name="T138" fmla="+- 0 989 793"/>
                    <a:gd name="T139" fmla="*/ 989 h 1056"/>
                    <a:gd name="T140" fmla="+- 0 3910 3624"/>
                    <a:gd name="T141" fmla="*/ T140 w 1139"/>
                    <a:gd name="T142" fmla="+- 0 971 793"/>
                    <a:gd name="T143" fmla="*/ 971 h 1056"/>
                    <a:gd name="T144" fmla="+- 0 3898 3624"/>
                    <a:gd name="T145" fmla="*/ T144 w 1139"/>
                    <a:gd name="T146" fmla="+- 0 955 793"/>
                    <a:gd name="T147" fmla="*/ 955 h 1056"/>
                    <a:gd name="T148" fmla="+- 0 3886 3624"/>
                    <a:gd name="T149" fmla="*/ T148 w 1139"/>
                    <a:gd name="T150" fmla="+- 0 939 793"/>
                    <a:gd name="T151" fmla="*/ 939 h 1056"/>
                    <a:gd name="T152" fmla="+- 0 3874 3624"/>
                    <a:gd name="T153" fmla="*/ T152 w 1139"/>
                    <a:gd name="T154" fmla="+- 0 925 793"/>
                    <a:gd name="T155" fmla="*/ 925 h 1056"/>
                    <a:gd name="T156" fmla="+- 0 3863 3624"/>
                    <a:gd name="T157" fmla="*/ T156 w 1139"/>
                    <a:gd name="T158" fmla="+- 0 913 793"/>
                    <a:gd name="T159" fmla="*/ 913 h 1056"/>
                    <a:gd name="T160" fmla="+- 0 3853 3624"/>
                    <a:gd name="T161" fmla="*/ T160 w 1139"/>
                    <a:gd name="T162" fmla="+- 0 903 793"/>
                    <a:gd name="T163" fmla="*/ 903 h 1056"/>
                    <a:gd name="T164" fmla="+- 0 3844 3624"/>
                    <a:gd name="T165" fmla="*/ T164 w 1139"/>
                    <a:gd name="T166" fmla="+- 0 893 793"/>
                    <a:gd name="T167" fmla="*/ 893 h 1056"/>
                    <a:gd name="T168" fmla="+- 0 3828 3624"/>
                    <a:gd name="T169" fmla="*/ T168 w 1139"/>
                    <a:gd name="T170" fmla="+- 0 887 793"/>
                    <a:gd name="T171" fmla="*/ 88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1139" h="1056">
                      <a:moveTo>
                        <a:pt x="204" y="94"/>
                      </a:moveTo>
                      <a:lnTo>
                        <a:pt x="143" y="126"/>
                      </a:lnTo>
                      <a:lnTo>
                        <a:pt x="98" y="172"/>
                      </a:lnTo>
                      <a:lnTo>
                        <a:pt x="65" y="236"/>
                      </a:lnTo>
                      <a:lnTo>
                        <a:pt x="68" y="256"/>
                      </a:lnTo>
                      <a:lnTo>
                        <a:pt x="131" y="302"/>
                      </a:lnTo>
                      <a:lnTo>
                        <a:pt x="184" y="332"/>
                      </a:lnTo>
                      <a:lnTo>
                        <a:pt x="203" y="342"/>
                      </a:lnTo>
                      <a:lnTo>
                        <a:pt x="222" y="352"/>
                      </a:lnTo>
                      <a:lnTo>
                        <a:pt x="263" y="372"/>
                      </a:lnTo>
                      <a:lnTo>
                        <a:pt x="283" y="384"/>
                      </a:lnTo>
                      <a:lnTo>
                        <a:pt x="303" y="394"/>
                      </a:lnTo>
                      <a:lnTo>
                        <a:pt x="323" y="404"/>
                      </a:lnTo>
                      <a:lnTo>
                        <a:pt x="341" y="414"/>
                      </a:lnTo>
                      <a:lnTo>
                        <a:pt x="358" y="426"/>
                      </a:lnTo>
                      <a:lnTo>
                        <a:pt x="374" y="436"/>
                      </a:lnTo>
                      <a:lnTo>
                        <a:pt x="388" y="446"/>
                      </a:lnTo>
                      <a:lnTo>
                        <a:pt x="400" y="456"/>
                      </a:lnTo>
                      <a:lnTo>
                        <a:pt x="409" y="466"/>
                      </a:lnTo>
                      <a:lnTo>
                        <a:pt x="412" y="480"/>
                      </a:lnTo>
                      <a:lnTo>
                        <a:pt x="407" y="492"/>
                      </a:lnTo>
                      <a:lnTo>
                        <a:pt x="396" y="500"/>
                      </a:lnTo>
                      <a:lnTo>
                        <a:pt x="381" y="506"/>
                      </a:lnTo>
                      <a:lnTo>
                        <a:pt x="750" y="506"/>
                      </a:lnTo>
                      <a:lnTo>
                        <a:pt x="753" y="502"/>
                      </a:lnTo>
                      <a:lnTo>
                        <a:pt x="773" y="488"/>
                      </a:lnTo>
                      <a:lnTo>
                        <a:pt x="801" y="470"/>
                      </a:lnTo>
                      <a:lnTo>
                        <a:pt x="830" y="454"/>
                      </a:lnTo>
                      <a:lnTo>
                        <a:pt x="502" y="454"/>
                      </a:lnTo>
                      <a:lnTo>
                        <a:pt x="450" y="412"/>
                      </a:lnTo>
                      <a:lnTo>
                        <a:pt x="412" y="352"/>
                      </a:lnTo>
                      <a:lnTo>
                        <a:pt x="397" y="330"/>
                      </a:lnTo>
                      <a:lnTo>
                        <a:pt x="340" y="250"/>
                      </a:lnTo>
                      <a:lnTo>
                        <a:pt x="313" y="214"/>
                      </a:lnTo>
                      <a:lnTo>
                        <a:pt x="300" y="196"/>
                      </a:lnTo>
                      <a:lnTo>
                        <a:pt x="286" y="178"/>
                      </a:lnTo>
                      <a:lnTo>
                        <a:pt x="274" y="162"/>
                      </a:lnTo>
                      <a:lnTo>
                        <a:pt x="262" y="146"/>
                      </a:lnTo>
                      <a:lnTo>
                        <a:pt x="250" y="132"/>
                      </a:lnTo>
                      <a:lnTo>
                        <a:pt x="239" y="120"/>
                      </a:lnTo>
                      <a:lnTo>
                        <a:pt x="229" y="110"/>
                      </a:lnTo>
                      <a:lnTo>
                        <a:pt x="220" y="100"/>
                      </a:lnTo>
                      <a:lnTo>
                        <a:pt x="204" y="9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8" name="Freeform 87"/>
                <p:cNvSpPr>
                  <a:spLocks/>
                </p:cNvSpPr>
                <p:nvPr userDrawn="1"/>
              </p:nvSpPr>
              <p:spPr bwMode="auto">
                <a:xfrm>
                  <a:off x="3624" y="793"/>
                  <a:ext cx="1139" cy="1056"/>
                </a:xfrm>
                <a:custGeom>
                  <a:avLst/>
                  <a:gdLst>
                    <a:gd name="T0" fmla="+- 0 4185 3624"/>
                    <a:gd name="T1" fmla="*/ T0 w 1139"/>
                    <a:gd name="T2" fmla="+- 0 793 793"/>
                    <a:gd name="T3" fmla="*/ 793 h 1056"/>
                    <a:gd name="T4" fmla="+- 0 4110 3624"/>
                    <a:gd name="T5" fmla="*/ T4 w 1139"/>
                    <a:gd name="T6" fmla="+- 0 805 793"/>
                    <a:gd name="T7" fmla="*/ 805 h 1056"/>
                    <a:gd name="T8" fmla="+- 0 4077 3624"/>
                    <a:gd name="T9" fmla="*/ T8 w 1139"/>
                    <a:gd name="T10" fmla="+- 0 855 793"/>
                    <a:gd name="T11" fmla="*/ 855 h 1056"/>
                    <a:gd name="T12" fmla="+- 0 4079 3624"/>
                    <a:gd name="T13" fmla="*/ T12 w 1139"/>
                    <a:gd name="T14" fmla="+- 0 881 793"/>
                    <a:gd name="T15" fmla="*/ 881 h 1056"/>
                    <a:gd name="T16" fmla="+- 0 4093 3624"/>
                    <a:gd name="T17" fmla="*/ T16 w 1139"/>
                    <a:gd name="T18" fmla="+- 0 957 793"/>
                    <a:gd name="T19" fmla="*/ 957 h 1056"/>
                    <a:gd name="T20" fmla="+- 0 4120 3624"/>
                    <a:gd name="T21" fmla="*/ T20 w 1139"/>
                    <a:gd name="T22" fmla="+- 0 1053 793"/>
                    <a:gd name="T23" fmla="*/ 1053 h 1056"/>
                    <a:gd name="T24" fmla="+- 0 4127 3624"/>
                    <a:gd name="T25" fmla="*/ T24 w 1139"/>
                    <a:gd name="T26" fmla="+- 0 1077 793"/>
                    <a:gd name="T27" fmla="*/ 1077 h 1056"/>
                    <a:gd name="T28" fmla="+- 0 4139 3624"/>
                    <a:gd name="T29" fmla="*/ T28 w 1139"/>
                    <a:gd name="T30" fmla="+- 0 1115 793"/>
                    <a:gd name="T31" fmla="*/ 1115 h 1056"/>
                    <a:gd name="T32" fmla="+- 0 4144 3624"/>
                    <a:gd name="T33" fmla="*/ T32 w 1139"/>
                    <a:gd name="T34" fmla="+- 0 1131 793"/>
                    <a:gd name="T35" fmla="*/ 1131 h 1056"/>
                    <a:gd name="T36" fmla="+- 0 4147 3624"/>
                    <a:gd name="T37" fmla="*/ T36 w 1139"/>
                    <a:gd name="T38" fmla="+- 0 1141 793"/>
                    <a:gd name="T39" fmla="*/ 1141 h 1056"/>
                    <a:gd name="T40" fmla="+- 0 4148 3624"/>
                    <a:gd name="T41" fmla="*/ T40 w 1139"/>
                    <a:gd name="T42" fmla="+- 0 1145 793"/>
                    <a:gd name="T43" fmla="*/ 1145 h 1056"/>
                    <a:gd name="T44" fmla="+- 0 4150 3624"/>
                    <a:gd name="T45" fmla="*/ T44 w 1139"/>
                    <a:gd name="T46" fmla="+- 0 1157 793"/>
                    <a:gd name="T47" fmla="*/ 1157 h 1056"/>
                    <a:gd name="T48" fmla="+- 0 4153 3624"/>
                    <a:gd name="T49" fmla="*/ T48 w 1139"/>
                    <a:gd name="T50" fmla="+- 0 1177 793"/>
                    <a:gd name="T51" fmla="*/ 1177 h 1056"/>
                    <a:gd name="T52" fmla="+- 0 4155 3624"/>
                    <a:gd name="T53" fmla="*/ T52 w 1139"/>
                    <a:gd name="T54" fmla="+- 0 1199 793"/>
                    <a:gd name="T55" fmla="*/ 1199 h 1056"/>
                    <a:gd name="T56" fmla="+- 0 4152 3624"/>
                    <a:gd name="T57" fmla="*/ T56 w 1139"/>
                    <a:gd name="T58" fmla="+- 0 1219 793"/>
                    <a:gd name="T59" fmla="*/ 1219 h 1056"/>
                    <a:gd name="T60" fmla="+- 0 4144 3624"/>
                    <a:gd name="T61" fmla="*/ T60 w 1139"/>
                    <a:gd name="T62" fmla="+- 0 1237 793"/>
                    <a:gd name="T63" fmla="*/ 1237 h 1056"/>
                    <a:gd name="T64" fmla="+- 0 4126 3624"/>
                    <a:gd name="T65" fmla="*/ T64 w 1139"/>
                    <a:gd name="T66" fmla="+- 0 1247 793"/>
                    <a:gd name="T67" fmla="*/ 1247 h 1056"/>
                    <a:gd name="T68" fmla="+- 0 4454 3624"/>
                    <a:gd name="T69" fmla="*/ T68 w 1139"/>
                    <a:gd name="T70" fmla="+- 0 1247 793"/>
                    <a:gd name="T71" fmla="*/ 1247 h 1056"/>
                    <a:gd name="T72" fmla="+- 0 4461 3624"/>
                    <a:gd name="T73" fmla="*/ T72 w 1139"/>
                    <a:gd name="T74" fmla="+- 0 1243 793"/>
                    <a:gd name="T75" fmla="*/ 1243 h 1056"/>
                    <a:gd name="T76" fmla="+- 0 4262 3624"/>
                    <a:gd name="T77" fmla="*/ T76 w 1139"/>
                    <a:gd name="T78" fmla="+- 0 1243 793"/>
                    <a:gd name="T79" fmla="*/ 1243 h 1056"/>
                    <a:gd name="T80" fmla="+- 0 4249 3624"/>
                    <a:gd name="T81" fmla="*/ T80 w 1139"/>
                    <a:gd name="T82" fmla="+- 0 1241 793"/>
                    <a:gd name="T83" fmla="*/ 1241 h 1056"/>
                    <a:gd name="T84" fmla="+- 0 4244 3624"/>
                    <a:gd name="T85" fmla="*/ T84 w 1139"/>
                    <a:gd name="T86" fmla="+- 0 1231 793"/>
                    <a:gd name="T87" fmla="*/ 1231 h 1056"/>
                    <a:gd name="T88" fmla="+- 0 4243 3624"/>
                    <a:gd name="T89" fmla="*/ T88 w 1139"/>
                    <a:gd name="T90" fmla="+- 0 1215 793"/>
                    <a:gd name="T91" fmla="*/ 1215 h 1056"/>
                    <a:gd name="T92" fmla="+- 0 4244 3624"/>
                    <a:gd name="T93" fmla="*/ T92 w 1139"/>
                    <a:gd name="T94" fmla="+- 0 1195 793"/>
                    <a:gd name="T95" fmla="*/ 1195 h 1056"/>
                    <a:gd name="T96" fmla="+- 0 4247 3624"/>
                    <a:gd name="T97" fmla="*/ T96 w 1139"/>
                    <a:gd name="T98" fmla="+- 0 1173 793"/>
                    <a:gd name="T99" fmla="*/ 1173 h 1056"/>
                    <a:gd name="T100" fmla="+- 0 4250 3624"/>
                    <a:gd name="T101" fmla="*/ T100 w 1139"/>
                    <a:gd name="T102" fmla="+- 0 1147 793"/>
                    <a:gd name="T103" fmla="*/ 1147 h 1056"/>
                    <a:gd name="T104" fmla="+- 0 4255 3624"/>
                    <a:gd name="T105" fmla="*/ T104 w 1139"/>
                    <a:gd name="T106" fmla="+- 0 1123 793"/>
                    <a:gd name="T107" fmla="*/ 1123 h 1056"/>
                    <a:gd name="T108" fmla="+- 0 4259 3624"/>
                    <a:gd name="T109" fmla="*/ T108 w 1139"/>
                    <a:gd name="T110" fmla="+- 0 1099 793"/>
                    <a:gd name="T111" fmla="*/ 1099 h 1056"/>
                    <a:gd name="T112" fmla="+- 0 4268 3624"/>
                    <a:gd name="T113" fmla="*/ T112 w 1139"/>
                    <a:gd name="T114" fmla="+- 0 1043 793"/>
                    <a:gd name="T115" fmla="*/ 1043 h 1056"/>
                    <a:gd name="T116" fmla="+- 0 4276 3624"/>
                    <a:gd name="T117" fmla="*/ T116 w 1139"/>
                    <a:gd name="T118" fmla="+- 0 993 793"/>
                    <a:gd name="T119" fmla="*/ 993 h 1056"/>
                    <a:gd name="T120" fmla="+- 0 4284 3624"/>
                    <a:gd name="T121" fmla="*/ T120 w 1139"/>
                    <a:gd name="T122" fmla="+- 0 943 793"/>
                    <a:gd name="T123" fmla="*/ 943 h 1056"/>
                    <a:gd name="T124" fmla="+- 0 4291 3624"/>
                    <a:gd name="T125" fmla="*/ T124 w 1139"/>
                    <a:gd name="T126" fmla="+- 0 897 793"/>
                    <a:gd name="T127" fmla="*/ 897 h 1056"/>
                    <a:gd name="T128" fmla="+- 0 4294 3624"/>
                    <a:gd name="T129" fmla="*/ T128 w 1139"/>
                    <a:gd name="T130" fmla="+- 0 877 793"/>
                    <a:gd name="T131" fmla="*/ 877 h 1056"/>
                    <a:gd name="T132" fmla="+- 0 4296 3624"/>
                    <a:gd name="T133" fmla="*/ T132 w 1139"/>
                    <a:gd name="T134" fmla="+- 0 859 793"/>
                    <a:gd name="T135" fmla="*/ 859 h 1056"/>
                    <a:gd name="T136" fmla="+- 0 4298 3624"/>
                    <a:gd name="T137" fmla="*/ T136 w 1139"/>
                    <a:gd name="T138" fmla="+- 0 847 793"/>
                    <a:gd name="T139" fmla="*/ 847 h 1056"/>
                    <a:gd name="T140" fmla="+- 0 4245 3624"/>
                    <a:gd name="T141" fmla="*/ T140 w 1139"/>
                    <a:gd name="T142" fmla="+- 0 799 793"/>
                    <a:gd name="T143" fmla="*/ 799 h 1056"/>
                    <a:gd name="T144" fmla="+- 0 4227 3624"/>
                    <a:gd name="T145" fmla="*/ T144 w 1139"/>
                    <a:gd name="T146" fmla="+- 0 795 793"/>
                    <a:gd name="T147" fmla="*/ 795 h 1056"/>
                    <a:gd name="T148" fmla="+- 0 4207 3624"/>
                    <a:gd name="T149" fmla="*/ T148 w 1139"/>
                    <a:gd name="T150" fmla="+- 0 795 793"/>
                    <a:gd name="T151" fmla="*/ 795 h 1056"/>
                    <a:gd name="T152" fmla="+- 0 4185 3624"/>
                    <a:gd name="T153" fmla="*/ T152 w 1139"/>
                    <a:gd name="T154" fmla="+- 0 793 793"/>
                    <a:gd name="T155" fmla="*/ 793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1139" h="1056">
                      <a:moveTo>
                        <a:pt x="561" y="0"/>
                      </a:moveTo>
                      <a:lnTo>
                        <a:pt x="486" y="12"/>
                      </a:lnTo>
                      <a:lnTo>
                        <a:pt x="453" y="62"/>
                      </a:lnTo>
                      <a:lnTo>
                        <a:pt x="455" y="88"/>
                      </a:lnTo>
                      <a:lnTo>
                        <a:pt x="469" y="164"/>
                      </a:lnTo>
                      <a:lnTo>
                        <a:pt x="496" y="260"/>
                      </a:lnTo>
                      <a:lnTo>
                        <a:pt x="503" y="284"/>
                      </a:lnTo>
                      <a:lnTo>
                        <a:pt x="515" y="322"/>
                      </a:lnTo>
                      <a:lnTo>
                        <a:pt x="520" y="338"/>
                      </a:lnTo>
                      <a:lnTo>
                        <a:pt x="523" y="348"/>
                      </a:lnTo>
                      <a:lnTo>
                        <a:pt x="524" y="352"/>
                      </a:lnTo>
                      <a:lnTo>
                        <a:pt x="526" y="364"/>
                      </a:lnTo>
                      <a:lnTo>
                        <a:pt x="529" y="384"/>
                      </a:lnTo>
                      <a:lnTo>
                        <a:pt x="531" y="406"/>
                      </a:lnTo>
                      <a:lnTo>
                        <a:pt x="528" y="426"/>
                      </a:lnTo>
                      <a:lnTo>
                        <a:pt x="520" y="444"/>
                      </a:lnTo>
                      <a:lnTo>
                        <a:pt x="502" y="454"/>
                      </a:lnTo>
                      <a:lnTo>
                        <a:pt x="830" y="454"/>
                      </a:lnTo>
                      <a:lnTo>
                        <a:pt x="837" y="450"/>
                      </a:lnTo>
                      <a:lnTo>
                        <a:pt x="638" y="450"/>
                      </a:lnTo>
                      <a:lnTo>
                        <a:pt x="625" y="448"/>
                      </a:lnTo>
                      <a:lnTo>
                        <a:pt x="620" y="438"/>
                      </a:lnTo>
                      <a:lnTo>
                        <a:pt x="619" y="422"/>
                      </a:lnTo>
                      <a:lnTo>
                        <a:pt x="620" y="402"/>
                      </a:lnTo>
                      <a:lnTo>
                        <a:pt x="623" y="380"/>
                      </a:lnTo>
                      <a:lnTo>
                        <a:pt x="626" y="354"/>
                      </a:lnTo>
                      <a:lnTo>
                        <a:pt x="631" y="330"/>
                      </a:lnTo>
                      <a:lnTo>
                        <a:pt x="635" y="306"/>
                      </a:lnTo>
                      <a:lnTo>
                        <a:pt x="644" y="250"/>
                      </a:lnTo>
                      <a:lnTo>
                        <a:pt x="652" y="200"/>
                      </a:lnTo>
                      <a:lnTo>
                        <a:pt x="660" y="150"/>
                      </a:lnTo>
                      <a:lnTo>
                        <a:pt x="667" y="104"/>
                      </a:lnTo>
                      <a:lnTo>
                        <a:pt x="670" y="84"/>
                      </a:lnTo>
                      <a:lnTo>
                        <a:pt x="672" y="66"/>
                      </a:lnTo>
                      <a:lnTo>
                        <a:pt x="674" y="54"/>
                      </a:lnTo>
                      <a:lnTo>
                        <a:pt x="621" y="6"/>
                      </a:lnTo>
                      <a:lnTo>
                        <a:pt x="603" y="2"/>
                      </a:lnTo>
                      <a:lnTo>
                        <a:pt x="583" y="2"/>
                      </a:lnTo>
                      <a:lnTo>
                        <a:pt x="56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89" name="Freeform 88"/>
                <p:cNvSpPr>
                  <a:spLocks/>
                </p:cNvSpPr>
                <p:nvPr userDrawn="1"/>
              </p:nvSpPr>
              <p:spPr bwMode="auto">
                <a:xfrm>
                  <a:off x="3624" y="793"/>
                  <a:ext cx="1139" cy="1056"/>
                </a:xfrm>
                <a:custGeom>
                  <a:avLst/>
                  <a:gdLst>
                    <a:gd name="T0" fmla="+- 0 4602 3624"/>
                    <a:gd name="T1" fmla="*/ T0 w 1139"/>
                    <a:gd name="T2" fmla="+- 0 937 793"/>
                    <a:gd name="T3" fmla="*/ 937 h 1056"/>
                    <a:gd name="T4" fmla="+- 0 4584 3624"/>
                    <a:gd name="T5" fmla="*/ T4 w 1139"/>
                    <a:gd name="T6" fmla="+- 0 937 793"/>
                    <a:gd name="T7" fmla="*/ 937 h 1056"/>
                    <a:gd name="T8" fmla="+- 0 4567 3624"/>
                    <a:gd name="T9" fmla="*/ T8 w 1139"/>
                    <a:gd name="T10" fmla="+- 0 943 793"/>
                    <a:gd name="T11" fmla="*/ 943 h 1056"/>
                    <a:gd name="T12" fmla="+- 0 4550 3624"/>
                    <a:gd name="T13" fmla="*/ T12 w 1139"/>
                    <a:gd name="T14" fmla="+- 0 955 793"/>
                    <a:gd name="T15" fmla="*/ 955 h 1056"/>
                    <a:gd name="T16" fmla="+- 0 4541 3624"/>
                    <a:gd name="T17" fmla="*/ T16 w 1139"/>
                    <a:gd name="T18" fmla="+- 0 963 793"/>
                    <a:gd name="T19" fmla="*/ 963 h 1056"/>
                    <a:gd name="T20" fmla="+- 0 4529 3624"/>
                    <a:gd name="T21" fmla="*/ T20 w 1139"/>
                    <a:gd name="T22" fmla="+- 0 975 793"/>
                    <a:gd name="T23" fmla="*/ 975 h 1056"/>
                    <a:gd name="T24" fmla="+- 0 4515 3624"/>
                    <a:gd name="T25" fmla="*/ T24 w 1139"/>
                    <a:gd name="T26" fmla="+- 0 989 793"/>
                    <a:gd name="T27" fmla="*/ 989 h 1056"/>
                    <a:gd name="T28" fmla="+- 0 4499 3624"/>
                    <a:gd name="T29" fmla="*/ T28 w 1139"/>
                    <a:gd name="T30" fmla="+- 0 1005 793"/>
                    <a:gd name="T31" fmla="*/ 1005 h 1056"/>
                    <a:gd name="T32" fmla="+- 0 4482 3624"/>
                    <a:gd name="T33" fmla="*/ T32 w 1139"/>
                    <a:gd name="T34" fmla="+- 0 1023 793"/>
                    <a:gd name="T35" fmla="*/ 1023 h 1056"/>
                    <a:gd name="T36" fmla="+- 0 4411 3624"/>
                    <a:gd name="T37" fmla="*/ T36 w 1139"/>
                    <a:gd name="T38" fmla="+- 0 1097 793"/>
                    <a:gd name="T39" fmla="*/ 1097 h 1056"/>
                    <a:gd name="T40" fmla="+- 0 4394 3624"/>
                    <a:gd name="T41" fmla="*/ T40 w 1139"/>
                    <a:gd name="T42" fmla="+- 0 1115 793"/>
                    <a:gd name="T43" fmla="*/ 1115 h 1056"/>
                    <a:gd name="T44" fmla="+- 0 4366 3624"/>
                    <a:gd name="T45" fmla="*/ T44 w 1139"/>
                    <a:gd name="T46" fmla="+- 0 1145 793"/>
                    <a:gd name="T47" fmla="*/ 1145 h 1056"/>
                    <a:gd name="T48" fmla="+- 0 4355 3624"/>
                    <a:gd name="T49" fmla="*/ T48 w 1139"/>
                    <a:gd name="T50" fmla="+- 0 1155 793"/>
                    <a:gd name="T51" fmla="*/ 1155 h 1056"/>
                    <a:gd name="T52" fmla="+- 0 4347 3624"/>
                    <a:gd name="T53" fmla="*/ T52 w 1139"/>
                    <a:gd name="T54" fmla="+- 0 1163 793"/>
                    <a:gd name="T55" fmla="*/ 1163 h 1056"/>
                    <a:gd name="T56" fmla="+- 0 4334 3624"/>
                    <a:gd name="T57" fmla="*/ T56 w 1139"/>
                    <a:gd name="T58" fmla="+- 0 1177 793"/>
                    <a:gd name="T59" fmla="*/ 1177 h 1056"/>
                    <a:gd name="T60" fmla="+- 0 4320 3624"/>
                    <a:gd name="T61" fmla="*/ T60 w 1139"/>
                    <a:gd name="T62" fmla="+- 0 1193 793"/>
                    <a:gd name="T63" fmla="*/ 1193 h 1056"/>
                    <a:gd name="T64" fmla="+- 0 4305 3624"/>
                    <a:gd name="T65" fmla="*/ T64 w 1139"/>
                    <a:gd name="T66" fmla="+- 0 1209 793"/>
                    <a:gd name="T67" fmla="*/ 1209 h 1056"/>
                    <a:gd name="T68" fmla="+- 0 4291 3624"/>
                    <a:gd name="T69" fmla="*/ T68 w 1139"/>
                    <a:gd name="T70" fmla="+- 0 1225 793"/>
                    <a:gd name="T71" fmla="*/ 1225 h 1056"/>
                    <a:gd name="T72" fmla="+- 0 4276 3624"/>
                    <a:gd name="T73" fmla="*/ T72 w 1139"/>
                    <a:gd name="T74" fmla="+- 0 1235 793"/>
                    <a:gd name="T75" fmla="*/ 1235 h 1056"/>
                    <a:gd name="T76" fmla="+- 0 4262 3624"/>
                    <a:gd name="T77" fmla="*/ T76 w 1139"/>
                    <a:gd name="T78" fmla="+- 0 1243 793"/>
                    <a:gd name="T79" fmla="*/ 1243 h 1056"/>
                    <a:gd name="T80" fmla="+- 0 4461 3624"/>
                    <a:gd name="T81" fmla="*/ T80 w 1139"/>
                    <a:gd name="T82" fmla="+- 0 1243 793"/>
                    <a:gd name="T83" fmla="*/ 1243 h 1056"/>
                    <a:gd name="T84" fmla="+- 0 4491 3624"/>
                    <a:gd name="T85" fmla="*/ T84 w 1139"/>
                    <a:gd name="T86" fmla="+- 0 1227 793"/>
                    <a:gd name="T87" fmla="*/ 1227 h 1056"/>
                    <a:gd name="T88" fmla="+- 0 4512 3624"/>
                    <a:gd name="T89" fmla="*/ T88 w 1139"/>
                    <a:gd name="T90" fmla="+- 0 1215 793"/>
                    <a:gd name="T91" fmla="*/ 1215 h 1056"/>
                    <a:gd name="T92" fmla="+- 0 4534 3624"/>
                    <a:gd name="T93" fmla="*/ T92 w 1139"/>
                    <a:gd name="T94" fmla="+- 0 1203 793"/>
                    <a:gd name="T95" fmla="*/ 1203 h 1056"/>
                    <a:gd name="T96" fmla="+- 0 4556 3624"/>
                    <a:gd name="T97" fmla="*/ T96 w 1139"/>
                    <a:gd name="T98" fmla="+- 0 1189 793"/>
                    <a:gd name="T99" fmla="*/ 1189 h 1056"/>
                    <a:gd name="T100" fmla="+- 0 4578 3624"/>
                    <a:gd name="T101" fmla="*/ T100 w 1139"/>
                    <a:gd name="T102" fmla="+- 0 1177 793"/>
                    <a:gd name="T103" fmla="*/ 1177 h 1056"/>
                    <a:gd name="T104" fmla="+- 0 4599 3624"/>
                    <a:gd name="T105" fmla="*/ T104 w 1139"/>
                    <a:gd name="T106" fmla="+- 0 1165 793"/>
                    <a:gd name="T107" fmla="*/ 1165 h 1056"/>
                    <a:gd name="T108" fmla="+- 0 4619 3624"/>
                    <a:gd name="T109" fmla="*/ T108 w 1139"/>
                    <a:gd name="T110" fmla="+- 0 1153 793"/>
                    <a:gd name="T111" fmla="*/ 1153 h 1056"/>
                    <a:gd name="T112" fmla="+- 0 4637 3624"/>
                    <a:gd name="T113" fmla="*/ T112 w 1139"/>
                    <a:gd name="T114" fmla="+- 0 1141 793"/>
                    <a:gd name="T115" fmla="*/ 1141 h 1056"/>
                    <a:gd name="T116" fmla="+- 0 4654 3624"/>
                    <a:gd name="T117" fmla="*/ T116 w 1139"/>
                    <a:gd name="T118" fmla="+- 0 1131 793"/>
                    <a:gd name="T119" fmla="*/ 1131 h 1056"/>
                    <a:gd name="T120" fmla="+- 0 4702 3624"/>
                    <a:gd name="T121" fmla="*/ T120 w 1139"/>
                    <a:gd name="T122" fmla="+- 0 1081 793"/>
                    <a:gd name="T123" fmla="*/ 1081 h 1056"/>
                    <a:gd name="T124" fmla="+- 0 4698 3624"/>
                    <a:gd name="T125" fmla="*/ T124 w 1139"/>
                    <a:gd name="T126" fmla="+- 0 1059 793"/>
                    <a:gd name="T127" fmla="*/ 1059 h 1056"/>
                    <a:gd name="T128" fmla="+- 0 4664 3624"/>
                    <a:gd name="T129" fmla="*/ T128 w 1139"/>
                    <a:gd name="T130" fmla="+- 0 993 793"/>
                    <a:gd name="T131" fmla="*/ 993 h 1056"/>
                    <a:gd name="T132" fmla="+- 0 4619 3624"/>
                    <a:gd name="T133" fmla="*/ T132 w 1139"/>
                    <a:gd name="T134" fmla="+- 0 943 793"/>
                    <a:gd name="T135" fmla="*/ 943 h 1056"/>
                    <a:gd name="T136" fmla="+- 0 4602 3624"/>
                    <a:gd name="T137" fmla="*/ T136 w 1139"/>
                    <a:gd name="T138" fmla="+- 0 937 793"/>
                    <a:gd name="T139" fmla="*/ 937 h 1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139" h="1056">
                      <a:moveTo>
                        <a:pt x="978" y="144"/>
                      </a:moveTo>
                      <a:lnTo>
                        <a:pt x="960" y="144"/>
                      </a:lnTo>
                      <a:lnTo>
                        <a:pt x="943" y="150"/>
                      </a:lnTo>
                      <a:lnTo>
                        <a:pt x="926" y="162"/>
                      </a:lnTo>
                      <a:lnTo>
                        <a:pt x="917" y="170"/>
                      </a:lnTo>
                      <a:lnTo>
                        <a:pt x="905" y="182"/>
                      </a:lnTo>
                      <a:lnTo>
                        <a:pt x="891" y="196"/>
                      </a:lnTo>
                      <a:lnTo>
                        <a:pt x="875" y="212"/>
                      </a:lnTo>
                      <a:lnTo>
                        <a:pt x="858" y="230"/>
                      </a:lnTo>
                      <a:lnTo>
                        <a:pt x="787" y="304"/>
                      </a:lnTo>
                      <a:lnTo>
                        <a:pt x="770" y="322"/>
                      </a:lnTo>
                      <a:lnTo>
                        <a:pt x="742" y="352"/>
                      </a:lnTo>
                      <a:lnTo>
                        <a:pt x="731" y="362"/>
                      </a:lnTo>
                      <a:lnTo>
                        <a:pt x="723" y="370"/>
                      </a:lnTo>
                      <a:lnTo>
                        <a:pt x="710" y="384"/>
                      </a:lnTo>
                      <a:lnTo>
                        <a:pt x="696" y="400"/>
                      </a:lnTo>
                      <a:lnTo>
                        <a:pt x="681" y="416"/>
                      </a:lnTo>
                      <a:lnTo>
                        <a:pt x="667" y="432"/>
                      </a:lnTo>
                      <a:lnTo>
                        <a:pt x="652" y="442"/>
                      </a:lnTo>
                      <a:lnTo>
                        <a:pt x="638" y="450"/>
                      </a:lnTo>
                      <a:lnTo>
                        <a:pt x="837" y="450"/>
                      </a:lnTo>
                      <a:lnTo>
                        <a:pt x="867" y="434"/>
                      </a:lnTo>
                      <a:lnTo>
                        <a:pt x="888" y="422"/>
                      </a:lnTo>
                      <a:lnTo>
                        <a:pt x="910" y="410"/>
                      </a:lnTo>
                      <a:lnTo>
                        <a:pt x="932" y="396"/>
                      </a:lnTo>
                      <a:lnTo>
                        <a:pt x="954" y="384"/>
                      </a:lnTo>
                      <a:lnTo>
                        <a:pt x="975" y="372"/>
                      </a:lnTo>
                      <a:lnTo>
                        <a:pt x="995" y="360"/>
                      </a:lnTo>
                      <a:lnTo>
                        <a:pt x="1013" y="348"/>
                      </a:lnTo>
                      <a:lnTo>
                        <a:pt x="1030" y="338"/>
                      </a:lnTo>
                      <a:lnTo>
                        <a:pt x="1078" y="288"/>
                      </a:lnTo>
                      <a:lnTo>
                        <a:pt x="1074" y="266"/>
                      </a:lnTo>
                      <a:lnTo>
                        <a:pt x="1040" y="200"/>
                      </a:lnTo>
                      <a:lnTo>
                        <a:pt x="995" y="150"/>
                      </a:lnTo>
                      <a:lnTo>
                        <a:pt x="978" y="14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5" name="Group 74"/>
              <p:cNvGrpSpPr>
                <a:grpSpLocks/>
              </p:cNvGrpSpPr>
              <p:nvPr userDrawn="1"/>
            </p:nvGrpSpPr>
            <p:grpSpPr bwMode="auto">
              <a:xfrm>
                <a:off x="4168" y="837"/>
                <a:ext cx="51" cy="267"/>
                <a:chOff x="4168" y="837"/>
                <a:chExt cx="51" cy="267"/>
              </a:xfrm>
            </p:grpSpPr>
            <p:sp>
              <p:nvSpPr>
                <p:cNvPr id="82" name="Freeform 81"/>
                <p:cNvSpPr>
                  <a:spLocks/>
                </p:cNvSpPr>
                <p:nvPr userDrawn="1"/>
              </p:nvSpPr>
              <p:spPr bwMode="auto">
                <a:xfrm>
                  <a:off x="4168" y="837"/>
                  <a:ext cx="51" cy="267"/>
                </a:xfrm>
                <a:custGeom>
                  <a:avLst/>
                  <a:gdLst>
                    <a:gd name="T0" fmla="+- 0 4207 4168"/>
                    <a:gd name="T1" fmla="*/ T0 w 51"/>
                    <a:gd name="T2" fmla="+- 0 837 837"/>
                    <a:gd name="T3" fmla="*/ 837 h 267"/>
                    <a:gd name="T4" fmla="+- 0 4194 4168"/>
                    <a:gd name="T5" fmla="*/ T4 w 51"/>
                    <a:gd name="T6" fmla="+- 0 837 837"/>
                    <a:gd name="T7" fmla="*/ 837 h 267"/>
                    <a:gd name="T8" fmla="+- 0 4177 4168"/>
                    <a:gd name="T9" fmla="*/ T8 w 51"/>
                    <a:gd name="T10" fmla="+- 0 838 837"/>
                    <a:gd name="T11" fmla="*/ 838 h 267"/>
                    <a:gd name="T12" fmla="+- 0 4172 4168"/>
                    <a:gd name="T13" fmla="*/ T12 w 51"/>
                    <a:gd name="T14" fmla="+- 0 839 837"/>
                    <a:gd name="T15" fmla="*/ 839 h 267"/>
                    <a:gd name="T16" fmla="+- 0 4168 4168"/>
                    <a:gd name="T17" fmla="*/ T16 w 51"/>
                    <a:gd name="T18" fmla="+- 0 839 837"/>
                    <a:gd name="T19" fmla="*/ 839 h 267"/>
                    <a:gd name="T20" fmla="+- 0 4191 4168"/>
                    <a:gd name="T21" fmla="*/ T20 w 51"/>
                    <a:gd name="T22" fmla="+- 0 1104 837"/>
                    <a:gd name="T23" fmla="*/ 1104 h 267"/>
                    <a:gd name="T24" fmla="+- 0 4219 4168"/>
                    <a:gd name="T25" fmla="*/ T24 w 51"/>
                    <a:gd name="T26" fmla="+- 0 838 837"/>
                    <a:gd name="T27" fmla="*/ 838 h 267"/>
                    <a:gd name="T28" fmla="+- 0 4207 4168"/>
                    <a:gd name="T29" fmla="*/ T28 w 51"/>
                    <a:gd name="T30" fmla="+- 0 837 837"/>
                    <a:gd name="T31" fmla="*/ 837 h 2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1" h="267">
                      <a:moveTo>
                        <a:pt x="39" y="0"/>
                      </a:moveTo>
                      <a:lnTo>
                        <a:pt x="26" y="0"/>
                      </a:lnTo>
                      <a:lnTo>
                        <a:pt x="9" y="1"/>
                      </a:lnTo>
                      <a:lnTo>
                        <a:pt x="4" y="2"/>
                      </a:lnTo>
                      <a:lnTo>
                        <a:pt x="0" y="2"/>
                      </a:lnTo>
                      <a:lnTo>
                        <a:pt x="23" y="267"/>
                      </a:lnTo>
                      <a:lnTo>
                        <a:pt x="51" y="1"/>
                      </a:lnTo>
                      <a:lnTo>
                        <a:pt x="39"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6" name="Group 75"/>
              <p:cNvGrpSpPr>
                <a:grpSpLocks/>
              </p:cNvGrpSpPr>
              <p:nvPr userDrawn="1"/>
            </p:nvGrpSpPr>
            <p:grpSpPr bwMode="auto">
              <a:xfrm>
                <a:off x="3769" y="989"/>
                <a:ext cx="103" cy="78"/>
                <a:chOff x="3769" y="989"/>
                <a:chExt cx="103" cy="78"/>
              </a:xfrm>
            </p:grpSpPr>
            <p:sp>
              <p:nvSpPr>
                <p:cNvPr id="81" name="Freeform 80"/>
                <p:cNvSpPr>
                  <a:spLocks/>
                </p:cNvSpPr>
                <p:nvPr userDrawn="1"/>
              </p:nvSpPr>
              <p:spPr bwMode="auto">
                <a:xfrm>
                  <a:off x="3769" y="989"/>
                  <a:ext cx="103" cy="78"/>
                </a:xfrm>
                <a:custGeom>
                  <a:avLst/>
                  <a:gdLst>
                    <a:gd name="T0" fmla="+- 0 3794 3769"/>
                    <a:gd name="T1" fmla="*/ T0 w 103"/>
                    <a:gd name="T2" fmla="+- 0 989 989"/>
                    <a:gd name="T3" fmla="*/ 989 h 78"/>
                    <a:gd name="T4" fmla="+- 0 3785 3769"/>
                    <a:gd name="T5" fmla="*/ T4 w 103"/>
                    <a:gd name="T6" fmla="+- 0 998 989"/>
                    <a:gd name="T7" fmla="*/ 998 h 78"/>
                    <a:gd name="T8" fmla="+- 0 3777 3769"/>
                    <a:gd name="T9" fmla="*/ T8 w 103"/>
                    <a:gd name="T10" fmla="+- 0 1007 989"/>
                    <a:gd name="T11" fmla="*/ 1007 h 78"/>
                    <a:gd name="T12" fmla="+- 0 3769 3769"/>
                    <a:gd name="T13" fmla="*/ T12 w 103"/>
                    <a:gd name="T14" fmla="+- 0 1017 989"/>
                    <a:gd name="T15" fmla="*/ 1017 h 78"/>
                    <a:gd name="T16" fmla="+- 0 3872 3769"/>
                    <a:gd name="T17" fmla="*/ T16 w 103"/>
                    <a:gd name="T18" fmla="+- 0 1066 989"/>
                    <a:gd name="T19" fmla="*/ 1066 h 78"/>
                    <a:gd name="T20" fmla="+- 0 3794 3769"/>
                    <a:gd name="T21" fmla="*/ T20 w 103"/>
                    <a:gd name="T22" fmla="+- 0 989 989"/>
                    <a:gd name="T23" fmla="*/ 989 h 78"/>
                  </a:gdLst>
                  <a:ahLst/>
                  <a:cxnLst>
                    <a:cxn ang="0">
                      <a:pos x="T1" y="T3"/>
                    </a:cxn>
                    <a:cxn ang="0">
                      <a:pos x="T5" y="T7"/>
                    </a:cxn>
                    <a:cxn ang="0">
                      <a:pos x="T9" y="T11"/>
                    </a:cxn>
                    <a:cxn ang="0">
                      <a:pos x="T13" y="T15"/>
                    </a:cxn>
                    <a:cxn ang="0">
                      <a:pos x="T17" y="T19"/>
                    </a:cxn>
                    <a:cxn ang="0">
                      <a:pos x="T21" y="T23"/>
                    </a:cxn>
                  </a:cxnLst>
                  <a:rect l="0" t="0" r="r" b="b"/>
                  <a:pathLst>
                    <a:path w="103" h="78">
                      <a:moveTo>
                        <a:pt x="25" y="0"/>
                      </a:moveTo>
                      <a:lnTo>
                        <a:pt x="16" y="9"/>
                      </a:lnTo>
                      <a:lnTo>
                        <a:pt x="8" y="18"/>
                      </a:lnTo>
                      <a:lnTo>
                        <a:pt x="0" y="28"/>
                      </a:lnTo>
                      <a:lnTo>
                        <a:pt x="103" y="77"/>
                      </a:lnTo>
                      <a:lnTo>
                        <a:pt x="25"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7" name="Group 76"/>
              <p:cNvGrpSpPr>
                <a:grpSpLocks/>
              </p:cNvGrpSpPr>
              <p:nvPr userDrawn="1"/>
            </p:nvGrpSpPr>
            <p:grpSpPr bwMode="auto">
              <a:xfrm>
                <a:off x="4428" y="1019"/>
                <a:ext cx="204" cy="159"/>
                <a:chOff x="4428" y="1019"/>
                <a:chExt cx="204" cy="159"/>
              </a:xfrm>
            </p:grpSpPr>
            <p:sp>
              <p:nvSpPr>
                <p:cNvPr id="80" name="Freeform 79"/>
                <p:cNvSpPr>
                  <a:spLocks/>
                </p:cNvSpPr>
                <p:nvPr userDrawn="1"/>
              </p:nvSpPr>
              <p:spPr bwMode="auto">
                <a:xfrm>
                  <a:off x="4428" y="1019"/>
                  <a:ext cx="204" cy="159"/>
                </a:xfrm>
                <a:custGeom>
                  <a:avLst/>
                  <a:gdLst>
                    <a:gd name="T0" fmla="+- 0 4596 4428"/>
                    <a:gd name="T1" fmla="*/ T0 w 204"/>
                    <a:gd name="T2" fmla="+- 0 1019 1019"/>
                    <a:gd name="T3" fmla="*/ 1019 h 159"/>
                    <a:gd name="T4" fmla="+- 0 4428 4428"/>
                    <a:gd name="T5" fmla="*/ T4 w 204"/>
                    <a:gd name="T6" fmla="+- 0 1179 1019"/>
                    <a:gd name="T7" fmla="*/ 1179 h 159"/>
                    <a:gd name="T8" fmla="+- 0 4632 4428"/>
                    <a:gd name="T9" fmla="*/ T8 w 204"/>
                    <a:gd name="T10" fmla="+- 0 1068 1019"/>
                    <a:gd name="T11" fmla="*/ 1068 h 159"/>
                    <a:gd name="T12" fmla="+- 0 4620 4428"/>
                    <a:gd name="T13" fmla="*/ T12 w 204"/>
                    <a:gd name="T14" fmla="+- 0 1051 1019"/>
                    <a:gd name="T15" fmla="*/ 1051 h 159"/>
                    <a:gd name="T16" fmla="+- 0 4609 4428"/>
                    <a:gd name="T17" fmla="*/ T16 w 204"/>
                    <a:gd name="T18" fmla="+- 0 1035 1019"/>
                    <a:gd name="T19" fmla="*/ 1035 h 159"/>
                    <a:gd name="T20" fmla="+- 0 4596 4428"/>
                    <a:gd name="T21" fmla="*/ T20 w 204"/>
                    <a:gd name="T22" fmla="+- 0 1019 1019"/>
                    <a:gd name="T23" fmla="*/ 1019 h 159"/>
                  </a:gdLst>
                  <a:ahLst/>
                  <a:cxnLst>
                    <a:cxn ang="0">
                      <a:pos x="T1" y="T3"/>
                    </a:cxn>
                    <a:cxn ang="0">
                      <a:pos x="T5" y="T7"/>
                    </a:cxn>
                    <a:cxn ang="0">
                      <a:pos x="T9" y="T11"/>
                    </a:cxn>
                    <a:cxn ang="0">
                      <a:pos x="T13" y="T15"/>
                    </a:cxn>
                    <a:cxn ang="0">
                      <a:pos x="T17" y="T19"/>
                    </a:cxn>
                    <a:cxn ang="0">
                      <a:pos x="T21" y="T23"/>
                    </a:cxn>
                  </a:cxnLst>
                  <a:rect l="0" t="0" r="r" b="b"/>
                  <a:pathLst>
                    <a:path w="204" h="159">
                      <a:moveTo>
                        <a:pt x="168" y="0"/>
                      </a:moveTo>
                      <a:lnTo>
                        <a:pt x="0" y="160"/>
                      </a:lnTo>
                      <a:lnTo>
                        <a:pt x="204" y="49"/>
                      </a:lnTo>
                      <a:lnTo>
                        <a:pt x="192" y="32"/>
                      </a:lnTo>
                      <a:lnTo>
                        <a:pt x="181" y="16"/>
                      </a:lnTo>
                      <a:lnTo>
                        <a:pt x="168"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78" name="Group 77"/>
              <p:cNvGrpSpPr>
                <a:grpSpLocks/>
              </p:cNvGrpSpPr>
              <p:nvPr userDrawn="1"/>
            </p:nvGrpSpPr>
            <p:grpSpPr bwMode="auto">
              <a:xfrm>
                <a:off x="4102" y="1272"/>
                <a:ext cx="183" cy="182"/>
                <a:chOff x="4102" y="1272"/>
                <a:chExt cx="183" cy="182"/>
              </a:xfrm>
            </p:grpSpPr>
            <p:sp>
              <p:nvSpPr>
                <p:cNvPr id="79" name="Freeform 78"/>
                <p:cNvSpPr>
                  <a:spLocks/>
                </p:cNvSpPr>
                <p:nvPr userDrawn="1"/>
              </p:nvSpPr>
              <p:spPr bwMode="auto">
                <a:xfrm>
                  <a:off x="4102" y="1272"/>
                  <a:ext cx="183" cy="182"/>
                </a:xfrm>
                <a:custGeom>
                  <a:avLst/>
                  <a:gdLst>
                    <a:gd name="T0" fmla="+- 0 4215 4102"/>
                    <a:gd name="T1" fmla="*/ T0 w 183"/>
                    <a:gd name="T2" fmla="+- 0 1272 1272"/>
                    <a:gd name="T3" fmla="*/ 1272 h 182"/>
                    <a:gd name="T4" fmla="+- 0 4143 4102"/>
                    <a:gd name="T5" fmla="*/ T4 w 183"/>
                    <a:gd name="T6" fmla="+- 0 1288 1272"/>
                    <a:gd name="T7" fmla="*/ 1288 h 182"/>
                    <a:gd name="T8" fmla="+- 0 4102 4102"/>
                    <a:gd name="T9" fmla="*/ T8 w 183"/>
                    <a:gd name="T10" fmla="+- 0 1354 1272"/>
                    <a:gd name="T11" fmla="*/ 1354 h 182"/>
                    <a:gd name="T12" fmla="+- 0 4105 4102"/>
                    <a:gd name="T13" fmla="*/ T12 w 183"/>
                    <a:gd name="T14" fmla="+- 0 1379 1272"/>
                    <a:gd name="T15" fmla="*/ 1379 h 182"/>
                    <a:gd name="T16" fmla="+- 0 4138 4102"/>
                    <a:gd name="T17" fmla="*/ T16 w 183"/>
                    <a:gd name="T18" fmla="+- 0 1435 1272"/>
                    <a:gd name="T19" fmla="*/ 1435 h 182"/>
                    <a:gd name="T20" fmla="+- 0 4194 4102"/>
                    <a:gd name="T21" fmla="*/ T20 w 183"/>
                    <a:gd name="T22" fmla="+- 0 1454 1272"/>
                    <a:gd name="T23" fmla="*/ 1454 h 182"/>
                    <a:gd name="T24" fmla="+- 0 4217 4102"/>
                    <a:gd name="T25" fmla="*/ T24 w 183"/>
                    <a:gd name="T26" fmla="+- 0 1451 1272"/>
                    <a:gd name="T27" fmla="*/ 1451 h 182"/>
                    <a:gd name="T28" fmla="+- 0 4270 4102"/>
                    <a:gd name="T29" fmla="*/ T28 w 183"/>
                    <a:gd name="T30" fmla="+- 0 1415 1272"/>
                    <a:gd name="T31" fmla="*/ 1415 h 182"/>
                    <a:gd name="T32" fmla="+- 0 4286 4102"/>
                    <a:gd name="T33" fmla="*/ T32 w 183"/>
                    <a:gd name="T34" fmla="+- 0 1374 1272"/>
                    <a:gd name="T35" fmla="*/ 1374 h 182"/>
                    <a:gd name="T36" fmla="+- 0 4284 4102"/>
                    <a:gd name="T37" fmla="*/ T36 w 183"/>
                    <a:gd name="T38" fmla="+- 0 1348 1272"/>
                    <a:gd name="T39" fmla="*/ 1348 h 182"/>
                    <a:gd name="T40" fmla="+- 0 4252 4102"/>
                    <a:gd name="T41" fmla="*/ T40 w 183"/>
                    <a:gd name="T42" fmla="+- 0 1291 1272"/>
                    <a:gd name="T43" fmla="*/ 1291 h 182"/>
                    <a:gd name="T44" fmla="+- 0 4215 4102"/>
                    <a:gd name="T45" fmla="*/ T44 w 183"/>
                    <a:gd name="T46" fmla="+- 0 1272 1272"/>
                    <a:gd name="T47" fmla="*/ 1272 h 1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83" h="182">
                      <a:moveTo>
                        <a:pt x="113" y="0"/>
                      </a:moveTo>
                      <a:lnTo>
                        <a:pt x="41" y="16"/>
                      </a:lnTo>
                      <a:lnTo>
                        <a:pt x="0" y="82"/>
                      </a:lnTo>
                      <a:lnTo>
                        <a:pt x="3" y="107"/>
                      </a:lnTo>
                      <a:lnTo>
                        <a:pt x="36" y="163"/>
                      </a:lnTo>
                      <a:lnTo>
                        <a:pt x="92" y="182"/>
                      </a:lnTo>
                      <a:lnTo>
                        <a:pt x="115" y="179"/>
                      </a:lnTo>
                      <a:lnTo>
                        <a:pt x="168" y="143"/>
                      </a:lnTo>
                      <a:lnTo>
                        <a:pt x="184" y="102"/>
                      </a:lnTo>
                      <a:lnTo>
                        <a:pt x="182" y="76"/>
                      </a:lnTo>
                      <a:lnTo>
                        <a:pt x="150" y="19"/>
                      </a:lnTo>
                      <a:lnTo>
                        <a:pt x="113"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grpSp>
          <p:nvGrpSpPr>
            <p:cNvPr id="8" name="Group 7"/>
            <p:cNvGrpSpPr>
              <a:grpSpLocks/>
            </p:cNvGrpSpPr>
            <p:nvPr userDrawn="1"/>
          </p:nvGrpSpPr>
          <p:grpSpPr bwMode="auto">
            <a:xfrm>
              <a:off x="5156200" y="6622595"/>
              <a:ext cx="1177127" cy="75070"/>
              <a:chOff x="1343" y="-1078"/>
              <a:chExt cx="2168" cy="131"/>
            </a:xfrm>
          </p:grpSpPr>
          <p:sp>
            <p:nvSpPr>
              <p:cNvPr id="32" name="Freeform 31"/>
              <p:cNvSpPr>
                <a:spLocks/>
              </p:cNvSpPr>
              <p:nvPr userDrawn="1"/>
            </p:nvSpPr>
            <p:spPr bwMode="auto">
              <a:xfrm>
                <a:off x="1343" y="-1078"/>
                <a:ext cx="2168" cy="131"/>
              </a:xfrm>
              <a:custGeom>
                <a:avLst/>
                <a:gdLst>
                  <a:gd name="T0" fmla="+- 0 1343 1343"/>
                  <a:gd name="T1" fmla="*/ T0 w 2168"/>
                  <a:gd name="T2" fmla="+- 0 -1077 -1078"/>
                  <a:gd name="T3" fmla="*/ -1077 h 131"/>
                  <a:gd name="T4" fmla="+- 0 1343 1343"/>
                  <a:gd name="T5" fmla="*/ T4 w 2168"/>
                  <a:gd name="T6" fmla="+- 0 -949 -1078"/>
                  <a:gd name="T7" fmla="*/ -949 h 131"/>
                  <a:gd name="T8" fmla="+- 0 1371 1343"/>
                  <a:gd name="T9" fmla="*/ T8 w 2168"/>
                  <a:gd name="T10" fmla="+- 0 -949 -1078"/>
                  <a:gd name="T11" fmla="*/ -949 h 131"/>
                  <a:gd name="T12" fmla="+- 0 1371 1343"/>
                  <a:gd name="T13" fmla="*/ T12 w 2168"/>
                  <a:gd name="T14" fmla="+- 0 -988 -1078"/>
                  <a:gd name="T15" fmla="*/ -988 h 131"/>
                  <a:gd name="T16" fmla="+- 0 1403 1343"/>
                  <a:gd name="T17" fmla="*/ T16 w 2168"/>
                  <a:gd name="T18" fmla="+- 0 -988 -1078"/>
                  <a:gd name="T19" fmla="*/ -988 h 131"/>
                  <a:gd name="T20" fmla="+- 0 1432 1343"/>
                  <a:gd name="T21" fmla="*/ T20 w 2168"/>
                  <a:gd name="T22" fmla="+- 0 -993 -1078"/>
                  <a:gd name="T23" fmla="*/ -993 h 131"/>
                  <a:gd name="T24" fmla="+- 0 1448 1343"/>
                  <a:gd name="T25" fmla="*/ T24 w 2168"/>
                  <a:gd name="T26" fmla="+- 0 -1005 -1078"/>
                  <a:gd name="T27" fmla="*/ -1005 h 131"/>
                  <a:gd name="T28" fmla="+- 0 1450 1343"/>
                  <a:gd name="T29" fmla="*/ T28 w 2168"/>
                  <a:gd name="T30" fmla="+- 0 -1013 -1078"/>
                  <a:gd name="T31" fmla="*/ -1013 h 131"/>
                  <a:gd name="T32" fmla="+- 0 1371 1343"/>
                  <a:gd name="T33" fmla="*/ T32 w 2168"/>
                  <a:gd name="T34" fmla="+- 0 -1013 -1078"/>
                  <a:gd name="T35" fmla="*/ -1013 h 131"/>
                  <a:gd name="T36" fmla="+- 0 1371 1343"/>
                  <a:gd name="T37" fmla="*/ T36 w 2168"/>
                  <a:gd name="T38" fmla="+- 0 -1053 -1078"/>
                  <a:gd name="T39" fmla="*/ -1053 h 131"/>
                  <a:gd name="T40" fmla="+- 0 1450 1343"/>
                  <a:gd name="T41" fmla="*/ T40 w 2168"/>
                  <a:gd name="T42" fmla="+- 0 -1053 -1078"/>
                  <a:gd name="T43" fmla="*/ -1053 h 131"/>
                  <a:gd name="T44" fmla="+- 0 1442 1343"/>
                  <a:gd name="T45" fmla="*/ T44 w 2168"/>
                  <a:gd name="T46" fmla="+- 0 -1066 -1078"/>
                  <a:gd name="T47" fmla="*/ -1066 h 131"/>
                  <a:gd name="T48" fmla="+- 0 1424 1343"/>
                  <a:gd name="T49" fmla="*/ T48 w 2168"/>
                  <a:gd name="T50" fmla="+- 0 -1075 -1078"/>
                  <a:gd name="T51" fmla="*/ -1075 h 131"/>
                  <a:gd name="T52" fmla="+- 0 1343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0" y="1"/>
                    </a:moveTo>
                    <a:lnTo>
                      <a:pt x="0" y="129"/>
                    </a:lnTo>
                    <a:lnTo>
                      <a:pt x="28" y="129"/>
                    </a:lnTo>
                    <a:lnTo>
                      <a:pt x="28" y="90"/>
                    </a:lnTo>
                    <a:lnTo>
                      <a:pt x="60" y="90"/>
                    </a:lnTo>
                    <a:lnTo>
                      <a:pt x="89" y="85"/>
                    </a:lnTo>
                    <a:lnTo>
                      <a:pt x="105" y="73"/>
                    </a:lnTo>
                    <a:lnTo>
                      <a:pt x="107" y="65"/>
                    </a:lnTo>
                    <a:lnTo>
                      <a:pt x="28" y="65"/>
                    </a:lnTo>
                    <a:lnTo>
                      <a:pt x="28" y="25"/>
                    </a:lnTo>
                    <a:lnTo>
                      <a:pt x="107" y="25"/>
                    </a:lnTo>
                    <a:lnTo>
                      <a:pt x="99" y="12"/>
                    </a:lnTo>
                    <a:lnTo>
                      <a:pt x="81" y="3"/>
                    </a:lnTo>
                    <a:lnTo>
                      <a:pt x="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3" name="Freeform 32"/>
              <p:cNvSpPr>
                <a:spLocks/>
              </p:cNvSpPr>
              <p:nvPr userDrawn="1"/>
            </p:nvSpPr>
            <p:spPr bwMode="auto">
              <a:xfrm>
                <a:off x="1343" y="-1078"/>
                <a:ext cx="2168" cy="131"/>
              </a:xfrm>
              <a:custGeom>
                <a:avLst/>
                <a:gdLst>
                  <a:gd name="T0" fmla="+- 0 1450 1343"/>
                  <a:gd name="T1" fmla="*/ T0 w 2168"/>
                  <a:gd name="T2" fmla="+- 0 -1053 -1078"/>
                  <a:gd name="T3" fmla="*/ -1053 h 131"/>
                  <a:gd name="T4" fmla="+- 0 1421 1343"/>
                  <a:gd name="T5" fmla="*/ T4 w 2168"/>
                  <a:gd name="T6" fmla="+- 0 -1053 -1078"/>
                  <a:gd name="T7" fmla="*/ -1053 h 131"/>
                  <a:gd name="T8" fmla="+- 0 1427 1343"/>
                  <a:gd name="T9" fmla="*/ T8 w 2168"/>
                  <a:gd name="T10" fmla="+- 0 -1048 -1078"/>
                  <a:gd name="T11" fmla="*/ -1048 h 131"/>
                  <a:gd name="T12" fmla="+- 0 1427 1343"/>
                  <a:gd name="T13" fmla="*/ T12 w 2168"/>
                  <a:gd name="T14" fmla="+- 0 -1018 -1078"/>
                  <a:gd name="T15" fmla="*/ -1018 h 131"/>
                  <a:gd name="T16" fmla="+- 0 1420 1343"/>
                  <a:gd name="T17" fmla="*/ T16 w 2168"/>
                  <a:gd name="T18" fmla="+- 0 -1013 -1078"/>
                  <a:gd name="T19" fmla="*/ -1013 h 131"/>
                  <a:gd name="T20" fmla="+- 0 1450 1343"/>
                  <a:gd name="T21" fmla="*/ T20 w 2168"/>
                  <a:gd name="T22" fmla="+- 0 -1013 -1078"/>
                  <a:gd name="T23" fmla="*/ -1013 h 131"/>
                  <a:gd name="T24" fmla="+- 0 1455 1343"/>
                  <a:gd name="T25" fmla="*/ T24 w 2168"/>
                  <a:gd name="T26" fmla="+- 0 -1024 -1078"/>
                  <a:gd name="T27" fmla="*/ -1024 h 131"/>
                  <a:gd name="T28" fmla="+- 0 1452 1343"/>
                  <a:gd name="T29" fmla="*/ T28 w 2168"/>
                  <a:gd name="T30" fmla="+- 0 -1049 -1078"/>
                  <a:gd name="T31" fmla="*/ -1049 h 131"/>
                  <a:gd name="T32" fmla="+- 0 1450 1343"/>
                  <a:gd name="T33" fmla="*/ T32 w 2168"/>
                  <a:gd name="T34" fmla="+- 0 -1053 -1078"/>
                  <a:gd name="T35" fmla="*/ -1053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107" y="25"/>
                    </a:moveTo>
                    <a:lnTo>
                      <a:pt x="78" y="25"/>
                    </a:lnTo>
                    <a:lnTo>
                      <a:pt x="84" y="30"/>
                    </a:lnTo>
                    <a:lnTo>
                      <a:pt x="84" y="60"/>
                    </a:lnTo>
                    <a:lnTo>
                      <a:pt x="77" y="65"/>
                    </a:lnTo>
                    <a:lnTo>
                      <a:pt x="107" y="65"/>
                    </a:lnTo>
                    <a:lnTo>
                      <a:pt x="112" y="54"/>
                    </a:lnTo>
                    <a:lnTo>
                      <a:pt x="109" y="29"/>
                    </a:lnTo>
                    <a:lnTo>
                      <a:pt x="107" y="25"/>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4" name="Freeform 33"/>
              <p:cNvSpPr>
                <a:spLocks/>
              </p:cNvSpPr>
              <p:nvPr userDrawn="1"/>
            </p:nvSpPr>
            <p:spPr bwMode="auto">
              <a:xfrm>
                <a:off x="1343" y="-1078"/>
                <a:ext cx="2168" cy="131"/>
              </a:xfrm>
              <a:custGeom>
                <a:avLst/>
                <a:gdLst>
                  <a:gd name="T0" fmla="+- 0 1507 1343"/>
                  <a:gd name="T1" fmla="*/ T0 w 2168"/>
                  <a:gd name="T2" fmla="+- 0 -1077 -1078"/>
                  <a:gd name="T3" fmla="*/ -1077 h 131"/>
                  <a:gd name="T4" fmla="+- 0 1479 1343"/>
                  <a:gd name="T5" fmla="*/ T4 w 2168"/>
                  <a:gd name="T6" fmla="+- 0 -1077 -1078"/>
                  <a:gd name="T7" fmla="*/ -1077 h 131"/>
                  <a:gd name="T8" fmla="+- 0 1479 1343"/>
                  <a:gd name="T9" fmla="*/ T8 w 2168"/>
                  <a:gd name="T10" fmla="+- 0 -949 -1078"/>
                  <a:gd name="T11" fmla="*/ -949 h 131"/>
                  <a:gd name="T12" fmla="+- 0 1507 1343"/>
                  <a:gd name="T13" fmla="*/ T12 w 2168"/>
                  <a:gd name="T14" fmla="+- 0 -949 -1078"/>
                  <a:gd name="T15" fmla="*/ -949 h 131"/>
                  <a:gd name="T16" fmla="+- 0 1507 1343"/>
                  <a:gd name="T17" fmla="*/ T16 w 2168"/>
                  <a:gd name="T18" fmla="+- 0 -1002 -1078"/>
                  <a:gd name="T19" fmla="*/ -1002 h 131"/>
                  <a:gd name="T20" fmla="+- 0 1594 1343"/>
                  <a:gd name="T21" fmla="*/ T20 w 2168"/>
                  <a:gd name="T22" fmla="+- 0 -1002 -1078"/>
                  <a:gd name="T23" fmla="*/ -1002 h 131"/>
                  <a:gd name="T24" fmla="+- 0 1594 1343"/>
                  <a:gd name="T25" fmla="*/ T24 w 2168"/>
                  <a:gd name="T26" fmla="+- 0 -1028 -1078"/>
                  <a:gd name="T27" fmla="*/ -1028 h 131"/>
                  <a:gd name="T28" fmla="+- 0 1507 1343"/>
                  <a:gd name="T29" fmla="*/ T28 w 2168"/>
                  <a:gd name="T30" fmla="+- 0 -1028 -1078"/>
                  <a:gd name="T31" fmla="*/ -1028 h 131"/>
                  <a:gd name="T32" fmla="+- 0 1507 1343"/>
                  <a:gd name="T33" fmla="*/ T32 w 2168"/>
                  <a:gd name="T34" fmla="+- 0 -1077 -1078"/>
                  <a:gd name="T3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164" y="1"/>
                    </a:moveTo>
                    <a:lnTo>
                      <a:pt x="136" y="1"/>
                    </a:lnTo>
                    <a:lnTo>
                      <a:pt x="136" y="129"/>
                    </a:lnTo>
                    <a:lnTo>
                      <a:pt x="164" y="129"/>
                    </a:lnTo>
                    <a:lnTo>
                      <a:pt x="164" y="76"/>
                    </a:lnTo>
                    <a:lnTo>
                      <a:pt x="251" y="76"/>
                    </a:lnTo>
                    <a:lnTo>
                      <a:pt x="251" y="50"/>
                    </a:lnTo>
                    <a:lnTo>
                      <a:pt x="164" y="50"/>
                    </a:lnTo>
                    <a:lnTo>
                      <a:pt x="164"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5" name="Freeform 34"/>
              <p:cNvSpPr>
                <a:spLocks/>
              </p:cNvSpPr>
              <p:nvPr userDrawn="1"/>
            </p:nvSpPr>
            <p:spPr bwMode="auto">
              <a:xfrm>
                <a:off x="1343" y="-1078"/>
                <a:ext cx="2168" cy="131"/>
              </a:xfrm>
              <a:custGeom>
                <a:avLst/>
                <a:gdLst>
                  <a:gd name="T0" fmla="+- 0 1594 1343"/>
                  <a:gd name="T1" fmla="*/ T0 w 2168"/>
                  <a:gd name="T2" fmla="+- 0 -1002 -1078"/>
                  <a:gd name="T3" fmla="*/ -1002 h 131"/>
                  <a:gd name="T4" fmla="+- 0 1566 1343"/>
                  <a:gd name="T5" fmla="*/ T4 w 2168"/>
                  <a:gd name="T6" fmla="+- 0 -1002 -1078"/>
                  <a:gd name="T7" fmla="*/ -1002 h 131"/>
                  <a:gd name="T8" fmla="+- 0 1566 1343"/>
                  <a:gd name="T9" fmla="*/ T8 w 2168"/>
                  <a:gd name="T10" fmla="+- 0 -949 -1078"/>
                  <a:gd name="T11" fmla="*/ -949 h 131"/>
                  <a:gd name="T12" fmla="+- 0 1594 1343"/>
                  <a:gd name="T13" fmla="*/ T12 w 2168"/>
                  <a:gd name="T14" fmla="+- 0 -949 -1078"/>
                  <a:gd name="T15" fmla="*/ -949 h 131"/>
                  <a:gd name="T16" fmla="+- 0 1594 1343"/>
                  <a:gd name="T17" fmla="*/ T16 w 2168"/>
                  <a:gd name="T18" fmla="+- 0 -1002 -1078"/>
                  <a:gd name="T19" fmla="*/ -1002 h 131"/>
                </a:gdLst>
                <a:ahLst/>
                <a:cxnLst>
                  <a:cxn ang="0">
                    <a:pos x="T1" y="T3"/>
                  </a:cxn>
                  <a:cxn ang="0">
                    <a:pos x="T5" y="T7"/>
                  </a:cxn>
                  <a:cxn ang="0">
                    <a:pos x="T9" y="T11"/>
                  </a:cxn>
                  <a:cxn ang="0">
                    <a:pos x="T13" y="T15"/>
                  </a:cxn>
                  <a:cxn ang="0">
                    <a:pos x="T17" y="T19"/>
                  </a:cxn>
                </a:cxnLst>
                <a:rect l="0" t="0" r="r" b="b"/>
                <a:pathLst>
                  <a:path w="2168" h="131">
                    <a:moveTo>
                      <a:pt x="251" y="76"/>
                    </a:moveTo>
                    <a:lnTo>
                      <a:pt x="223" y="76"/>
                    </a:lnTo>
                    <a:lnTo>
                      <a:pt x="223" y="129"/>
                    </a:lnTo>
                    <a:lnTo>
                      <a:pt x="251" y="129"/>
                    </a:lnTo>
                    <a:lnTo>
                      <a:pt x="251" y="7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6" name="Freeform 35"/>
              <p:cNvSpPr>
                <a:spLocks/>
              </p:cNvSpPr>
              <p:nvPr userDrawn="1"/>
            </p:nvSpPr>
            <p:spPr bwMode="auto">
              <a:xfrm>
                <a:off x="1343" y="-1078"/>
                <a:ext cx="2168" cy="131"/>
              </a:xfrm>
              <a:custGeom>
                <a:avLst/>
                <a:gdLst>
                  <a:gd name="T0" fmla="+- 0 1594 1343"/>
                  <a:gd name="T1" fmla="*/ T0 w 2168"/>
                  <a:gd name="T2" fmla="+- 0 -1077 -1078"/>
                  <a:gd name="T3" fmla="*/ -1077 h 131"/>
                  <a:gd name="T4" fmla="+- 0 1566 1343"/>
                  <a:gd name="T5" fmla="*/ T4 w 2168"/>
                  <a:gd name="T6" fmla="+- 0 -1077 -1078"/>
                  <a:gd name="T7" fmla="*/ -1077 h 131"/>
                  <a:gd name="T8" fmla="+- 0 1566 1343"/>
                  <a:gd name="T9" fmla="*/ T8 w 2168"/>
                  <a:gd name="T10" fmla="+- 0 -1028 -1078"/>
                  <a:gd name="T11" fmla="*/ -1028 h 131"/>
                  <a:gd name="T12" fmla="+- 0 1594 1343"/>
                  <a:gd name="T13" fmla="*/ T12 w 2168"/>
                  <a:gd name="T14" fmla="+- 0 -1028 -1078"/>
                  <a:gd name="T15" fmla="*/ -1028 h 131"/>
                  <a:gd name="T16" fmla="+- 0 1594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251" y="1"/>
                    </a:moveTo>
                    <a:lnTo>
                      <a:pt x="223" y="1"/>
                    </a:lnTo>
                    <a:lnTo>
                      <a:pt x="223" y="50"/>
                    </a:lnTo>
                    <a:lnTo>
                      <a:pt x="251" y="50"/>
                    </a:lnTo>
                    <a:lnTo>
                      <a:pt x="251"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7" name="Freeform 36"/>
              <p:cNvSpPr>
                <a:spLocks/>
              </p:cNvSpPr>
              <p:nvPr userDrawn="1"/>
            </p:nvSpPr>
            <p:spPr bwMode="auto">
              <a:xfrm>
                <a:off x="1343" y="-1078"/>
                <a:ext cx="2168" cy="131"/>
              </a:xfrm>
              <a:custGeom>
                <a:avLst/>
                <a:gdLst>
                  <a:gd name="T0" fmla="+- 0 1694 1343"/>
                  <a:gd name="T1" fmla="*/ T0 w 2168"/>
                  <a:gd name="T2" fmla="+- 0 -1078 -1078"/>
                  <a:gd name="T3" fmla="*/ -1078 h 131"/>
                  <a:gd name="T4" fmla="+- 0 1665 1343"/>
                  <a:gd name="T5" fmla="*/ T4 w 2168"/>
                  <a:gd name="T6" fmla="+- 0 -1078 -1078"/>
                  <a:gd name="T7" fmla="*/ -1078 h 131"/>
                  <a:gd name="T8" fmla="+- 0 1614 1343"/>
                  <a:gd name="T9" fmla="*/ T8 w 2168"/>
                  <a:gd name="T10" fmla="+- 0 -949 -1078"/>
                  <a:gd name="T11" fmla="*/ -949 h 131"/>
                  <a:gd name="T12" fmla="+- 0 1642 1343"/>
                  <a:gd name="T13" fmla="*/ T12 w 2168"/>
                  <a:gd name="T14" fmla="+- 0 -949 -1078"/>
                  <a:gd name="T15" fmla="*/ -949 h 131"/>
                  <a:gd name="T16" fmla="+- 0 1650 1343"/>
                  <a:gd name="T17" fmla="*/ T16 w 2168"/>
                  <a:gd name="T18" fmla="+- 0 -970 -1078"/>
                  <a:gd name="T19" fmla="*/ -970 h 131"/>
                  <a:gd name="T20" fmla="+- 0 1737 1343"/>
                  <a:gd name="T21" fmla="*/ T20 w 2168"/>
                  <a:gd name="T22" fmla="+- 0 -970 -1078"/>
                  <a:gd name="T23" fmla="*/ -970 h 131"/>
                  <a:gd name="T24" fmla="+- 0 1727 1343"/>
                  <a:gd name="T25" fmla="*/ T24 w 2168"/>
                  <a:gd name="T26" fmla="+- 0 -994 -1078"/>
                  <a:gd name="T27" fmla="*/ -994 h 131"/>
                  <a:gd name="T28" fmla="+- 0 1659 1343"/>
                  <a:gd name="T29" fmla="*/ T28 w 2168"/>
                  <a:gd name="T30" fmla="+- 0 -994 -1078"/>
                  <a:gd name="T31" fmla="*/ -994 h 131"/>
                  <a:gd name="T32" fmla="+- 0 1679 1343"/>
                  <a:gd name="T33" fmla="*/ T32 w 2168"/>
                  <a:gd name="T34" fmla="+- 0 -1044 -1078"/>
                  <a:gd name="T35" fmla="*/ -1044 h 131"/>
                  <a:gd name="T36" fmla="+- 0 1707 1343"/>
                  <a:gd name="T37" fmla="*/ T36 w 2168"/>
                  <a:gd name="T38" fmla="+- 0 -1044 -1078"/>
                  <a:gd name="T39" fmla="*/ -1044 h 131"/>
                  <a:gd name="T40" fmla="+- 0 1694 1343"/>
                  <a:gd name="T41" fmla="*/ T40 w 2168"/>
                  <a:gd name="T42" fmla="+- 0 -1078 -1078"/>
                  <a:gd name="T4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351" y="0"/>
                    </a:moveTo>
                    <a:lnTo>
                      <a:pt x="322" y="0"/>
                    </a:lnTo>
                    <a:lnTo>
                      <a:pt x="271" y="129"/>
                    </a:lnTo>
                    <a:lnTo>
                      <a:pt x="299" y="129"/>
                    </a:lnTo>
                    <a:lnTo>
                      <a:pt x="307" y="108"/>
                    </a:lnTo>
                    <a:lnTo>
                      <a:pt x="394" y="108"/>
                    </a:lnTo>
                    <a:lnTo>
                      <a:pt x="384" y="84"/>
                    </a:lnTo>
                    <a:lnTo>
                      <a:pt x="316" y="84"/>
                    </a:lnTo>
                    <a:lnTo>
                      <a:pt x="336" y="34"/>
                    </a:lnTo>
                    <a:lnTo>
                      <a:pt x="364" y="34"/>
                    </a:lnTo>
                    <a:lnTo>
                      <a:pt x="35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8" name="Freeform 37"/>
              <p:cNvSpPr>
                <a:spLocks/>
              </p:cNvSpPr>
              <p:nvPr userDrawn="1"/>
            </p:nvSpPr>
            <p:spPr bwMode="auto">
              <a:xfrm>
                <a:off x="1343" y="-1078"/>
                <a:ext cx="2168" cy="131"/>
              </a:xfrm>
              <a:custGeom>
                <a:avLst/>
                <a:gdLst>
                  <a:gd name="T0" fmla="+- 0 1737 1343"/>
                  <a:gd name="T1" fmla="*/ T0 w 2168"/>
                  <a:gd name="T2" fmla="+- 0 -970 -1078"/>
                  <a:gd name="T3" fmla="*/ -970 h 131"/>
                  <a:gd name="T4" fmla="+- 0 1708 1343"/>
                  <a:gd name="T5" fmla="*/ T4 w 2168"/>
                  <a:gd name="T6" fmla="+- 0 -970 -1078"/>
                  <a:gd name="T7" fmla="*/ -970 h 131"/>
                  <a:gd name="T8" fmla="+- 0 1716 1343"/>
                  <a:gd name="T9" fmla="*/ T8 w 2168"/>
                  <a:gd name="T10" fmla="+- 0 -949 -1078"/>
                  <a:gd name="T11" fmla="*/ -949 h 131"/>
                  <a:gd name="T12" fmla="+- 0 1745 1343"/>
                  <a:gd name="T13" fmla="*/ T12 w 2168"/>
                  <a:gd name="T14" fmla="+- 0 -949 -1078"/>
                  <a:gd name="T15" fmla="*/ -949 h 131"/>
                  <a:gd name="T16" fmla="+- 0 1737 1343"/>
                  <a:gd name="T17" fmla="*/ T16 w 2168"/>
                  <a:gd name="T18" fmla="+- 0 -970 -1078"/>
                  <a:gd name="T19" fmla="*/ -970 h 131"/>
                </a:gdLst>
                <a:ahLst/>
                <a:cxnLst>
                  <a:cxn ang="0">
                    <a:pos x="T1" y="T3"/>
                  </a:cxn>
                  <a:cxn ang="0">
                    <a:pos x="T5" y="T7"/>
                  </a:cxn>
                  <a:cxn ang="0">
                    <a:pos x="T9" y="T11"/>
                  </a:cxn>
                  <a:cxn ang="0">
                    <a:pos x="T13" y="T15"/>
                  </a:cxn>
                  <a:cxn ang="0">
                    <a:pos x="T17" y="T19"/>
                  </a:cxn>
                </a:cxnLst>
                <a:rect l="0" t="0" r="r" b="b"/>
                <a:pathLst>
                  <a:path w="2168" h="131">
                    <a:moveTo>
                      <a:pt x="394" y="108"/>
                    </a:moveTo>
                    <a:lnTo>
                      <a:pt x="365" y="108"/>
                    </a:lnTo>
                    <a:lnTo>
                      <a:pt x="373" y="129"/>
                    </a:lnTo>
                    <a:lnTo>
                      <a:pt x="402" y="129"/>
                    </a:lnTo>
                    <a:lnTo>
                      <a:pt x="394" y="10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9" name="Freeform 38"/>
              <p:cNvSpPr>
                <a:spLocks/>
              </p:cNvSpPr>
              <p:nvPr userDrawn="1"/>
            </p:nvSpPr>
            <p:spPr bwMode="auto">
              <a:xfrm>
                <a:off x="1343" y="-1078"/>
                <a:ext cx="2168" cy="131"/>
              </a:xfrm>
              <a:custGeom>
                <a:avLst/>
                <a:gdLst>
                  <a:gd name="T0" fmla="+- 0 1707 1343"/>
                  <a:gd name="T1" fmla="*/ T0 w 2168"/>
                  <a:gd name="T2" fmla="+- 0 -1044 -1078"/>
                  <a:gd name="T3" fmla="*/ -1044 h 131"/>
                  <a:gd name="T4" fmla="+- 0 1679 1343"/>
                  <a:gd name="T5" fmla="*/ T4 w 2168"/>
                  <a:gd name="T6" fmla="+- 0 -1044 -1078"/>
                  <a:gd name="T7" fmla="*/ -1044 h 131"/>
                  <a:gd name="T8" fmla="+- 0 1699 1343"/>
                  <a:gd name="T9" fmla="*/ T8 w 2168"/>
                  <a:gd name="T10" fmla="+- 0 -994 -1078"/>
                  <a:gd name="T11" fmla="*/ -994 h 131"/>
                  <a:gd name="T12" fmla="+- 0 1727 1343"/>
                  <a:gd name="T13" fmla="*/ T12 w 2168"/>
                  <a:gd name="T14" fmla="+- 0 -994 -1078"/>
                  <a:gd name="T15" fmla="*/ -994 h 131"/>
                  <a:gd name="T16" fmla="+- 0 1707 1343"/>
                  <a:gd name="T17" fmla="*/ T16 w 2168"/>
                  <a:gd name="T18" fmla="+- 0 -1044 -1078"/>
                  <a:gd name="T19" fmla="*/ -1044 h 131"/>
                </a:gdLst>
                <a:ahLst/>
                <a:cxnLst>
                  <a:cxn ang="0">
                    <a:pos x="T1" y="T3"/>
                  </a:cxn>
                  <a:cxn ang="0">
                    <a:pos x="T5" y="T7"/>
                  </a:cxn>
                  <a:cxn ang="0">
                    <a:pos x="T9" y="T11"/>
                  </a:cxn>
                  <a:cxn ang="0">
                    <a:pos x="T13" y="T15"/>
                  </a:cxn>
                  <a:cxn ang="0">
                    <a:pos x="T17" y="T19"/>
                  </a:cxn>
                </a:cxnLst>
                <a:rect l="0" t="0" r="r" b="b"/>
                <a:pathLst>
                  <a:path w="2168" h="131">
                    <a:moveTo>
                      <a:pt x="364" y="34"/>
                    </a:moveTo>
                    <a:lnTo>
                      <a:pt x="336" y="34"/>
                    </a:lnTo>
                    <a:lnTo>
                      <a:pt x="356" y="84"/>
                    </a:lnTo>
                    <a:lnTo>
                      <a:pt x="384" y="84"/>
                    </a:lnTo>
                    <a:lnTo>
                      <a:pt x="364" y="3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0" name="Freeform 39"/>
              <p:cNvSpPr>
                <a:spLocks/>
              </p:cNvSpPr>
              <p:nvPr userDrawn="1"/>
            </p:nvSpPr>
            <p:spPr bwMode="auto">
              <a:xfrm>
                <a:off x="1343" y="-1078"/>
                <a:ext cx="2168" cy="131"/>
              </a:xfrm>
              <a:custGeom>
                <a:avLst/>
                <a:gdLst>
                  <a:gd name="T0" fmla="+- 0 1766 1343"/>
                  <a:gd name="T1" fmla="*/ T0 w 2168"/>
                  <a:gd name="T2" fmla="+- 0 -1077 -1078"/>
                  <a:gd name="T3" fmla="*/ -1077 h 131"/>
                  <a:gd name="T4" fmla="+- 0 1766 1343"/>
                  <a:gd name="T5" fmla="*/ T4 w 2168"/>
                  <a:gd name="T6" fmla="+- 0 -949 -1078"/>
                  <a:gd name="T7" fmla="*/ -949 h 131"/>
                  <a:gd name="T8" fmla="+- 0 1793 1343"/>
                  <a:gd name="T9" fmla="*/ T8 w 2168"/>
                  <a:gd name="T10" fmla="+- 0 -949 -1078"/>
                  <a:gd name="T11" fmla="*/ -949 h 131"/>
                  <a:gd name="T12" fmla="+- 0 1793 1343"/>
                  <a:gd name="T13" fmla="*/ T12 w 2168"/>
                  <a:gd name="T14" fmla="+- 0 -992 -1078"/>
                  <a:gd name="T15" fmla="*/ -992 h 131"/>
                  <a:gd name="T16" fmla="+- 0 1852 1343"/>
                  <a:gd name="T17" fmla="*/ T16 w 2168"/>
                  <a:gd name="T18" fmla="+- 0 -992 -1078"/>
                  <a:gd name="T19" fmla="*/ -992 h 131"/>
                  <a:gd name="T20" fmla="+- 0 1850 1343"/>
                  <a:gd name="T21" fmla="*/ T20 w 2168"/>
                  <a:gd name="T22" fmla="+- 0 -995 -1078"/>
                  <a:gd name="T23" fmla="*/ -995 h 131"/>
                  <a:gd name="T24" fmla="+- 0 1869 1343"/>
                  <a:gd name="T25" fmla="*/ T24 w 2168"/>
                  <a:gd name="T26" fmla="+- 0 -1007 -1078"/>
                  <a:gd name="T27" fmla="*/ -1007 h 131"/>
                  <a:gd name="T28" fmla="+- 0 1872 1343"/>
                  <a:gd name="T29" fmla="*/ T28 w 2168"/>
                  <a:gd name="T30" fmla="+- 0 -1016 -1078"/>
                  <a:gd name="T31" fmla="*/ -1016 h 131"/>
                  <a:gd name="T32" fmla="+- 0 1793 1343"/>
                  <a:gd name="T33" fmla="*/ T32 w 2168"/>
                  <a:gd name="T34" fmla="+- 0 -1016 -1078"/>
                  <a:gd name="T35" fmla="*/ -1016 h 131"/>
                  <a:gd name="T36" fmla="+- 0 1793 1343"/>
                  <a:gd name="T37" fmla="*/ T36 w 2168"/>
                  <a:gd name="T38" fmla="+- 0 -1053 -1078"/>
                  <a:gd name="T39" fmla="*/ -1053 h 131"/>
                  <a:gd name="T40" fmla="+- 0 1872 1343"/>
                  <a:gd name="T41" fmla="*/ T40 w 2168"/>
                  <a:gd name="T42" fmla="+- 0 -1053 -1078"/>
                  <a:gd name="T43" fmla="*/ -1053 h 131"/>
                  <a:gd name="T44" fmla="+- 0 1864 1343"/>
                  <a:gd name="T45" fmla="*/ T44 w 2168"/>
                  <a:gd name="T46" fmla="+- 0 -1067 -1078"/>
                  <a:gd name="T47" fmla="*/ -1067 h 131"/>
                  <a:gd name="T48" fmla="+- 0 1844 1343"/>
                  <a:gd name="T49" fmla="*/ T48 w 2168"/>
                  <a:gd name="T50" fmla="+- 0 -1075 -1078"/>
                  <a:gd name="T51" fmla="*/ -1075 h 131"/>
                  <a:gd name="T52" fmla="+- 0 1766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423" y="1"/>
                    </a:moveTo>
                    <a:lnTo>
                      <a:pt x="423" y="129"/>
                    </a:lnTo>
                    <a:lnTo>
                      <a:pt x="450" y="129"/>
                    </a:lnTo>
                    <a:lnTo>
                      <a:pt x="450" y="86"/>
                    </a:lnTo>
                    <a:lnTo>
                      <a:pt x="509" y="86"/>
                    </a:lnTo>
                    <a:lnTo>
                      <a:pt x="507" y="83"/>
                    </a:lnTo>
                    <a:lnTo>
                      <a:pt x="526" y="71"/>
                    </a:lnTo>
                    <a:lnTo>
                      <a:pt x="529" y="62"/>
                    </a:lnTo>
                    <a:lnTo>
                      <a:pt x="450" y="62"/>
                    </a:lnTo>
                    <a:lnTo>
                      <a:pt x="450" y="25"/>
                    </a:lnTo>
                    <a:lnTo>
                      <a:pt x="529" y="25"/>
                    </a:lnTo>
                    <a:lnTo>
                      <a:pt x="521" y="11"/>
                    </a:lnTo>
                    <a:lnTo>
                      <a:pt x="501" y="3"/>
                    </a:lnTo>
                    <a:lnTo>
                      <a:pt x="42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1" name="Freeform 40"/>
              <p:cNvSpPr>
                <a:spLocks/>
              </p:cNvSpPr>
              <p:nvPr userDrawn="1"/>
            </p:nvSpPr>
            <p:spPr bwMode="auto">
              <a:xfrm>
                <a:off x="1343" y="-1078"/>
                <a:ext cx="2168" cy="131"/>
              </a:xfrm>
              <a:custGeom>
                <a:avLst/>
                <a:gdLst>
                  <a:gd name="T0" fmla="+- 0 1852 1343"/>
                  <a:gd name="T1" fmla="*/ T0 w 2168"/>
                  <a:gd name="T2" fmla="+- 0 -992 -1078"/>
                  <a:gd name="T3" fmla="*/ -992 h 131"/>
                  <a:gd name="T4" fmla="+- 0 1822 1343"/>
                  <a:gd name="T5" fmla="*/ T4 w 2168"/>
                  <a:gd name="T6" fmla="+- 0 -992 -1078"/>
                  <a:gd name="T7" fmla="*/ -992 h 131"/>
                  <a:gd name="T8" fmla="+- 0 1845 1343"/>
                  <a:gd name="T9" fmla="*/ T8 w 2168"/>
                  <a:gd name="T10" fmla="+- 0 -949 -1078"/>
                  <a:gd name="T11" fmla="*/ -949 h 131"/>
                  <a:gd name="T12" fmla="+- 0 1875 1343"/>
                  <a:gd name="T13" fmla="*/ T12 w 2168"/>
                  <a:gd name="T14" fmla="+- 0 -949 -1078"/>
                  <a:gd name="T15" fmla="*/ -949 h 131"/>
                  <a:gd name="T16" fmla="+- 0 1852 1343"/>
                  <a:gd name="T17" fmla="*/ T16 w 2168"/>
                  <a:gd name="T18" fmla="+- 0 -992 -1078"/>
                  <a:gd name="T19" fmla="*/ -992 h 131"/>
                </a:gdLst>
                <a:ahLst/>
                <a:cxnLst>
                  <a:cxn ang="0">
                    <a:pos x="T1" y="T3"/>
                  </a:cxn>
                  <a:cxn ang="0">
                    <a:pos x="T5" y="T7"/>
                  </a:cxn>
                  <a:cxn ang="0">
                    <a:pos x="T9" y="T11"/>
                  </a:cxn>
                  <a:cxn ang="0">
                    <a:pos x="T13" y="T15"/>
                  </a:cxn>
                  <a:cxn ang="0">
                    <a:pos x="T17" y="T19"/>
                  </a:cxn>
                </a:cxnLst>
                <a:rect l="0" t="0" r="r" b="b"/>
                <a:pathLst>
                  <a:path w="2168" h="131">
                    <a:moveTo>
                      <a:pt x="509" y="86"/>
                    </a:moveTo>
                    <a:lnTo>
                      <a:pt x="479" y="86"/>
                    </a:lnTo>
                    <a:lnTo>
                      <a:pt x="502" y="129"/>
                    </a:lnTo>
                    <a:lnTo>
                      <a:pt x="532" y="129"/>
                    </a:lnTo>
                    <a:lnTo>
                      <a:pt x="509" y="8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2" name="Freeform 41"/>
              <p:cNvSpPr>
                <a:spLocks/>
              </p:cNvSpPr>
              <p:nvPr userDrawn="1"/>
            </p:nvSpPr>
            <p:spPr bwMode="auto">
              <a:xfrm>
                <a:off x="1343" y="-1078"/>
                <a:ext cx="2168" cy="131"/>
              </a:xfrm>
              <a:custGeom>
                <a:avLst/>
                <a:gdLst>
                  <a:gd name="T0" fmla="+- 0 1872 1343"/>
                  <a:gd name="T1" fmla="*/ T0 w 2168"/>
                  <a:gd name="T2" fmla="+- 0 -1053 -1078"/>
                  <a:gd name="T3" fmla="*/ -1053 h 131"/>
                  <a:gd name="T4" fmla="+- 0 1842 1343"/>
                  <a:gd name="T5" fmla="*/ T4 w 2168"/>
                  <a:gd name="T6" fmla="+- 0 -1053 -1078"/>
                  <a:gd name="T7" fmla="*/ -1053 h 131"/>
                  <a:gd name="T8" fmla="+- 0 1848 1343"/>
                  <a:gd name="T9" fmla="*/ T8 w 2168"/>
                  <a:gd name="T10" fmla="+- 0 -1049 -1078"/>
                  <a:gd name="T11" fmla="*/ -1049 h 131"/>
                  <a:gd name="T12" fmla="+- 0 1848 1343"/>
                  <a:gd name="T13" fmla="*/ T12 w 2168"/>
                  <a:gd name="T14" fmla="+- 0 -1020 -1078"/>
                  <a:gd name="T15" fmla="*/ -1020 h 131"/>
                  <a:gd name="T16" fmla="+- 0 1841 1343"/>
                  <a:gd name="T17" fmla="*/ T16 w 2168"/>
                  <a:gd name="T18" fmla="+- 0 -1016 -1078"/>
                  <a:gd name="T19" fmla="*/ -1016 h 131"/>
                  <a:gd name="T20" fmla="+- 0 1872 1343"/>
                  <a:gd name="T21" fmla="*/ T20 w 2168"/>
                  <a:gd name="T22" fmla="+- 0 -1016 -1078"/>
                  <a:gd name="T23" fmla="*/ -1016 h 131"/>
                  <a:gd name="T24" fmla="+- 0 1876 1343"/>
                  <a:gd name="T25" fmla="*/ T24 w 2168"/>
                  <a:gd name="T26" fmla="+- 0 -1026 -1078"/>
                  <a:gd name="T27" fmla="*/ -1026 h 131"/>
                  <a:gd name="T28" fmla="+- 0 1874 1343"/>
                  <a:gd name="T29" fmla="*/ T28 w 2168"/>
                  <a:gd name="T30" fmla="+- 0 -1050 -1078"/>
                  <a:gd name="T31" fmla="*/ -1050 h 131"/>
                  <a:gd name="T32" fmla="+- 0 1872 1343"/>
                  <a:gd name="T33" fmla="*/ T32 w 2168"/>
                  <a:gd name="T34" fmla="+- 0 -1053 -1078"/>
                  <a:gd name="T35" fmla="*/ -1053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68" h="131">
                    <a:moveTo>
                      <a:pt x="529" y="25"/>
                    </a:moveTo>
                    <a:lnTo>
                      <a:pt x="499" y="25"/>
                    </a:lnTo>
                    <a:lnTo>
                      <a:pt x="505" y="29"/>
                    </a:lnTo>
                    <a:lnTo>
                      <a:pt x="505" y="58"/>
                    </a:lnTo>
                    <a:lnTo>
                      <a:pt x="498" y="62"/>
                    </a:lnTo>
                    <a:lnTo>
                      <a:pt x="529" y="62"/>
                    </a:lnTo>
                    <a:lnTo>
                      <a:pt x="533" y="52"/>
                    </a:lnTo>
                    <a:lnTo>
                      <a:pt x="531" y="28"/>
                    </a:lnTo>
                    <a:lnTo>
                      <a:pt x="529" y="25"/>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3" name="Freeform 42"/>
              <p:cNvSpPr>
                <a:spLocks/>
              </p:cNvSpPr>
              <p:nvPr userDrawn="1"/>
            </p:nvSpPr>
            <p:spPr bwMode="auto">
              <a:xfrm>
                <a:off x="1343" y="-1078"/>
                <a:ext cx="2168" cy="131"/>
              </a:xfrm>
              <a:custGeom>
                <a:avLst/>
                <a:gdLst>
                  <a:gd name="T0" fmla="+- 0 1940 1343"/>
                  <a:gd name="T1" fmla="*/ T0 w 2168"/>
                  <a:gd name="T2" fmla="+- 0 -1077 -1078"/>
                  <a:gd name="T3" fmla="*/ -1077 h 131"/>
                  <a:gd name="T4" fmla="+- 0 1904 1343"/>
                  <a:gd name="T5" fmla="*/ T4 w 2168"/>
                  <a:gd name="T6" fmla="+- 0 -1077 -1078"/>
                  <a:gd name="T7" fmla="*/ -1077 h 131"/>
                  <a:gd name="T8" fmla="+- 0 1904 1343"/>
                  <a:gd name="T9" fmla="*/ T8 w 2168"/>
                  <a:gd name="T10" fmla="+- 0 -949 -1078"/>
                  <a:gd name="T11" fmla="*/ -949 h 131"/>
                  <a:gd name="T12" fmla="+- 0 1929 1343"/>
                  <a:gd name="T13" fmla="*/ T12 w 2168"/>
                  <a:gd name="T14" fmla="+- 0 -949 -1078"/>
                  <a:gd name="T15" fmla="*/ -949 h 131"/>
                  <a:gd name="T16" fmla="+- 0 1929 1343"/>
                  <a:gd name="T17" fmla="*/ T16 w 2168"/>
                  <a:gd name="T18" fmla="+- 0 -1034 -1078"/>
                  <a:gd name="T19" fmla="*/ -1034 h 131"/>
                  <a:gd name="T20" fmla="+- 0 1957 1343"/>
                  <a:gd name="T21" fmla="*/ T20 w 2168"/>
                  <a:gd name="T22" fmla="+- 0 -1034 -1078"/>
                  <a:gd name="T23" fmla="*/ -1034 h 131"/>
                  <a:gd name="T24" fmla="+- 0 1940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597" y="1"/>
                    </a:moveTo>
                    <a:lnTo>
                      <a:pt x="561" y="1"/>
                    </a:lnTo>
                    <a:lnTo>
                      <a:pt x="561" y="129"/>
                    </a:lnTo>
                    <a:lnTo>
                      <a:pt x="586" y="129"/>
                    </a:lnTo>
                    <a:lnTo>
                      <a:pt x="586" y="44"/>
                    </a:lnTo>
                    <a:lnTo>
                      <a:pt x="614" y="44"/>
                    </a:lnTo>
                    <a:lnTo>
                      <a:pt x="597"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4" name="Freeform 43"/>
              <p:cNvSpPr>
                <a:spLocks/>
              </p:cNvSpPr>
              <p:nvPr userDrawn="1"/>
            </p:nvSpPr>
            <p:spPr bwMode="auto">
              <a:xfrm>
                <a:off x="1343" y="-1078"/>
                <a:ext cx="2168" cy="131"/>
              </a:xfrm>
              <a:custGeom>
                <a:avLst/>
                <a:gdLst>
                  <a:gd name="T0" fmla="+- 0 1957 1343"/>
                  <a:gd name="T1" fmla="*/ T0 w 2168"/>
                  <a:gd name="T2" fmla="+- 0 -1034 -1078"/>
                  <a:gd name="T3" fmla="*/ -1034 h 131"/>
                  <a:gd name="T4" fmla="+- 0 1929 1343"/>
                  <a:gd name="T5" fmla="*/ T4 w 2168"/>
                  <a:gd name="T6" fmla="+- 0 -1034 -1078"/>
                  <a:gd name="T7" fmla="*/ -1034 h 131"/>
                  <a:gd name="T8" fmla="+- 0 1963 1343"/>
                  <a:gd name="T9" fmla="*/ T8 w 2168"/>
                  <a:gd name="T10" fmla="+- 0 -949 -1078"/>
                  <a:gd name="T11" fmla="*/ -949 h 131"/>
                  <a:gd name="T12" fmla="+- 0 1984 1343"/>
                  <a:gd name="T13" fmla="*/ T12 w 2168"/>
                  <a:gd name="T14" fmla="+- 0 -949 -1078"/>
                  <a:gd name="T15" fmla="*/ -949 h 131"/>
                  <a:gd name="T16" fmla="+- 0 2000 1343"/>
                  <a:gd name="T17" fmla="*/ T16 w 2168"/>
                  <a:gd name="T18" fmla="+- 0 -990 -1078"/>
                  <a:gd name="T19" fmla="*/ -990 h 131"/>
                  <a:gd name="T20" fmla="+- 0 1975 1343"/>
                  <a:gd name="T21" fmla="*/ T20 w 2168"/>
                  <a:gd name="T22" fmla="+- 0 -990 -1078"/>
                  <a:gd name="T23" fmla="*/ -990 h 131"/>
                  <a:gd name="T24" fmla="+- 0 1957 1343"/>
                  <a:gd name="T25" fmla="*/ T24 w 2168"/>
                  <a:gd name="T26" fmla="+- 0 -1034 -1078"/>
                  <a:gd name="T27" fmla="*/ -1034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614" y="44"/>
                    </a:moveTo>
                    <a:lnTo>
                      <a:pt x="586" y="44"/>
                    </a:lnTo>
                    <a:lnTo>
                      <a:pt x="620" y="129"/>
                    </a:lnTo>
                    <a:lnTo>
                      <a:pt x="641" y="129"/>
                    </a:lnTo>
                    <a:lnTo>
                      <a:pt x="657" y="88"/>
                    </a:lnTo>
                    <a:lnTo>
                      <a:pt x="632" y="88"/>
                    </a:lnTo>
                    <a:lnTo>
                      <a:pt x="614" y="4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5" name="Freeform 44"/>
              <p:cNvSpPr>
                <a:spLocks/>
              </p:cNvSpPr>
              <p:nvPr userDrawn="1"/>
            </p:nvSpPr>
            <p:spPr bwMode="auto">
              <a:xfrm>
                <a:off x="1343" y="-1078"/>
                <a:ext cx="2168" cy="131"/>
              </a:xfrm>
              <a:custGeom>
                <a:avLst/>
                <a:gdLst>
                  <a:gd name="T0" fmla="+- 0 2046 1343"/>
                  <a:gd name="T1" fmla="*/ T0 w 2168"/>
                  <a:gd name="T2" fmla="+- 0 -1035 -1078"/>
                  <a:gd name="T3" fmla="*/ -1035 h 131"/>
                  <a:gd name="T4" fmla="+- 0 2018 1343"/>
                  <a:gd name="T5" fmla="*/ T4 w 2168"/>
                  <a:gd name="T6" fmla="+- 0 -1035 -1078"/>
                  <a:gd name="T7" fmla="*/ -1035 h 131"/>
                  <a:gd name="T8" fmla="+- 0 2018 1343"/>
                  <a:gd name="T9" fmla="*/ T8 w 2168"/>
                  <a:gd name="T10" fmla="+- 0 -949 -1078"/>
                  <a:gd name="T11" fmla="*/ -949 h 131"/>
                  <a:gd name="T12" fmla="+- 0 2046 1343"/>
                  <a:gd name="T13" fmla="*/ T12 w 2168"/>
                  <a:gd name="T14" fmla="+- 0 -949 -1078"/>
                  <a:gd name="T15" fmla="*/ -949 h 131"/>
                  <a:gd name="T16" fmla="+- 0 2046 1343"/>
                  <a:gd name="T17" fmla="*/ T16 w 2168"/>
                  <a:gd name="T18" fmla="+- 0 -1035 -1078"/>
                  <a:gd name="T19" fmla="*/ -1035 h 131"/>
                </a:gdLst>
                <a:ahLst/>
                <a:cxnLst>
                  <a:cxn ang="0">
                    <a:pos x="T1" y="T3"/>
                  </a:cxn>
                  <a:cxn ang="0">
                    <a:pos x="T5" y="T7"/>
                  </a:cxn>
                  <a:cxn ang="0">
                    <a:pos x="T9" y="T11"/>
                  </a:cxn>
                  <a:cxn ang="0">
                    <a:pos x="T13" y="T15"/>
                  </a:cxn>
                  <a:cxn ang="0">
                    <a:pos x="T17" y="T19"/>
                  </a:cxn>
                </a:cxnLst>
                <a:rect l="0" t="0" r="r" b="b"/>
                <a:pathLst>
                  <a:path w="2168" h="131">
                    <a:moveTo>
                      <a:pt x="703" y="43"/>
                    </a:moveTo>
                    <a:lnTo>
                      <a:pt x="675" y="43"/>
                    </a:lnTo>
                    <a:lnTo>
                      <a:pt x="675" y="129"/>
                    </a:lnTo>
                    <a:lnTo>
                      <a:pt x="703" y="129"/>
                    </a:lnTo>
                    <a:lnTo>
                      <a:pt x="703"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6" name="Freeform 45"/>
              <p:cNvSpPr>
                <a:spLocks/>
              </p:cNvSpPr>
              <p:nvPr userDrawn="1"/>
            </p:nvSpPr>
            <p:spPr bwMode="auto">
              <a:xfrm>
                <a:off x="1343" y="-1078"/>
                <a:ext cx="2168" cy="131"/>
              </a:xfrm>
              <a:custGeom>
                <a:avLst/>
                <a:gdLst>
                  <a:gd name="T0" fmla="+- 0 2046 1343"/>
                  <a:gd name="T1" fmla="*/ T0 w 2168"/>
                  <a:gd name="T2" fmla="+- 0 -1077 -1078"/>
                  <a:gd name="T3" fmla="*/ -1077 h 131"/>
                  <a:gd name="T4" fmla="+- 0 2009 1343"/>
                  <a:gd name="T5" fmla="*/ T4 w 2168"/>
                  <a:gd name="T6" fmla="+- 0 -1077 -1078"/>
                  <a:gd name="T7" fmla="*/ -1077 h 131"/>
                  <a:gd name="T8" fmla="+- 0 1975 1343"/>
                  <a:gd name="T9" fmla="*/ T8 w 2168"/>
                  <a:gd name="T10" fmla="+- 0 -990 -1078"/>
                  <a:gd name="T11" fmla="*/ -990 h 131"/>
                  <a:gd name="T12" fmla="+- 0 2000 1343"/>
                  <a:gd name="T13" fmla="*/ T12 w 2168"/>
                  <a:gd name="T14" fmla="+- 0 -990 -1078"/>
                  <a:gd name="T15" fmla="*/ -990 h 131"/>
                  <a:gd name="T16" fmla="+- 0 2018 1343"/>
                  <a:gd name="T17" fmla="*/ T16 w 2168"/>
                  <a:gd name="T18" fmla="+- 0 -1035 -1078"/>
                  <a:gd name="T19" fmla="*/ -1035 h 131"/>
                  <a:gd name="T20" fmla="+- 0 2046 1343"/>
                  <a:gd name="T21" fmla="*/ T20 w 2168"/>
                  <a:gd name="T22" fmla="+- 0 -1035 -1078"/>
                  <a:gd name="T23" fmla="*/ -1035 h 131"/>
                  <a:gd name="T24" fmla="+- 0 2046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703" y="1"/>
                    </a:moveTo>
                    <a:lnTo>
                      <a:pt x="666" y="1"/>
                    </a:lnTo>
                    <a:lnTo>
                      <a:pt x="632" y="88"/>
                    </a:lnTo>
                    <a:lnTo>
                      <a:pt x="657" y="88"/>
                    </a:lnTo>
                    <a:lnTo>
                      <a:pt x="675" y="43"/>
                    </a:lnTo>
                    <a:lnTo>
                      <a:pt x="703" y="43"/>
                    </a:lnTo>
                    <a:lnTo>
                      <a:pt x="70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7" name="Freeform 46"/>
              <p:cNvSpPr>
                <a:spLocks/>
              </p:cNvSpPr>
              <p:nvPr userDrawn="1"/>
            </p:nvSpPr>
            <p:spPr bwMode="auto">
              <a:xfrm>
                <a:off x="1343" y="-1078"/>
                <a:ext cx="2168" cy="131"/>
              </a:xfrm>
              <a:custGeom>
                <a:avLst/>
                <a:gdLst>
                  <a:gd name="T0" fmla="+- 0 2146 1343"/>
                  <a:gd name="T1" fmla="*/ T0 w 2168"/>
                  <a:gd name="T2" fmla="+- 0 -1078 -1078"/>
                  <a:gd name="T3" fmla="*/ -1078 h 131"/>
                  <a:gd name="T4" fmla="+- 0 2118 1343"/>
                  <a:gd name="T5" fmla="*/ T4 w 2168"/>
                  <a:gd name="T6" fmla="+- 0 -1078 -1078"/>
                  <a:gd name="T7" fmla="*/ -1078 h 131"/>
                  <a:gd name="T8" fmla="+- 0 2067 1343"/>
                  <a:gd name="T9" fmla="*/ T8 w 2168"/>
                  <a:gd name="T10" fmla="+- 0 -949 -1078"/>
                  <a:gd name="T11" fmla="*/ -949 h 131"/>
                  <a:gd name="T12" fmla="+- 0 2094 1343"/>
                  <a:gd name="T13" fmla="*/ T12 w 2168"/>
                  <a:gd name="T14" fmla="+- 0 -949 -1078"/>
                  <a:gd name="T15" fmla="*/ -949 h 131"/>
                  <a:gd name="T16" fmla="+- 0 2102 1343"/>
                  <a:gd name="T17" fmla="*/ T16 w 2168"/>
                  <a:gd name="T18" fmla="+- 0 -970 -1078"/>
                  <a:gd name="T19" fmla="*/ -970 h 131"/>
                  <a:gd name="T20" fmla="+- 0 2189 1343"/>
                  <a:gd name="T21" fmla="*/ T20 w 2168"/>
                  <a:gd name="T22" fmla="+- 0 -970 -1078"/>
                  <a:gd name="T23" fmla="*/ -970 h 131"/>
                  <a:gd name="T24" fmla="+- 0 2180 1343"/>
                  <a:gd name="T25" fmla="*/ T24 w 2168"/>
                  <a:gd name="T26" fmla="+- 0 -994 -1078"/>
                  <a:gd name="T27" fmla="*/ -994 h 131"/>
                  <a:gd name="T28" fmla="+- 0 2111 1343"/>
                  <a:gd name="T29" fmla="*/ T28 w 2168"/>
                  <a:gd name="T30" fmla="+- 0 -994 -1078"/>
                  <a:gd name="T31" fmla="*/ -994 h 131"/>
                  <a:gd name="T32" fmla="+- 0 2131 1343"/>
                  <a:gd name="T33" fmla="*/ T32 w 2168"/>
                  <a:gd name="T34" fmla="+- 0 -1044 -1078"/>
                  <a:gd name="T35" fmla="*/ -1044 h 131"/>
                  <a:gd name="T36" fmla="+- 0 2159 1343"/>
                  <a:gd name="T37" fmla="*/ T36 w 2168"/>
                  <a:gd name="T38" fmla="+- 0 -1044 -1078"/>
                  <a:gd name="T39" fmla="*/ -1044 h 131"/>
                  <a:gd name="T40" fmla="+- 0 2146 1343"/>
                  <a:gd name="T41" fmla="*/ T40 w 2168"/>
                  <a:gd name="T42" fmla="+- 0 -1078 -1078"/>
                  <a:gd name="T4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803" y="0"/>
                    </a:moveTo>
                    <a:lnTo>
                      <a:pt x="775" y="0"/>
                    </a:lnTo>
                    <a:lnTo>
                      <a:pt x="724" y="129"/>
                    </a:lnTo>
                    <a:lnTo>
                      <a:pt x="751" y="129"/>
                    </a:lnTo>
                    <a:lnTo>
                      <a:pt x="759" y="108"/>
                    </a:lnTo>
                    <a:lnTo>
                      <a:pt x="846" y="108"/>
                    </a:lnTo>
                    <a:lnTo>
                      <a:pt x="837" y="84"/>
                    </a:lnTo>
                    <a:lnTo>
                      <a:pt x="768" y="84"/>
                    </a:lnTo>
                    <a:lnTo>
                      <a:pt x="788" y="34"/>
                    </a:lnTo>
                    <a:lnTo>
                      <a:pt x="816" y="34"/>
                    </a:lnTo>
                    <a:lnTo>
                      <a:pt x="803"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8" name="Freeform 47"/>
              <p:cNvSpPr>
                <a:spLocks/>
              </p:cNvSpPr>
              <p:nvPr userDrawn="1"/>
            </p:nvSpPr>
            <p:spPr bwMode="auto">
              <a:xfrm>
                <a:off x="1343" y="-1078"/>
                <a:ext cx="2168" cy="131"/>
              </a:xfrm>
              <a:custGeom>
                <a:avLst/>
                <a:gdLst>
                  <a:gd name="T0" fmla="+- 0 2189 1343"/>
                  <a:gd name="T1" fmla="*/ T0 w 2168"/>
                  <a:gd name="T2" fmla="+- 0 -970 -1078"/>
                  <a:gd name="T3" fmla="*/ -970 h 131"/>
                  <a:gd name="T4" fmla="+- 0 2160 1343"/>
                  <a:gd name="T5" fmla="*/ T4 w 2168"/>
                  <a:gd name="T6" fmla="+- 0 -970 -1078"/>
                  <a:gd name="T7" fmla="*/ -970 h 131"/>
                  <a:gd name="T8" fmla="+- 0 2168 1343"/>
                  <a:gd name="T9" fmla="*/ T8 w 2168"/>
                  <a:gd name="T10" fmla="+- 0 -949 -1078"/>
                  <a:gd name="T11" fmla="*/ -949 h 131"/>
                  <a:gd name="T12" fmla="+- 0 2197 1343"/>
                  <a:gd name="T13" fmla="*/ T12 w 2168"/>
                  <a:gd name="T14" fmla="+- 0 -949 -1078"/>
                  <a:gd name="T15" fmla="*/ -949 h 131"/>
                  <a:gd name="T16" fmla="+- 0 2189 1343"/>
                  <a:gd name="T17" fmla="*/ T16 w 2168"/>
                  <a:gd name="T18" fmla="+- 0 -970 -1078"/>
                  <a:gd name="T19" fmla="*/ -970 h 131"/>
                </a:gdLst>
                <a:ahLst/>
                <a:cxnLst>
                  <a:cxn ang="0">
                    <a:pos x="T1" y="T3"/>
                  </a:cxn>
                  <a:cxn ang="0">
                    <a:pos x="T5" y="T7"/>
                  </a:cxn>
                  <a:cxn ang="0">
                    <a:pos x="T9" y="T11"/>
                  </a:cxn>
                  <a:cxn ang="0">
                    <a:pos x="T13" y="T15"/>
                  </a:cxn>
                  <a:cxn ang="0">
                    <a:pos x="T17" y="T19"/>
                  </a:cxn>
                </a:cxnLst>
                <a:rect l="0" t="0" r="r" b="b"/>
                <a:pathLst>
                  <a:path w="2168" h="131">
                    <a:moveTo>
                      <a:pt x="846" y="108"/>
                    </a:moveTo>
                    <a:lnTo>
                      <a:pt x="817" y="108"/>
                    </a:lnTo>
                    <a:lnTo>
                      <a:pt x="825" y="129"/>
                    </a:lnTo>
                    <a:lnTo>
                      <a:pt x="854" y="129"/>
                    </a:lnTo>
                    <a:lnTo>
                      <a:pt x="846" y="10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49" name="Freeform 48"/>
              <p:cNvSpPr>
                <a:spLocks/>
              </p:cNvSpPr>
              <p:nvPr userDrawn="1"/>
            </p:nvSpPr>
            <p:spPr bwMode="auto">
              <a:xfrm>
                <a:off x="1343" y="-1078"/>
                <a:ext cx="2168" cy="131"/>
              </a:xfrm>
              <a:custGeom>
                <a:avLst/>
                <a:gdLst>
                  <a:gd name="T0" fmla="+- 0 2159 1343"/>
                  <a:gd name="T1" fmla="*/ T0 w 2168"/>
                  <a:gd name="T2" fmla="+- 0 -1044 -1078"/>
                  <a:gd name="T3" fmla="*/ -1044 h 131"/>
                  <a:gd name="T4" fmla="+- 0 2131 1343"/>
                  <a:gd name="T5" fmla="*/ T4 w 2168"/>
                  <a:gd name="T6" fmla="+- 0 -1044 -1078"/>
                  <a:gd name="T7" fmla="*/ -1044 h 131"/>
                  <a:gd name="T8" fmla="+- 0 2151 1343"/>
                  <a:gd name="T9" fmla="*/ T8 w 2168"/>
                  <a:gd name="T10" fmla="+- 0 -994 -1078"/>
                  <a:gd name="T11" fmla="*/ -994 h 131"/>
                  <a:gd name="T12" fmla="+- 0 2180 1343"/>
                  <a:gd name="T13" fmla="*/ T12 w 2168"/>
                  <a:gd name="T14" fmla="+- 0 -994 -1078"/>
                  <a:gd name="T15" fmla="*/ -994 h 131"/>
                  <a:gd name="T16" fmla="+- 0 2159 1343"/>
                  <a:gd name="T17" fmla="*/ T16 w 2168"/>
                  <a:gd name="T18" fmla="+- 0 -1044 -1078"/>
                  <a:gd name="T19" fmla="*/ -1044 h 131"/>
                </a:gdLst>
                <a:ahLst/>
                <a:cxnLst>
                  <a:cxn ang="0">
                    <a:pos x="T1" y="T3"/>
                  </a:cxn>
                  <a:cxn ang="0">
                    <a:pos x="T5" y="T7"/>
                  </a:cxn>
                  <a:cxn ang="0">
                    <a:pos x="T9" y="T11"/>
                  </a:cxn>
                  <a:cxn ang="0">
                    <a:pos x="T13" y="T15"/>
                  </a:cxn>
                  <a:cxn ang="0">
                    <a:pos x="T17" y="T19"/>
                  </a:cxn>
                </a:cxnLst>
                <a:rect l="0" t="0" r="r" b="b"/>
                <a:pathLst>
                  <a:path w="2168" h="131">
                    <a:moveTo>
                      <a:pt x="816" y="34"/>
                    </a:moveTo>
                    <a:lnTo>
                      <a:pt x="788" y="34"/>
                    </a:lnTo>
                    <a:lnTo>
                      <a:pt x="808" y="84"/>
                    </a:lnTo>
                    <a:lnTo>
                      <a:pt x="837" y="84"/>
                    </a:lnTo>
                    <a:lnTo>
                      <a:pt x="816" y="3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0" name="Freeform 49"/>
              <p:cNvSpPr>
                <a:spLocks/>
              </p:cNvSpPr>
              <p:nvPr userDrawn="1"/>
            </p:nvSpPr>
            <p:spPr bwMode="auto">
              <a:xfrm>
                <a:off x="1343" y="-1078"/>
                <a:ext cx="2168" cy="131"/>
              </a:xfrm>
              <a:custGeom>
                <a:avLst/>
                <a:gdLst>
                  <a:gd name="T0" fmla="+- 0 2331 1343"/>
                  <a:gd name="T1" fmla="*/ T0 w 2168"/>
                  <a:gd name="T2" fmla="+- 0 -1078 -1078"/>
                  <a:gd name="T3" fmla="*/ -1078 h 131"/>
                  <a:gd name="T4" fmla="+- 0 2263 1343"/>
                  <a:gd name="T5" fmla="*/ T4 w 2168"/>
                  <a:gd name="T6" fmla="+- 0 -1059 -1078"/>
                  <a:gd name="T7" fmla="*/ -1059 h 131"/>
                  <a:gd name="T8" fmla="+- 0 2248 1343"/>
                  <a:gd name="T9" fmla="*/ T8 w 2168"/>
                  <a:gd name="T10" fmla="+- 0 -1021 -1078"/>
                  <a:gd name="T11" fmla="*/ -1021 h 131"/>
                  <a:gd name="T12" fmla="+- 0 2250 1343"/>
                  <a:gd name="T13" fmla="*/ T12 w 2168"/>
                  <a:gd name="T14" fmla="+- 0 -994 -1078"/>
                  <a:gd name="T15" fmla="*/ -994 h 131"/>
                  <a:gd name="T16" fmla="+- 0 2258 1343"/>
                  <a:gd name="T17" fmla="*/ T16 w 2168"/>
                  <a:gd name="T18" fmla="+- 0 -973 -1078"/>
                  <a:gd name="T19" fmla="*/ -973 h 131"/>
                  <a:gd name="T20" fmla="+- 0 2270 1343"/>
                  <a:gd name="T21" fmla="*/ T20 w 2168"/>
                  <a:gd name="T22" fmla="+- 0 -959 -1078"/>
                  <a:gd name="T23" fmla="*/ -959 h 131"/>
                  <a:gd name="T24" fmla="+- 0 2289 1343"/>
                  <a:gd name="T25" fmla="*/ T24 w 2168"/>
                  <a:gd name="T26" fmla="+- 0 -950 -1078"/>
                  <a:gd name="T27" fmla="*/ -950 h 131"/>
                  <a:gd name="T28" fmla="+- 0 2313 1343"/>
                  <a:gd name="T29" fmla="*/ T28 w 2168"/>
                  <a:gd name="T30" fmla="+- 0 -948 -1078"/>
                  <a:gd name="T31" fmla="*/ -948 h 131"/>
                  <a:gd name="T32" fmla="+- 0 2339 1343"/>
                  <a:gd name="T33" fmla="*/ T32 w 2168"/>
                  <a:gd name="T34" fmla="+- 0 -951 -1078"/>
                  <a:gd name="T35" fmla="*/ -951 h 131"/>
                  <a:gd name="T36" fmla="+- 0 2356 1343"/>
                  <a:gd name="T37" fmla="*/ T36 w 2168"/>
                  <a:gd name="T38" fmla="+- 0 -959 -1078"/>
                  <a:gd name="T39" fmla="*/ -959 h 131"/>
                  <a:gd name="T40" fmla="+- 0 2352 1343"/>
                  <a:gd name="T41" fmla="*/ T40 w 2168"/>
                  <a:gd name="T42" fmla="+- 0 -973 -1078"/>
                  <a:gd name="T43" fmla="*/ -973 h 131"/>
                  <a:gd name="T44" fmla="+- 0 2315 1343"/>
                  <a:gd name="T45" fmla="*/ T44 w 2168"/>
                  <a:gd name="T46" fmla="+- 0 -973 -1078"/>
                  <a:gd name="T47" fmla="*/ -973 h 131"/>
                  <a:gd name="T48" fmla="+- 0 2291 1343"/>
                  <a:gd name="T49" fmla="*/ T48 w 2168"/>
                  <a:gd name="T50" fmla="+- 0 -978 -1078"/>
                  <a:gd name="T51" fmla="*/ -978 h 131"/>
                  <a:gd name="T52" fmla="+- 0 2279 1343"/>
                  <a:gd name="T53" fmla="*/ T52 w 2168"/>
                  <a:gd name="T54" fmla="+- 0 -994 -1078"/>
                  <a:gd name="T55" fmla="*/ -994 h 131"/>
                  <a:gd name="T56" fmla="+- 0 2280 1343"/>
                  <a:gd name="T57" fmla="*/ T56 w 2168"/>
                  <a:gd name="T58" fmla="+- 0 -1025 -1078"/>
                  <a:gd name="T59" fmla="*/ -1025 h 131"/>
                  <a:gd name="T60" fmla="+- 0 2288 1343"/>
                  <a:gd name="T61" fmla="*/ T60 w 2168"/>
                  <a:gd name="T62" fmla="+- 0 -1043 -1078"/>
                  <a:gd name="T63" fmla="*/ -1043 h 131"/>
                  <a:gd name="T64" fmla="+- 0 2303 1343"/>
                  <a:gd name="T65" fmla="*/ T64 w 2168"/>
                  <a:gd name="T66" fmla="+- 0 -1052 -1078"/>
                  <a:gd name="T67" fmla="*/ -1052 h 131"/>
                  <a:gd name="T68" fmla="+- 0 2354 1343"/>
                  <a:gd name="T69" fmla="*/ T68 w 2168"/>
                  <a:gd name="T70" fmla="+- 0 -1052 -1078"/>
                  <a:gd name="T71" fmla="*/ -1052 h 131"/>
                  <a:gd name="T72" fmla="+- 0 2365 1343"/>
                  <a:gd name="T73" fmla="*/ T72 w 2168"/>
                  <a:gd name="T74" fmla="+- 0 -1060 -1078"/>
                  <a:gd name="T75" fmla="*/ -1060 h 131"/>
                  <a:gd name="T76" fmla="+- 0 2350 1343"/>
                  <a:gd name="T77" fmla="*/ T76 w 2168"/>
                  <a:gd name="T78" fmla="+- 0 -1072 -1078"/>
                  <a:gd name="T79" fmla="*/ -1072 h 131"/>
                  <a:gd name="T80" fmla="+- 0 2331 1343"/>
                  <a:gd name="T81" fmla="*/ T80 w 2168"/>
                  <a:gd name="T82" fmla="+- 0 -1078 -1078"/>
                  <a:gd name="T83"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168" h="131">
                    <a:moveTo>
                      <a:pt x="988" y="0"/>
                    </a:moveTo>
                    <a:lnTo>
                      <a:pt x="920" y="19"/>
                    </a:lnTo>
                    <a:lnTo>
                      <a:pt x="905" y="57"/>
                    </a:lnTo>
                    <a:lnTo>
                      <a:pt x="907" y="84"/>
                    </a:lnTo>
                    <a:lnTo>
                      <a:pt x="915" y="105"/>
                    </a:lnTo>
                    <a:lnTo>
                      <a:pt x="927" y="119"/>
                    </a:lnTo>
                    <a:lnTo>
                      <a:pt x="946" y="128"/>
                    </a:lnTo>
                    <a:lnTo>
                      <a:pt x="970" y="130"/>
                    </a:lnTo>
                    <a:lnTo>
                      <a:pt x="996" y="127"/>
                    </a:lnTo>
                    <a:lnTo>
                      <a:pt x="1013" y="119"/>
                    </a:lnTo>
                    <a:lnTo>
                      <a:pt x="1009" y="105"/>
                    </a:lnTo>
                    <a:lnTo>
                      <a:pt x="972" y="105"/>
                    </a:lnTo>
                    <a:lnTo>
                      <a:pt x="948" y="100"/>
                    </a:lnTo>
                    <a:lnTo>
                      <a:pt x="936" y="84"/>
                    </a:lnTo>
                    <a:lnTo>
                      <a:pt x="937" y="53"/>
                    </a:lnTo>
                    <a:lnTo>
                      <a:pt x="945" y="35"/>
                    </a:lnTo>
                    <a:lnTo>
                      <a:pt x="960" y="26"/>
                    </a:lnTo>
                    <a:lnTo>
                      <a:pt x="1011" y="26"/>
                    </a:lnTo>
                    <a:lnTo>
                      <a:pt x="1022" y="18"/>
                    </a:lnTo>
                    <a:lnTo>
                      <a:pt x="1007" y="6"/>
                    </a:lnTo>
                    <a:lnTo>
                      <a:pt x="988"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1" name="Freeform 50"/>
              <p:cNvSpPr>
                <a:spLocks/>
              </p:cNvSpPr>
              <p:nvPr userDrawn="1"/>
            </p:nvSpPr>
            <p:spPr bwMode="auto">
              <a:xfrm>
                <a:off x="1343" y="-1078"/>
                <a:ext cx="2168" cy="131"/>
              </a:xfrm>
              <a:custGeom>
                <a:avLst/>
                <a:gdLst>
                  <a:gd name="T0" fmla="+- 0 2347 1343"/>
                  <a:gd name="T1" fmla="*/ T0 w 2168"/>
                  <a:gd name="T2" fmla="+- 0 -986 -1078"/>
                  <a:gd name="T3" fmla="*/ -986 h 131"/>
                  <a:gd name="T4" fmla="+- 0 2339 1343"/>
                  <a:gd name="T5" fmla="*/ T4 w 2168"/>
                  <a:gd name="T6" fmla="+- 0 -978 -1078"/>
                  <a:gd name="T7" fmla="*/ -978 h 131"/>
                  <a:gd name="T8" fmla="+- 0 2332 1343"/>
                  <a:gd name="T9" fmla="*/ T8 w 2168"/>
                  <a:gd name="T10" fmla="+- 0 -973 -1078"/>
                  <a:gd name="T11" fmla="*/ -973 h 131"/>
                  <a:gd name="T12" fmla="+- 0 2352 1343"/>
                  <a:gd name="T13" fmla="*/ T12 w 2168"/>
                  <a:gd name="T14" fmla="+- 0 -973 -1078"/>
                  <a:gd name="T15" fmla="*/ -973 h 131"/>
                  <a:gd name="T16" fmla="+- 0 2347 1343"/>
                  <a:gd name="T17" fmla="*/ T16 w 2168"/>
                  <a:gd name="T18" fmla="+- 0 -986 -1078"/>
                  <a:gd name="T19" fmla="*/ -986 h 131"/>
                </a:gdLst>
                <a:ahLst/>
                <a:cxnLst>
                  <a:cxn ang="0">
                    <a:pos x="T1" y="T3"/>
                  </a:cxn>
                  <a:cxn ang="0">
                    <a:pos x="T5" y="T7"/>
                  </a:cxn>
                  <a:cxn ang="0">
                    <a:pos x="T9" y="T11"/>
                  </a:cxn>
                  <a:cxn ang="0">
                    <a:pos x="T13" y="T15"/>
                  </a:cxn>
                  <a:cxn ang="0">
                    <a:pos x="T17" y="T19"/>
                  </a:cxn>
                </a:cxnLst>
                <a:rect l="0" t="0" r="r" b="b"/>
                <a:pathLst>
                  <a:path w="2168" h="131">
                    <a:moveTo>
                      <a:pt x="1004" y="92"/>
                    </a:moveTo>
                    <a:lnTo>
                      <a:pt x="996" y="100"/>
                    </a:lnTo>
                    <a:lnTo>
                      <a:pt x="989" y="105"/>
                    </a:lnTo>
                    <a:lnTo>
                      <a:pt x="1009" y="105"/>
                    </a:lnTo>
                    <a:lnTo>
                      <a:pt x="1004" y="92"/>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2" name="Freeform 51"/>
              <p:cNvSpPr>
                <a:spLocks/>
              </p:cNvSpPr>
              <p:nvPr userDrawn="1"/>
            </p:nvSpPr>
            <p:spPr bwMode="auto">
              <a:xfrm>
                <a:off x="1343" y="-1078"/>
                <a:ext cx="2168" cy="131"/>
              </a:xfrm>
              <a:custGeom>
                <a:avLst/>
                <a:gdLst>
                  <a:gd name="T0" fmla="+- 0 2354 1343"/>
                  <a:gd name="T1" fmla="*/ T0 w 2168"/>
                  <a:gd name="T2" fmla="+- 0 -1052 -1078"/>
                  <a:gd name="T3" fmla="*/ -1052 h 131"/>
                  <a:gd name="T4" fmla="+- 0 2303 1343"/>
                  <a:gd name="T5" fmla="*/ T4 w 2168"/>
                  <a:gd name="T6" fmla="+- 0 -1052 -1078"/>
                  <a:gd name="T7" fmla="*/ -1052 h 131"/>
                  <a:gd name="T8" fmla="+- 0 2329 1343"/>
                  <a:gd name="T9" fmla="*/ T8 w 2168"/>
                  <a:gd name="T10" fmla="+- 0 -1050 -1078"/>
                  <a:gd name="T11" fmla="*/ -1050 h 131"/>
                  <a:gd name="T12" fmla="+- 0 2343 1343"/>
                  <a:gd name="T13" fmla="*/ T12 w 2168"/>
                  <a:gd name="T14" fmla="+- 0 -1044 -1078"/>
                  <a:gd name="T15" fmla="*/ -1044 h 131"/>
                  <a:gd name="T16" fmla="+- 0 2354 1343"/>
                  <a:gd name="T17" fmla="*/ T16 w 2168"/>
                  <a:gd name="T18" fmla="+- 0 -1052 -1078"/>
                  <a:gd name="T19" fmla="*/ -1052 h 131"/>
                </a:gdLst>
                <a:ahLst/>
                <a:cxnLst>
                  <a:cxn ang="0">
                    <a:pos x="T1" y="T3"/>
                  </a:cxn>
                  <a:cxn ang="0">
                    <a:pos x="T5" y="T7"/>
                  </a:cxn>
                  <a:cxn ang="0">
                    <a:pos x="T9" y="T11"/>
                  </a:cxn>
                  <a:cxn ang="0">
                    <a:pos x="T13" y="T15"/>
                  </a:cxn>
                  <a:cxn ang="0">
                    <a:pos x="T17" y="T19"/>
                  </a:cxn>
                </a:cxnLst>
                <a:rect l="0" t="0" r="r" b="b"/>
                <a:pathLst>
                  <a:path w="2168" h="131">
                    <a:moveTo>
                      <a:pt x="1011" y="26"/>
                    </a:moveTo>
                    <a:lnTo>
                      <a:pt x="960" y="26"/>
                    </a:lnTo>
                    <a:lnTo>
                      <a:pt x="986" y="28"/>
                    </a:lnTo>
                    <a:lnTo>
                      <a:pt x="1000" y="34"/>
                    </a:lnTo>
                    <a:lnTo>
                      <a:pt x="1011" y="2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3" name="Freeform 52"/>
              <p:cNvSpPr>
                <a:spLocks/>
              </p:cNvSpPr>
              <p:nvPr userDrawn="1"/>
            </p:nvSpPr>
            <p:spPr bwMode="auto">
              <a:xfrm>
                <a:off x="1343" y="-1078"/>
                <a:ext cx="2168" cy="131"/>
              </a:xfrm>
              <a:custGeom>
                <a:avLst/>
                <a:gdLst>
                  <a:gd name="T0" fmla="+- 0 2458 1343"/>
                  <a:gd name="T1" fmla="*/ T0 w 2168"/>
                  <a:gd name="T2" fmla="+- 0 -1078 -1078"/>
                  <a:gd name="T3" fmla="*/ -1078 h 131"/>
                  <a:gd name="T4" fmla="+- 0 2393 1343"/>
                  <a:gd name="T5" fmla="*/ T4 w 2168"/>
                  <a:gd name="T6" fmla="+- 0 -1058 -1078"/>
                  <a:gd name="T7" fmla="*/ -1058 h 131"/>
                  <a:gd name="T8" fmla="+- 0 2380 1343"/>
                  <a:gd name="T9" fmla="*/ T8 w 2168"/>
                  <a:gd name="T10" fmla="+- 0 -1016 -1078"/>
                  <a:gd name="T11" fmla="*/ -1016 h 131"/>
                  <a:gd name="T12" fmla="+- 0 2383 1343"/>
                  <a:gd name="T13" fmla="*/ T12 w 2168"/>
                  <a:gd name="T14" fmla="+- 0 -989 -1078"/>
                  <a:gd name="T15" fmla="*/ -989 h 131"/>
                  <a:gd name="T16" fmla="+- 0 2393 1343"/>
                  <a:gd name="T17" fmla="*/ T16 w 2168"/>
                  <a:gd name="T18" fmla="+- 0 -969 -1078"/>
                  <a:gd name="T19" fmla="*/ -969 h 131"/>
                  <a:gd name="T20" fmla="+- 0 2408 1343"/>
                  <a:gd name="T21" fmla="*/ T20 w 2168"/>
                  <a:gd name="T22" fmla="+- 0 -956 -1078"/>
                  <a:gd name="T23" fmla="*/ -956 h 131"/>
                  <a:gd name="T24" fmla="+- 0 2427 1343"/>
                  <a:gd name="T25" fmla="*/ T24 w 2168"/>
                  <a:gd name="T26" fmla="+- 0 -949 -1078"/>
                  <a:gd name="T27" fmla="*/ -949 h 131"/>
                  <a:gd name="T28" fmla="+- 0 2447 1343"/>
                  <a:gd name="T29" fmla="*/ T28 w 2168"/>
                  <a:gd name="T30" fmla="+- 0 -947 -1078"/>
                  <a:gd name="T31" fmla="*/ -947 h 131"/>
                  <a:gd name="T32" fmla="+- 0 2471 1343"/>
                  <a:gd name="T33" fmla="*/ T32 w 2168"/>
                  <a:gd name="T34" fmla="+- 0 -950 -1078"/>
                  <a:gd name="T35" fmla="*/ -950 h 131"/>
                  <a:gd name="T36" fmla="+- 0 2490 1343"/>
                  <a:gd name="T37" fmla="*/ T36 w 2168"/>
                  <a:gd name="T38" fmla="+- 0 -958 -1078"/>
                  <a:gd name="T39" fmla="*/ -958 h 131"/>
                  <a:gd name="T40" fmla="+- 0 2504 1343"/>
                  <a:gd name="T41" fmla="*/ T40 w 2168"/>
                  <a:gd name="T42" fmla="+- 0 -972 -1078"/>
                  <a:gd name="T43" fmla="*/ -972 h 131"/>
                  <a:gd name="T44" fmla="+- 0 2447 1343"/>
                  <a:gd name="T45" fmla="*/ T44 w 2168"/>
                  <a:gd name="T46" fmla="+- 0 -972 -1078"/>
                  <a:gd name="T47" fmla="*/ -972 h 131"/>
                  <a:gd name="T48" fmla="+- 0 2423 1343"/>
                  <a:gd name="T49" fmla="*/ T48 w 2168"/>
                  <a:gd name="T50" fmla="+- 0 -978 -1078"/>
                  <a:gd name="T51" fmla="*/ -978 h 131"/>
                  <a:gd name="T52" fmla="+- 0 2411 1343"/>
                  <a:gd name="T53" fmla="*/ T52 w 2168"/>
                  <a:gd name="T54" fmla="+- 0 -993 -1078"/>
                  <a:gd name="T55" fmla="*/ -993 h 131"/>
                  <a:gd name="T56" fmla="+- 0 2411 1343"/>
                  <a:gd name="T57" fmla="*/ T56 w 2168"/>
                  <a:gd name="T58" fmla="+- 0 -994 -1078"/>
                  <a:gd name="T59" fmla="*/ -994 h 131"/>
                  <a:gd name="T60" fmla="+- 0 2411 1343"/>
                  <a:gd name="T61" fmla="*/ T60 w 2168"/>
                  <a:gd name="T62" fmla="+- 0 -1024 -1078"/>
                  <a:gd name="T63" fmla="*/ -1024 h 131"/>
                  <a:gd name="T64" fmla="+- 0 2419 1343"/>
                  <a:gd name="T65" fmla="*/ T64 w 2168"/>
                  <a:gd name="T66" fmla="+- 0 -1043 -1078"/>
                  <a:gd name="T67" fmla="*/ -1043 h 131"/>
                  <a:gd name="T68" fmla="+- 0 2433 1343"/>
                  <a:gd name="T69" fmla="*/ T68 w 2168"/>
                  <a:gd name="T70" fmla="+- 0 -1052 -1078"/>
                  <a:gd name="T71" fmla="*/ -1052 h 131"/>
                  <a:gd name="T72" fmla="+- 0 2502 1343"/>
                  <a:gd name="T73" fmla="*/ T72 w 2168"/>
                  <a:gd name="T74" fmla="+- 0 -1052 -1078"/>
                  <a:gd name="T75" fmla="*/ -1052 h 131"/>
                  <a:gd name="T76" fmla="+- 0 2492 1343"/>
                  <a:gd name="T77" fmla="*/ T76 w 2168"/>
                  <a:gd name="T78" fmla="+- 0 -1065 -1078"/>
                  <a:gd name="T79" fmla="*/ -1065 h 131"/>
                  <a:gd name="T80" fmla="+- 0 2477 1343"/>
                  <a:gd name="T81" fmla="*/ T80 w 2168"/>
                  <a:gd name="T82" fmla="+- 0 -1074 -1078"/>
                  <a:gd name="T83" fmla="*/ -1074 h 131"/>
                  <a:gd name="T84" fmla="+- 0 2458 1343"/>
                  <a:gd name="T85" fmla="*/ T84 w 2168"/>
                  <a:gd name="T86" fmla="+- 0 -1078 -1078"/>
                  <a:gd name="T87"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1115" y="0"/>
                    </a:moveTo>
                    <a:lnTo>
                      <a:pt x="1050" y="20"/>
                    </a:lnTo>
                    <a:lnTo>
                      <a:pt x="1037" y="62"/>
                    </a:lnTo>
                    <a:lnTo>
                      <a:pt x="1040" y="89"/>
                    </a:lnTo>
                    <a:lnTo>
                      <a:pt x="1050" y="109"/>
                    </a:lnTo>
                    <a:lnTo>
                      <a:pt x="1065" y="122"/>
                    </a:lnTo>
                    <a:lnTo>
                      <a:pt x="1084" y="129"/>
                    </a:lnTo>
                    <a:lnTo>
                      <a:pt x="1104" y="131"/>
                    </a:lnTo>
                    <a:lnTo>
                      <a:pt x="1128" y="128"/>
                    </a:lnTo>
                    <a:lnTo>
                      <a:pt x="1147" y="120"/>
                    </a:lnTo>
                    <a:lnTo>
                      <a:pt x="1161" y="106"/>
                    </a:lnTo>
                    <a:lnTo>
                      <a:pt x="1104" y="106"/>
                    </a:lnTo>
                    <a:lnTo>
                      <a:pt x="1080" y="100"/>
                    </a:lnTo>
                    <a:lnTo>
                      <a:pt x="1068" y="85"/>
                    </a:lnTo>
                    <a:lnTo>
                      <a:pt x="1068" y="84"/>
                    </a:lnTo>
                    <a:lnTo>
                      <a:pt x="1068" y="54"/>
                    </a:lnTo>
                    <a:lnTo>
                      <a:pt x="1076" y="35"/>
                    </a:lnTo>
                    <a:lnTo>
                      <a:pt x="1090" y="26"/>
                    </a:lnTo>
                    <a:lnTo>
                      <a:pt x="1159" y="26"/>
                    </a:lnTo>
                    <a:lnTo>
                      <a:pt x="1149" y="13"/>
                    </a:lnTo>
                    <a:lnTo>
                      <a:pt x="1134" y="4"/>
                    </a:lnTo>
                    <a:lnTo>
                      <a:pt x="1115"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4" name="Freeform 53"/>
              <p:cNvSpPr>
                <a:spLocks/>
              </p:cNvSpPr>
              <p:nvPr userDrawn="1"/>
            </p:nvSpPr>
            <p:spPr bwMode="auto">
              <a:xfrm>
                <a:off x="1343" y="-1078"/>
                <a:ext cx="2168" cy="131"/>
              </a:xfrm>
              <a:custGeom>
                <a:avLst/>
                <a:gdLst>
                  <a:gd name="T0" fmla="+- 0 2502 1343"/>
                  <a:gd name="T1" fmla="*/ T0 w 2168"/>
                  <a:gd name="T2" fmla="+- 0 -1052 -1078"/>
                  <a:gd name="T3" fmla="*/ -1052 h 131"/>
                  <a:gd name="T4" fmla="+- 0 2433 1343"/>
                  <a:gd name="T5" fmla="*/ T4 w 2168"/>
                  <a:gd name="T6" fmla="+- 0 -1052 -1078"/>
                  <a:gd name="T7" fmla="*/ -1052 h 131"/>
                  <a:gd name="T8" fmla="+- 0 2463 1343"/>
                  <a:gd name="T9" fmla="*/ T8 w 2168"/>
                  <a:gd name="T10" fmla="+- 0 -1049 -1078"/>
                  <a:gd name="T11" fmla="*/ -1049 h 131"/>
                  <a:gd name="T12" fmla="+- 0 2480 1343"/>
                  <a:gd name="T13" fmla="*/ T12 w 2168"/>
                  <a:gd name="T14" fmla="+- 0 -1038 -1078"/>
                  <a:gd name="T15" fmla="*/ -1038 h 131"/>
                  <a:gd name="T16" fmla="+- 0 2486 1343"/>
                  <a:gd name="T17" fmla="*/ T16 w 2168"/>
                  <a:gd name="T18" fmla="+- 0 -1020 -1078"/>
                  <a:gd name="T19" fmla="*/ -1020 h 131"/>
                  <a:gd name="T20" fmla="+- 0 2482 1343"/>
                  <a:gd name="T21" fmla="*/ T20 w 2168"/>
                  <a:gd name="T22" fmla="+- 0 -994 -1078"/>
                  <a:gd name="T23" fmla="*/ -994 h 131"/>
                  <a:gd name="T24" fmla="+- 0 2471 1343"/>
                  <a:gd name="T25" fmla="*/ T24 w 2168"/>
                  <a:gd name="T26" fmla="+- 0 -978 -1078"/>
                  <a:gd name="T27" fmla="*/ -978 h 131"/>
                  <a:gd name="T28" fmla="+- 0 2450 1343"/>
                  <a:gd name="T29" fmla="*/ T28 w 2168"/>
                  <a:gd name="T30" fmla="+- 0 -972 -1078"/>
                  <a:gd name="T31" fmla="*/ -972 h 131"/>
                  <a:gd name="T32" fmla="+- 0 2447 1343"/>
                  <a:gd name="T33" fmla="*/ T32 w 2168"/>
                  <a:gd name="T34" fmla="+- 0 -972 -1078"/>
                  <a:gd name="T35" fmla="*/ -972 h 131"/>
                  <a:gd name="T36" fmla="+- 0 2504 1343"/>
                  <a:gd name="T37" fmla="*/ T36 w 2168"/>
                  <a:gd name="T38" fmla="+- 0 -972 -1078"/>
                  <a:gd name="T39" fmla="*/ -972 h 131"/>
                  <a:gd name="T40" fmla="+- 0 2513 1343"/>
                  <a:gd name="T41" fmla="*/ T40 w 2168"/>
                  <a:gd name="T42" fmla="+- 0 -993 -1078"/>
                  <a:gd name="T43" fmla="*/ -993 h 131"/>
                  <a:gd name="T44" fmla="+- 0 2511 1343"/>
                  <a:gd name="T45" fmla="*/ T44 w 2168"/>
                  <a:gd name="T46" fmla="+- 0 -1026 -1078"/>
                  <a:gd name="T47" fmla="*/ -1026 h 131"/>
                  <a:gd name="T48" fmla="+- 0 2504 1343"/>
                  <a:gd name="T49" fmla="*/ T48 w 2168"/>
                  <a:gd name="T50" fmla="+- 0 -1049 -1078"/>
                  <a:gd name="T51" fmla="*/ -1049 h 131"/>
                  <a:gd name="T52" fmla="+- 0 2502 1343"/>
                  <a:gd name="T53" fmla="*/ T52 w 2168"/>
                  <a:gd name="T54" fmla="+- 0 -1052 -1078"/>
                  <a:gd name="T55" fmla="*/ -1052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1159" y="26"/>
                    </a:moveTo>
                    <a:lnTo>
                      <a:pt x="1090" y="26"/>
                    </a:lnTo>
                    <a:lnTo>
                      <a:pt x="1120" y="29"/>
                    </a:lnTo>
                    <a:lnTo>
                      <a:pt x="1137" y="40"/>
                    </a:lnTo>
                    <a:lnTo>
                      <a:pt x="1143" y="58"/>
                    </a:lnTo>
                    <a:lnTo>
                      <a:pt x="1139" y="84"/>
                    </a:lnTo>
                    <a:lnTo>
                      <a:pt x="1128" y="100"/>
                    </a:lnTo>
                    <a:lnTo>
                      <a:pt x="1107" y="106"/>
                    </a:lnTo>
                    <a:lnTo>
                      <a:pt x="1104" y="106"/>
                    </a:lnTo>
                    <a:lnTo>
                      <a:pt x="1161" y="106"/>
                    </a:lnTo>
                    <a:lnTo>
                      <a:pt x="1170" y="85"/>
                    </a:lnTo>
                    <a:lnTo>
                      <a:pt x="1168" y="52"/>
                    </a:lnTo>
                    <a:lnTo>
                      <a:pt x="1161" y="29"/>
                    </a:lnTo>
                    <a:lnTo>
                      <a:pt x="1159" y="26"/>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5" name="Freeform 54"/>
              <p:cNvSpPr>
                <a:spLocks/>
              </p:cNvSpPr>
              <p:nvPr userDrawn="1"/>
            </p:nvSpPr>
            <p:spPr bwMode="auto">
              <a:xfrm>
                <a:off x="1343" y="-1078"/>
                <a:ext cx="2168" cy="131"/>
              </a:xfrm>
              <a:custGeom>
                <a:avLst/>
                <a:gdLst>
                  <a:gd name="T0" fmla="+- 0 2569 1343"/>
                  <a:gd name="T1" fmla="*/ T0 w 2168"/>
                  <a:gd name="T2" fmla="+- 0 -1077 -1078"/>
                  <a:gd name="T3" fmla="*/ -1077 h 131"/>
                  <a:gd name="T4" fmla="+- 0 2538 1343"/>
                  <a:gd name="T5" fmla="*/ T4 w 2168"/>
                  <a:gd name="T6" fmla="+- 0 -1077 -1078"/>
                  <a:gd name="T7" fmla="*/ -1077 h 131"/>
                  <a:gd name="T8" fmla="+- 0 2538 1343"/>
                  <a:gd name="T9" fmla="*/ T8 w 2168"/>
                  <a:gd name="T10" fmla="+- 0 -949 -1078"/>
                  <a:gd name="T11" fmla="*/ -949 h 131"/>
                  <a:gd name="T12" fmla="+- 0 2565 1343"/>
                  <a:gd name="T13" fmla="*/ T12 w 2168"/>
                  <a:gd name="T14" fmla="+- 0 -949 -1078"/>
                  <a:gd name="T15" fmla="*/ -949 h 131"/>
                  <a:gd name="T16" fmla="+- 0 2565 1343"/>
                  <a:gd name="T17" fmla="*/ T16 w 2168"/>
                  <a:gd name="T18" fmla="+- 0 -1035 -1078"/>
                  <a:gd name="T19" fmla="*/ -1035 h 131"/>
                  <a:gd name="T20" fmla="+- 0 2599 1343"/>
                  <a:gd name="T21" fmla="*/ T20 w 2168"/>
                  <a:gd name="T22" fmla="+- 0 -1035 -1078"/>
                  <a:gd name="T23" fmla="*/ -1035 h 131"/>
                  <a:gd name="T24" fmla="+- 0 2569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226" y="1"/>
                    </a:moveTo>
                    <a:lnTo>
                      <a:pt x="1195" y="1"/>
                    </a:lnTo>
                    <a:lnTo>
                      <a:pt x="1195" y="129"/>
                    </a:lnTo>
                    <a:lnTo>
                      <a:pt x="1222" y="129"/>
                    </a:lnTo>
                    <a:lnTo>
                      <a:pt x="1222" y="43"/>
                    </a:lnTo>
                    <a:lnTo>
                      <a:pt x="1256" y="43"/>
                    </a:lnTo>
                    <a:lnTo>
                      <a:pt x="1226"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6" name="Freeform 55"/>
              <p:cNvSpPr>
                <a:spLocks/>
              </p:cNvSpPr>
              <p:nvPr userDrawn="1"/>
            </p:nvSpPr>
            <p:spPr bwMode="auto">
              <a:xfrm>
                <a:off x="1343" y="-1078"/>
                <a:ext cx="2168" cy="131"/>
              </a:xfrm>
              <a:custGeom>
                <a:avLst/>
                <a:gdLst>
                  <a:gd name="T0" fmla="+- 0 2599 1343"/>
                  <a:gd name="T1" fmla="*/ T0 w 2168"/>
                  <a:gd name="T2" fmla="+- 0 -1035 -1078"/>
                  <a:gd name="T3" fmla="*/ -1035 h 131"/>
                  <a:gd name="T4" fmla="+- 0 2565 1343"/>
                  <a:gd name="T5" fmla="*/ T4 w 2168"/>
                  <a:gd name="T6" fmla="+- 0 -1035 -1078"/>
                  <a:gd name="T7" fmla="*/ -1035 h 131"/>
                  <a:gd name="T8" fmla="+- 0 2628 1343"/>
                  <a:gd name="T9" fmla="*/ T8 w 2168"/>
                  <a:gd name="T10" fmla="+- 0 -949 -1078"/>
                  <a:gd name="T11" fmla="*/ -949 h 131"/>
                  <a:gd name="T12" fmla="+- 0 2654 1343"/>
                  <a:gd name="T13" fmla="*/ T12 w 2168"/>
                  <a:gd name="T14" fmla="+- 0 -949 -1078"/>
                  <a:gd name="T15" fmla="*/ -949 h 131"/>
                  <a:gd name="T16" fmla="+- 0 2654 1343"/>
                  <a:gd name="T17" fmla="*/ T16 w 2168"/>
                  <a:gd name="T18" fmla="+- 0 -997 -1078"/>
                  <a:gd name="T19" fmla="*/ -997 h 131"/>
                  <a:gd name="T20" fmla="+- 0 2627 1343"/>
                  <a:gd name="T21" fmla="*/ T20 w 2168"/>
                  <a:gd name="T22" fmla="+- 0 -997 -1078"/>
                  <a:gd name="T23" fmla="*/ -997 h 131"/>
                  <a:gd name="T24" fmla="+- 0 2599 1343"/>
                  <a:gd name="T25" fmla="*/ T24 w 2168"/>
                  <a:gd name="T26" fmla="+- 0 -1035 -1078"/>
                  <a:gd name="T27" fmla="*/ -1035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256" y="43"/>
                    </a:moveTo>
                    <a:lnTo>
                      <a:pt x="1222" y="43"/>
                    </a:lnTo>
                    <a:lnTo>
                      <a:pt x="1285" y="129"/>
                    </a:lnTo>
                    <a:lnTo>
                      <a:pt x="1311" y="129"/>
                    </a:lnTo>
                    <a:lnTo>
                      <a:pt x="1311" y="81"/>
                    </a:lnTo>
                    <a:lnTo>
                      <a:pt x="1284" y="81"/>
                    </a:lnTo>
                    <a:lnTo>
                      <a:pt x="1256"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7" name="Freeform 56"/>
              <p:cNvSpPr>
                <a:spLocks/>
              </p:cNvSpPr>
              <p:nvPr userDrawn="1"/>
            </p:nvSpPr>
            <p:spPr bwMode="auto">
              <a:xfrm>
                <a:off x="1343" y="-1078"/>
                <a:ext cx="2168" cy="131"/>
              </a:xfrm>
              <a:custGeom>
                <a:avLst/>
                <a:gdLst>
                  <a:gd name="T0" fmla="+- 0 2654 1343"/>
                  <a:gd name="T1" fmla="*/ T0 w 2168"/>
                  <a:gd name="T2" fmla="+- 0 -1077 -1078"/>
                  <a:gd name="T3" fmla="*/ -1077 h 131"/>
                  <a:gd name="T4" fmla="+- 0 2627 1343"/>
                  <a:gd name="T5" fmla="*/ T4 w 2168"/>
                  <a:gd name="T6" fmla="+- 0 -1077 -1078"/>
                  <a:gd name="T7" fmla="*/ -1077 h 131"/>
                  <a:gd name="T8" fmla="+- 0 2627 1343"/>
                  <a:gd name="T9" fmla="*/ T8 w 2168"/>
                  <a:gd name="T10" fmla="+- 0 -997 -1078"/>
                  <a:gd name="T11" fmla="*/ -997 h 131"/>
                  <a:gd name="T12" fmla="+- 0 2654 1343"/>
                  <a:gd name="T13" fmla="*/ T12 w 2168"/>
                  <a:gd name="T14" fmla="+- 0 -997 -1078"/>
                  <a:gd name="T15" fmla="*/ -997 h 131"/>
                  <a:gd name="T16" fmla="+- 0 2654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311" y="1"/>
                    </a:moveTo>
                    <a:lnTo>
                      <a:pt x="1284" y="1"/>
                    </a:lnTo>
                    <a:lnTo>
                      <a:pt x="1284" y="81"/>
                    </a:lnTo>
                    <a:lnTo>
                      <a:pt x="1311" y="81"/>
                    </a:lnTo>
                    <a:lnTo>
                      <a:pt x="1311"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8" name="Freeform 57"/>
              <p:cNvSpPr>
                <a:spLocks/>
              </p:cNvSpPr>
              <p:nvPr userDrawn="1"/>
            </p:nvSpPr>
            <p:spPr bwMode="auto">
              <a:xfrm>
                <a:off x="1343" y="-1078"/>
                <a:ext cx="2168" cy="131"/>
              </a:xfrm>
              <a:custGeom>
                <a:avLst/>
                <a:gdLst>
                  <a:gd name="T0" fmla="+- 0 2697 1343"/>
                  <a:gd name="T1" fmla="*/ T0 w 2168"/>
                  <a:gd name="T2" fmla="+- 0 -980 -1078"/>
                  <a:gd name="T3" fmla="*/ -980 h 131"/>
                  <a:gd name="T4" fmla="+- 0 2676 1343"/>
                  <a:gd name="T5" fmla="*/ T4 w 2168"/>
                  <a:gd name="T6" fmla="+- 0 -964 -1078"/>
                  <a:gd name="T7" fmla="*/ -964 h 131"/>
                  <a:gd name="T8" fmla="+- 0 2692 1343"/>
                  <a:gd name="T9" fmla="*/ T8 w 2168"/>
                  <a:gd name="T10" fmla="+- 0 -956 -1078"/>
                  <a:gd name="T11" fmla="*/ -956 h 131"/>
                  <a:gd name="T12" fmla="+- 0 2711 1343"/>
                  <a:gd name="T13" fmla="*/ T12 w 2168"/>
                  <a:gd name="T14" fmla="+- 0 -950 -1078"/>
                  <a:gd name="T15" fmla="*/ -950 h 131"/>
                  <a:gd name="T16" fmla="+- 0 2733 1343"/>
                  <a:gd name="T17" fmla="*/ T16 w 2168"/>
                  <a:gd name="T18" fmla="+- 0 -948 -1078"/>
                  <a:gd name="T19" fmla="*/ -948 h 131"/>
                  <a:gd name="T20" fmla="+- 0 2737 1343"/>
                  <a:gd name="T21" fmla="*/ T20 w 2168"/>
                  <a:gd name="T22" fmla="+- 0 -948 -1078"/>
                  <a:gd name="T23" fmla="*/ -948 h 131"/>
                  <a:gd name="T24" fmla="+- 0 2767 1343"/>
                  <a:gd name="T25" fmla="*/ T24 w 2168"/>
                  <a:gd name="T26" fmla="+- 0 -951 -1078"/>
                  <a:gd name="T27" fmla="*/ -951 h 131"/>
                  <a:gd name="T28" fmla="+- 0 2785 1343"/>
                  <a:gd name="T29" fmla="*/ T28 w 2168"/>
                  <a:gd name="T30" fmla="+- 0 -961 -1078"/>
                  <a:gd name="T31" fmla="*/ -961 h 131"/>
                  <a:gd name="T32" fmla="+- 0 2789 1343"/>
                  <a:gd name="T33" fmla="*/ T32 w 2168"/>
                  <a:gd name="T34" fmla="+- 0 -971 -1078"/>
                  <a:gd name="T35" fmla="*/ -971 h 131"/>
                  <a:gd name="T36" fmla="+- 0 2736 1343"/>
                  <a:gd name="T37" fmla="*/ T36 w 2168"/>
                  <a:gd name="T38" fmla="+- 0 -971 -1078"/>
                  <a:gd name="T39" fmla="*/ -971 h 131"/>
                  <a:gd name="T40" fmla="+- 0 2716 1343"/>
                  <a:gd name="T41" fmla="*/ T40 w 2168"/>
                  <a:gd name="T42" fmla="+- 0 -973 -1078"/>
                  <a:gd name="T43" fmla="*/ -973 h 131"/>
                  <a:gd name="T44" fmla="+- 0 2697 1343"/>
                  <a:gd name="T45" fmla="*/ T44 w 2168"/>
                  <a:gd name="T46" fmla="+- 0 -980 -1078"/>
                  <a:gd name="T47" fmla="*/ -980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168" h="131">
                    <a:moveTo>
                      <a:pt x="1354" y="98"/>
                    </a:moveTo>
                    <a:lnTo>
                      <a:pt x="1333" y="114"/>
                    </a:lnTo>
                    <a:lnTo>
                      <a:pt x="1349" y="122"/>
                    </a:lnTo>
                    <a:lnTo>
                      <a:pt x="1368" y="128"/>
                    </a:lnTo>
                    <a:lnTo>
                      <a:pt x="1390" y="130"/>
                    </a:lnTo>
                    <a:lnTo>
                      <a:pt x="1394" y="130"/>
                    </a:lnTo>
                    <a:lnTo>
                      <a:pt x="1424" y="127"/>
                    </a:lnTo>
                    <a:lnTo>
                      <a:pt x="1442" y="117"/>
                    </a:lnTo>
                    <a:lnTo>
                      <a:pt x="1446" y="107"/>
                    </a:lnTo>
                    <a:lnTo>
                      <a:pt x="1393" y="107"/>
                    </a:lnTo>
                    <a:lnTo>
                      <a:pt x="1373" y="105"/>
                    </a:lnTo>
                    <a:lnTo>
                      <a:pt x="1354" y="98"/>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59" name="Freeform 58"/>
              <p:cNvSpPr>
                <a:spLocks/>
              </p:cNvSpPr>
              <p:nvPr userDrawn="1"/>
            </p:nvSpPr>
            <p:spPr bwMode="auto">
              <a:xfrm>
                <a:off x="1343" y="-1078"/>
                <a:ext cx="2168" cy="131"/>
              </a:xfrm>
              <a:custGeom>
                <a:avLst/>
                <a:gdLst>
                  <a:gd name="T0" fmla="+- 0 2754 1343"/>
                  <a:gd name="T1" fmla="*/ T0 w 2168"/>
                  <a:gd name="T2" fmla="+- 0 -1078 -1078"/>
                  <a:gd name="T3" fmla="*/ -1078 h 131"/>
                  <a:gd name="T4" fmla="+- 0 2721 1343"/>
                  <a:gd name="T5" fmla="*/ T4 w 2168"/>
                  <a:gd name="T6" fmla="+- 0 -1076 -1078"/>
                  <a:gd name="T7" fmla="*/ -1076 h 131"/>
                  <a:gd name="T8" fmla="+- 0 2699 1343"/>
                  <a:gd name="T9" fmla="*/ T8 w 2168"/>
                  <a:gd name="T10" fmla="+- 0 -1070 -1078"/>
                  <a:gd name="T11" fmla="*/ -1070 h 131"/>
                  <a:gd name="T12" fmla="+- 0 2687 1343"/>
                  <a:gd name="T13" fmla="*/ T12 w 2168"/>
                  <a:gd name="T14" fmla="+- 0 -1059 -1078"/>
                  <a:gd name="T15" fmla="*/ -1059 h 131"/>
                  <a:gd name="T16" fmla="+- 0 2684 1343"/>
                  <a:gd name="T17" fmla="*/ T16 w 2168"/>
                  <a:gd name="T18" fmla="+- 0 -1041 -1078"/>
                  <a:gd name="T19" fmla="*/ -1041 h 131"/>
                  <a:gd name="T20" fmla="+- 0 2688 1343"/>
                  <a:gd name="T21" fmla="*/ T20 w 2168"/>
                  <a:gd name="T22" fmla="+- 0 -1021 -1078"/>
                  <a:gd name="T23" fmla="*/ -1021 h 131"/>
                  <a:gd name="T24" fmla="+- 0 2703 1343"/>
                  <a:gd name="T25" fmla="*/ T24 w 2168"/>
                  <a:gd name="T26" fmla="+- 0 -1009 -1078"/>
                  <a:gd name="T27" fmla="*/ -1009 h 131"/>
                  <a:gd name="T28" fmla="+- 0 2728 1343"/>
                  <a:gd name="T29" fmla="*/ T28 w 2168"/>
                  <a:gd name="T30" fmla="+- 0 -1003 -1078"/>
                  <a:gd name="T31" fmla="*/ -1003 h 131"/>
                  <a:gd name="T32" fmla="+- 0 2756 1343"/>
                  <a:gd name="T33" fmla="*/ T32 w 2168"/>
                  <a:gd name="T34" fmla="+- 0 -997 -1078"/>
                  <a:gd name="T35" fmla="*/ -997 h 131"/>
                  <a:gd name="T36" fmla="+- 0 2765 1343"/>
                  <a:gd name="T37" fmla="*/ T36 w 2168"/>
                  <a:gd name="T38" fmla="+- 0 -987 -1078"/>
                  <a:gd name="T39" fmla="*/ -987 h 131"/>
                  <a:gd name="T40" fmla="+- 0 2765 1343"/>
                  <a:gd name="T41" fmla="*/ T40 w 2168"/>
                  <a:gd name="T42" fmla="+- 0 -976 -1078"/>
                  <a:gd name="T43" fmla="*/ -976 h 131"/>
                  <a:gd name="T44" fmla="+- 0 2761 1343"/>
                  <a:gd name="T45" fmla="*/ T44 w 2168"/>
                  <a:gd name="T46" fmla="+- 0 -971 -1078"/>
                  <a:gd name="T47" fmla="*/ -971 h 131"/>
                  <a:gd name="T48" fmla="+- 0 2789 1343"/>
                  <a:gd name="T49" fmla="*/ T48 w 2168"/>
                  <a:gd name="T50" fmla="+- 0 -971 -1078"/>
                  <a:gd name="T51" fmla="*/ -971 h 131"/>
                  <a:gd name="T52" fmla="+- 0 2755 1343"/>
                  <a:gd name="T53" fmla="*/ T52 w 2168"/>
                  <a:gd name="T54" fmla="+- 0 -1024 -1078"/>
                  <a:gd name="T55" fmla="*/ -1024 h 131"/>
                  <a:gd name="T56" fmla="+- 0 2724 1343"/>
                  <a:gd name="T57" fmla="*/ T56 w 2168"/>
                  <a:gd name="T58" fmla="+- 0 -1029 -1078"/>
                  <a:gd name="T59" fmla="*/ -1029 h 131"/>
                  <a:gd name="T60" fmla="+- 0 2712 1343"/>
                  <a:gd name="T61" fmla="*/ T60 w 2168"/>
                  <a:gd name="T62" fmla="+- 0 -1037 -1078"/>
                  <a:gd name="T63" fmla="*/ -1037 h 131"/>
                  <a:gd name="T64" fmla="+- 0 2712 1343"/>
                  <a:gd name="T65" fmla="*/ T64 w 2168"/>
                  <a:gd name="T66" fmla="+- 0 -1050 -1078"/>
                  <a:gd name="T67" fmla="*/ -1050 h 131"/>
                  <a:gd name="T68" fmla="+- 0 2716 1343"/>
                  <a:gd name="T69" fmla="*/ T68 w 2168"/>
                  <a:gd name="T70" fmla="+- 0 -1054 -1078"/>
                  <a:gd name="T71" fmla="*/ -1054 h 131"/>
                  <a:gd name="T72" fmla="+- 0 2780 1343"/>
                  <a:gd name="T73" fmla="*/ T72 w 2168"/>
                  <a:gd name="T74" fmla="+- 0 -1054 -1078"/>
                  <a:gd name="T75" fmla="*/ -1054 h 131"/>
                  <a:gd name="T76" fmla="+- 0 2788 1343"/>
                  <a:gd name="T77" fmla="*/ T76 w 2168"/>
                  <a:gd name="T78" fmla="+- 0 -1066 -1078"/>
                  <a:gd name="T79" fmla="*/ -1066 h 131"/>
                  <a:gd name="T80" fmla="+- 0 2774 1343"/>
                  <a:gd name="T81" fmla="*/ T80 w 2168"/>
                  <a:gd name="T82" fmla="+- 0 -1073 -1078"/>
                  <a:gd name="T83" fmla="*/ -1073 h 131"/>
                  <a:gd name="T84" fmla="+- 0 2754 1343"/>
                  <a:gd name="T85" fmla="*/ T84 w 2168"/>
                  <a:gd name="T86" fmla="+- 0 -1078 -1078"/>
                  <a:gd name="T87" fmla="*/ -1078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1411" y="0"/>
                    </a:moveTo>
                    <a:lnTo>
                      <a:pt x="1378" y="2"/>
                    </a:lnTo>
                    <a:lnTo>
                      <a:pt x="1356" y="8"/>
                    </a:lnTo>
                    <a:lnTo>
                      <a:pt x="1344" y="19"/>
                    </a:lnTo>
                    <a:lnTo>
                      <a:pt x="1341" y="37"/>
                    </a:lnTo>
                    <a:lnTo>
                      <a:pt x="1345" y="57"/>
                    </a:lnTo>
                    <a:lnTo>
                      <a:pt x="1360" y="69"/>
                    </a:lnTo>
                    <a:lnTo>
                      <a:pt x="1385" y="75"/>
                    </a:lnTo>
                    <a:lnTo>
                      <a:pt x="1413" y="81"/>
                    </a:lnTo>
                    <a:lnTo>
                      <a:pt x="1422" y="91"/>
                    </a:lnTo>
                    <a:lnTo>
                      <a:pt x="1422" y="102"/>
                    </a:lnTo>
                    <a:lnTo>
                      <a:pt x="1418" y="107"/>
                    </a:lnTo>
                    <a:lnTo>
                      <a:pt x="1446" y="107"/>
                    </a:lnTo>
                    <a:lnTo>
                      <a:pt x="1412" y="54"/>
                    </a:lnTo>
                    <a:lnTo>
                      <a:pt x="1381" y="49"/>
                    </a:lnTo>
                    <a:lnTo>
                      <a:pt x="1369" y="41"/>
                    </a:lnTo>
                    <a:lnTo>
                      <a:pt x="1369" y="28"/>
                    </a:lnTo>
                    <a:lnTo>
                      <a:pt x="1373" y="24"/>
                    </a:lnTo>
                    <a:lnTo>
                      <a:pt x="1437" y="24"/>
                    </a:lnTo>
                    <a:lnTo>
                      <a:pt x="1445" y="12"/>
                    </a:lnTo>
                    <a:lnTo>
                      <a:pt x="1431" y="5"/>
                    </a:lnTo>
                    <a:lnTo>
                      <a:pt x="1411" y="0"/>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0" name="Freeform 59"/>
              <p:cNvSpPr>
                <a:spLocks/>
              </p:cNvSpPr>
              <p:nvPr userDrawn="1"/>
            </p:nvSpPr>
            <p:spPr bwMode="auto">
              <a:xfrm>
                <a:off x="1343" y="-1078"/>
                <a:ext cx="2168" cy="131"/>
              </a:xfrm>
              <a:custGeom>
                <a:avLst/>
                <a:gdLst>
                  <a:gd name="T0" fmla="+- 0 2780 1343"/>
                  <a:gd name="T1" fmla="*/ T0 w 2168"/>
                  <a:gd name="T2" fmla="+- 0 -1054 -1078"/>
                  <a:gd name="T3" fmla="*/ -1054 h 131"/>
                  <a:gd name="T4" fmla="+- 0 2750 1343"/>
                  <a:gd name="T5" fmla="*/ T4 w 2168"/>
                  <a:gd name="T6" fmla="+- 0 -1054 -1078"/>
                  <a:gd name="T7" fmla="*/ -1054 h 131"/>
                  <a:gd name="T8" fmla="+- 0 2765 1343"/>
                  <a:gd name="T9" fmla="*/ T8 w 2168"/>
                  <a:gd name="T10" fmla="+- 0 -1050 -1078"/>
                  <a:gd name="T11" fmla="*/ -1050 h 131"/>
                  <a:gd name="T12" fmla="+- 0 2773 1343"/>
                  <a:gd name="T13" fmla="*/ T12 w 2168"/>
                  <a:gd name="T14" fmla="+- 0 -1044 -1078"/>
                  <a:gd name="T15" fmla="*/ -1044 h 131"/>
                  <a:gd name="T16" fmla="+- 0 2780 1343"/>
                  <a:gd name="T17" fmla="*/ T16 w 2168"/>
                  <a:gd name="T18" fmla="+- 0 -1054 -1078"/>
                  <a:gd name="T19" fmla="*/ -1054 h 131"/>
                </a:gdLst>
                <a:ahLst/>
                <a:cxnLst>
                  <a:cxn ang="0">
                    <a:pos x="T1" y="T3"/>
                  </a:cxn>
                  <a:cxn ang="0">
                    <a:pos x="T5" y="T7"/>
                  </a:cxn>
                  <a:cxn ang="0">
                    <a:pos x="T9" y="T11"/>
                  </a:cxn>
                  <a:cxn ang="0">
                    <a:pos x="T13" y="T15"/>
                  </a:cxn>
                  <a:cxn ang="0">
                    <a:pos x="T17" y="T19"/>
                  </a:cxn>
                </a:cxnLst>
                <a:rect l="0" t="0" r="r" b="b"/>
                <a:pathLst>
                  <a:path w="2168" h="131">
                    <a:moveTo>
                      <a:pt x="1437" y="24"/>
                    </a:moveTo>
                    <a:lnTo>
                      <a:pt x="1407" y="24"/>
                    </a:lnTo>
                    <a:lnTo>
                      <a:pt x="1422" y="28"/>
                    </a:lnTo>
                    <a:lnTo>
                      <a:pt x="1430" y="34"/>
                    </a:lnTo>
                    <a:lnTo>
                      <a:pt x="1437" y="2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1" name="Freeform 60"/>
              <p:cNvSpPr>
                <a:spLocks/>
              </p:cNvSpPr>
              <p:nvPr userDrawn="1"/>
            </p:nvSpPr>
            <p:spPr bwMode="auto">
              <a:xfrm>
                <a:off x="1343" y="-1078"/>
                <a:ext cx="2168" cy="131"/>
              </a:xfrm>
              <a:custGeom>
                <a:avLst/>
                <a:gdLst>
                  <a:gd name="T0" fmla="+- 0 2843 1343"/>
                  <a:gd name="T1" fmla="*/ T0 w 2168"/>
                  <a:gd name="T2" fmla="+- 0 -1077 -1078"/>
                  <a:gd name="T3" fmla="*/ -1077 h 131"/>
                  <a:gd name="T4" fmla="+- 0 2815 1343"/>
                  <a:gd name="T5" fmla="*/ T4 w 2168"/>
                  <a:gd name="T6" fmla="+- 0 -1077 -1078"/>
                  <a:gd name="T7" fmla="*/ -1077 h 131"/>
                  <a:gd name="T8" fmla="+- 0 2815 1343"/>
                  <a:gd name="T9" fmla="*/ T8 w 2168"/>
                  <a:gd name="T10" fmla="+- 0 -998 -1078"/>
                  <a:gd name="T11" fmla="*/ -998 h 131"/>
                  <a:gd name="T12" fmla="+- 0 2817 1343"/>
                  <a:gd name="T13" fmla="*/ T12 w 2168"/>
                  <a:gd name="T14" fmla="+- 0 -979 -1078"/>
                  <a:gd name="T15" fmla="*/ -979 h 131"/>
                  <a:gd name="T16" fmla="+- 0 2825 1343"/>
                  <a:gd name="T17" fmla="*/ T16 w 2168"/>
                  <a:gd name="T18" fmla="+- 0 -962 -1078"/>
                  <a:gd name="T19" fmla="*/ -962 h 131"/>
                  <a:gd name="T20" fmla="+- 0 2844 1343"/>
                  <a:gd name="T21" fmla="*/ T20 w 2168"/>
                  <a:gd name="T22" fmla="+- 0 -951 -1078"/>
                  <a:gd name="T23" fmla="*/ -951 h 131"/>
                  <a:gd name="T24" fmla="+- 0 2873 1343"/>
                  <a:gd name="T25" fmla="*/ T24 w 2168"/>
                  <a:gd name="T26" fmla="+- 0 -947 -1078"/>
                  <a:gd name="T27" fmla="*/ -947 h 131"/>
                  <a:gd name="T28" fmla="+- 0 2906 1343"/>
                  <a:gd name="T29" fmla="*/ T28 w 2168"/>
                  <a:gd name="T30" fmla="+- 0 -952 -1078"/>
                  <a:gd name="T31" fmla="*/ -952 h 131"/>
                  <a:gd name="T32" fmla="+- 0 2923 1343"/>
                  <a:gd name="T33" fmla="*/ T32 w 2168"/>
                  <a:gd name="T34" fmla="+- 0 -964 -1078"/>
                  <a:gd name="T35" fmla="*/ -964 h 131"/>
                  <a:gd name="T36" fmla="+- 0 2926 1343"/>
                  <a:gd name="T37" fmla="*/ T36 w 2168"/>
                  <a:gd name="T38" fmla="+- 0 -972 -1078"/>
                  <a:gd name="T39" fmla="*/ -972 h 131"/>
                  <a:gd name="T40" fmla="+- 0 2878 1343"/>
                  <a:gd name="T41" fmla="*/ T40 w 2168"/>
                  <a:gd name="T42" fmla="+- 0 -972 -1078"/>
                  <a:gd name="T43" fmla="*/ -972 h 131"/>
                  <a:gd name="T44" fmla="+- 0 2852 1343"/>
                  <a:gd name="T45" fmla="*/ T44 w 2168"/>
                  <a:gd name="T46" fmla="+- 0 -978 -1078"/>
                  <a:gd name="T47" fmla="*/ -978 h 131"/>
                  <a:gd name="T48" fmla="+- 0 2844 1343"/>
                  <a:gd name="T49" fmla="*/ T48 w 2168"/>
                  <a:gd name="T50" fmla="+- 0 -995 -1078"/>
                  <a:gd name="T51" fmla="*/ -995 h 131"/>
                  <a:gd name="T52" fmla="+- 0 2843 1343"/>
                  <a:gd name="T53" fmla="*/ T52 w 2168"/>
                  <a:gd name="T54" fmla="+- 0 -1077 -1078"/>
                  <a:gd name="T55"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168" h="131">
                    <a:moveTo>
                      <a:pt x="1500" y="1"/>
                    </a:moveTo>
                    <a:lnTo>
                      <a:pt x="1472" y="1"/>
                    </a:lnTo>
                    <a:lnTo>
                      <a:pt x="1472" y="80"/>
                    </a:lnTo>
                    <a:lnTo>
                      <a:pt x="1474" y="99"/>
                    </a:lnTo>
                    <a:lnTo>
                      <a:pt x="1482" y="116"/>
                    </a:lnTo>
                    <a:lnTo>
                      <a:pt x="1501" y="127"/>
                    </a:lnTo>
                    <a:lnTo>
                      <a:pt x="1530" y="131"/>
                    </a:lnTo>
                    <a:lnTo>
                      <a:pt x="1563" y="126"/>
                    </a:lnTo>
                    <a:lnTo>
                      <a:pt x="1580" y="114"/>
                    </a:lnTo>
                    <a:lnTo>
                      <a:pt x="1583" y="106"/>
                    </a:lnTo>
                    <a:lnTo>
                      <a:pt x="1535" y="106"/>
                    </a:lnTo>
                    <a:lnTo>
                      <a:pt x="1509" y="100"/>
                    </a:lnTo>
                    <a:lnTo>
                      <a:pt x="1501" y="83"/>
                    </a:lnTo>
                    <a:lnTo>
                      <a:pt x="150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2" name="Freeform 61"/>
              <p:cNvSpPr>
                <a:spLocks/>
              </p:cNvSpPr>
              <p:nvPr userDrawn="1"/>
            </p:nvSpPr>
            <p:spPr bwMode="auto">
              <a:xfrm>
                <a:off x="1343" y="-1078"/>
                <a:ext cx="2168" cy="131"/>
              </a:xfrm>
              <a:custGeom>
                <a:avLst/>
                <a:gdLst>
                  <a:gd name="T0" fmla="+- 0 2932 1343"/>
                  <a:gd name="T1" fmla="*/ T0 w 2168"/>
                  <a:gd name="T2" fmla="+- 0 -1077 -1078"/>
                  <a:gd name="T3" fmla="*/ -1077 h 131"/>
                  <a:gd name="T4" fmla="+- 0 2904 1343"/>
                  <a:gd name="T5" fmla="*/ T4 w 2168"/>
                  <a:gd name="T6" fmla="+- 0 -1077 -1078"/>
                  <a:gd name="T7" fmla="*/ -1077 h 131"/>
                  <a:gd name="T8" fmla="+- 0 2904 1343"/>
                  <a:gd name="T9" fmla="*/ T8 w 2168"/>
                  <a:gd name="T10" fmla="+- 0 -1002 -1078"/>
                  <a:gd name="T11" fmla="*/ -1002 h 131"/>
                  <a:gd name="T12" fmla="+- 0 2899 1343"/>
                  <a:gd name="T13" fmla="*/ T12 w 2168"/>
                  <a:gd name="T14" fmla="+- 0 -980 -1078"/>
                  <a:gd name="T15" fmla="*/ -980 h 131"/>
                  <a:gd name="T16" fmla="+- 0 2878 1343"/>
                  <a:gd name="T17" fmla="*/ T16 w 2168"/>
                  <a:gd name="T18" fmla="+- 0 -972 -1078"/>
                  <a:gd name="T19" fmla="*/ -972 h 131"/>
                  <a:gd name="T20" fmla="+- 0 2926 1343"/>
                  <a:gd name="T21" fmla="*/ T20 w 2168"/>
                  <a:gd name="T22" fmla="+- 0 -972 -1078"/>
                  <a:gd name="T23" fmla="*/ -972 h 131"/>
                  <a:gd name="T24" fmla="+- 0 2930 1343"/>
                  <a:gd name="T25" fmla="*/ T24 w 2168"/>
                  <a:gd name="T26" fmla="+- 0 -982 -1078"/>
                  <a:gd name="T27" fmla="*/ -982 h 131"/>
                  <a:gd name="T28" fmla="+- 0 2932 1343"/>
                  <a:gd name="T29" fmla="*/ T28 w 2168"/>
                  <a:gd name="T30" fmla="+- 0 -1077 -1078"/>
                  <a:gd name="T31" fmla="*/ -1077 h 13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68" h="131">
                    <a:moveTo>
                      <a:pt x="1589" y="1"/>
                    </a:moveTo>
                    <a:lnTo>
                      <a:pt x="1561" y="1"/>
                    </a:lnTo>
                    <a:lnTo>
                      <a:pt x="1561" y="76"/>
                    </a:lnTo>
                    <a:lnTo>
                      <a:pt x="1556" y="98"/>
                    </a:lnTo>
                    <a:lnTo>
                      <a:pt x="1535" y="106"/>
                    </a:lnTo>
                    <a:lnTo>
                      <a:pt x="1583" y="106"/>
                    </a:lnTo>
                    <a:lnTo>
                      <a:pt x="1587" y="96"/>
                    </a:lnTo>
                    <a:lnTo>
                      <a:pt x="1589"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3" name="Freeform 62"/>
              <p:cNvSpPr>
                <a:spLocks/>
              </p:cNvSpPr>
              <p:nvPr userDrawn="1"/>
            </p:nvSpPr>
            <p:spPr bwMode="auto">
              <a:xfrm>
                <a:off x="1343" y="-1078"/>
                <a:ext cx="2168" cy="131"/>
              </a:xfrm>
              <a:custGeom>
                <a:avLst/>
                <a:gdLst>
                  <a:gd name="T0" fmla="+- 0 2990 1343"/>
                  <a:gd name="T1" fmla="*/ T0 w 2168"/>
                  <a:gd name="T2" fmla="+- 0 -1077 -1078"/>
                  <a:gd name="T3" fmla="*/ -1077 h 131"/>
                  <a:gd name="T4" fmla="+- 0 2961 1343"/>
                  <a:gd name="T5" fmla="*/ T4 w 2168"/>
                  <a:gd name="T6" fmla="+- 0 -1077 -1078"/>
                  <a:gd name="T7" fmla="*/ -1077 h 131"/>
                  <a:gd name="T8" fmla="+- 0 2961 1343"/>
                  <a:gd name="T9" fmla="*/ T8 w 2168"/>
                  <a:gd name="T10" fmla="+- 0 -949 -1078"/>
                  <a:gd name="T11" fmla="*/ -949 h 131"/>
                  <a:gd name="T12" fmla="+- 0 3052 1343"/>
                  <a:gd name="T13" fmla="*/ T12 w 2168"/>
                  <a:gd name="T14" fmla="+- 0 -949 -1078"/>
                  <a:gd name="T15" fmla="*/ -949 h 131"/>
                  <a:gd name="T16" fmla="+- 0 3052 1343"/>
                  <a:gd name="T17" fmla="*/ T16 w 2168"/>
                  <a:gd name="T18" fmla="+- 0 -974 -1078"/>
                  <a:gd name="T19" fmla="*/ -974 h 131"/>
                  <a:gd name="T20" fmla="+- 0 2990 1343"/>
                  <a:gd name="T21" fmla="*/ T20 w 2168"/>
                  <a:gd name="T22" fmla="+- 0 -974 -1078"/>
                  <a:gd name="T23" fmla="*/ -974 h 131"/>
                  <a:gd name="T24" fmla="+- 0 2990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647" y="1"/>
                    </a:moveTo>
                    <a:lnTo>
                      <a:pt x="1618" y="1"/>
                    </a:lnTo>
                    <a:lnTo>
                      <a:pt x="1618" y="129"/>
                    </a:lnTo>
                    <a:lnTo>
                      <a:pt x="1709" y="129"/>
                    </a:lnTo>
                    <a:lnTo>
                      <a:pt x="1709" y="104"/>
                    </a:lnTo>
                    <a:lnTo>
                      <a:pt x="1647" y="104"/>
                    </a:lnTo>
                    <a:lnTo>
                      <a:pt x="1647"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4" name="Freeform 63"/>
              <p:cNvSpPr>
                <a:spLocks/>
              </p:cNvSpPr>
              <p:nvPr userDrawn="1"/>
            </p:nvSpPr>
            <p:spPr bwMode="auto">
              <a:xfrm>
                <a:off x="1343" y="-1078"/>
                <a:ext cx="2168" cy="131"/>
              </a:xfrm>
              <a:custGeom>
                <a:avLst/>
                <a:gdLst>
                  <a:gd name="T0" fmla="+- 0 3118 1343"/>
                  <a:gd name="T1" fmla="*/ T0 w 2168"/>
                  <a:gd name="T2" fmla="+- 0 -1051 -1078"/>
                  <a:gd name="T3" fmla="*/ -1051 h 131"/>
                  <a:gd name="T4" fmla="+- 0 3090 1343"/>
                  <a:gd name="T5" fmla="*/ T4 w 2168"/>
                  <a:gd name="T6" fmla="+- 0 -1051 -1078"/>
                  <a:gd name="T7" fmla="*/ -1051 h 131"/>
                  <a:gd name="T8" fmla="+- 0 3090 1343"/>
                  <a:gd name="T9" fmla="*/ T8 w 2168"/>
                  <a:gd name="T10" fmla="+- 0 -949 -1078"/>
                  <a:gd name="T11" fmla="*/ -949 h 131"/>
                  <a:gd name="T12" fmla="+- 0 3118 1343"/>
                  <a:gd name="T13" fmla="*/ T12 w 2168"/>
                  <a:gd name="T14" fmla="+- 0 -949 -1078"/>
                  <a:gd name="T15" fmla="*/ -949 h 131"/>
                  <a:gd name="T16" fmla="+- 0 3118 1343"/>
                  <a:gd name="T17" fmla="*/ T16 w 2168"/>
                  <a:gd name="T18" fmla="+- 0 -1051 -1078"/>
                  <a:gd name="T19" fmla="*/ -1051 h 131"/>
                </a:gdLst>
                <a:ahLst/>
                <a:cxnLst>
                  <a:cxn ang="0">
                    <a:pos x="T1" y="T3"/>
                  </a:cxn>
                  <a:cxn ang="0">
                    <a:pos x="T5" y="T7"/>
                  </a:cxn>
                  <a:cxn ang="0">
                    <a:pos x="T9" y="T11"/>
                  </a:cxn>
                  <a:cxn ang="0">
                    <a:pos x="T13" y="T15"/>
                  </a:cxn>
                  <a:cxn ang="0">
                    <a:pos x="T17" y="T19"/>
                  </a:cxn>
                </a:cxnLst>
                <a:rect l="0" t="0" r="r" b="b"/>
                <a:pathLst>
                  <a:path w="2168" h="131">
                    <a:moveTo>
                      <a:pt x="1775" y="27"/>
                    </a:moveTo>
                    <a:lnTo>
                      <a:pt x="1747" y="27"/>
                    </a:lnTo>
                    <a:lnTo>
                      <a:pt x="1747" y="129"/>
                    </a:lnTo>
                    <a:lnTo>
                      <a:pt x="1775" y="129"/>
                    </a:lnTo>
                    <a:lnTo>
                      <a:pt x="1775" y="27"/>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5" name="Freeform 64"/>
              <p:cNvSpPr>
                <a:spLocks/>
              </p:cNvSpPr>
              <p:nvPr userDrawn="1"/>
            </p:nvSpPr>
            <p:spPr bwMode="auto">
              <a:xfrm>
                <a:off x="1343" y="-1078"/>
                <a:ext cx="2168" cy="131"/>
              </a:xfrm>
              <a:custGeom>
                <a:avLst/>
                <a:gdLst>
                  <a:gd name="T0" fmla="+- 0 3162 1343"/>
                  <a:gd name="T1" fmla="*/ T0 w 2168"/>
                  <a:gd name="T2" fmla="+- 0 -1077 -1078"/>
                  <a:gd name="T3" fmla="*/ -1077 h 131"/>
                  <a:gd name="T4" fmla="+- 0 3046 1343"/>
                  <a:gd name="T5" fmla="*/ T4 w 2168"/>
                  <a:gd name="T6" fmla="+- 0 -1077 -1078"/>
                  <a:gd name="T7" fmla="*/ -1077 h 131"/>
                  <a:gd name="T8" fmla="+- 0 3046 1343"/>
                  <a:gd name="T9" fmla="*/ T8 w 2168"/>
                  <a:gd name="T10" fmla="+- 0 -1051 -1078"/>
                  <a:gd name="T11" fmla="*/ -1051 h 131"/>
                  <a:gd name="T12" fmla="+- 0 3162 1343"/>
                  <a:gd name="T13" fmla="*/ T12 w 2168"/>
                  <a:gd name="T14" fmla="+- 0 -1051 -1078"/>
                  <a:gd name="T15" fmla="*/ -1051 h 131"/>
                  <a:gd name="T16" fmla="+- 0 3162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819" y="1"/>
                    </a:moveTo>
                    <a:lnTo>
                      <a:pt x="1703" y="1"/>
                    </a:lnTo>
                    <a:lnTo>
                      <a:pt x="1703" y="27"/>
                    </a:lnTo>
                    <a:lnTo>
                      <a:pt x="1819" y="27"/>
                    </a:lnTo>
                    <a:lnTo>
                      <a:pt x="1819"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6" name="Freeform 65"/>
              <p:cNvSpPr>
                <a:spLocks/>
              </p:cNvSpPr>
              <p:nvPr userDrawn="1"/>
            </p:nvSpPr>
            <p:spPr bwMode="auto">
              <a:xfrm>
                <a:off x="1343" y="-1078"/>
                <a:ext cx="2168" cy="131"/>
              </a:xfrm>
              <a:custGeom>
                <a:avLst/>
                <a:gdLst>
                  <a:gd name="T0" fmla="+- 0 3213 1343"/>
                  <a:gd name="T1" fmla="*/ T0 w 2168"/>
                  <a:gd name="T2" fmla="+- 0 -1077 -1078"/>
                  <a:gd name="T3" fmla="*/ -1077 h 131"/>
                  <a:gd name="T4" fmla="+- 0 3185 1343"/>
                  <a:gd name="T5" fmla="*/ T4 w 2168"/>
                  <a:gd name="T6" fmla="+- 0 -1077 -1078"/>
                  <a:gd name="T7" fmla="*/ -1077 h 131"/>
                  <a:gd name="T8" fmla="+- 0 3185 1343"/>
                  <a:gd name="T9" fmla="*/ T8 w 2168"/>
                  <a:gd name="T10" fmla="+- 0 -949 -1078"/>
                  <a:gd name="T11" fmla="*/ -949 h 131"/>
                  <a:gd name="T12" fmla="+- 0 3213 1343"/>
                  <a:gd name="T13" fmla="*/ T12 w 2168"/>
                  <a:gd name="T14" fmla="+- 0 -949 -1078"/>
                  <a:gd name="T15" fmla="*/ -949 h 131"/>
                  <a:gd name="T16" fmla="+- 0 3213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1870" y="1"/>
                    </a:moveTo>
                    <a:lnTo>
                      <a:pt x="1842" y="1"/>
                    </a:lnTo>
                    <a:lnTo>
                      <a:pt x="1842" y="129"/>
                    </a:lnTo>
                    <a:lnTo>
                      <a:pt x="1870" y="129"/>
                    </a:lnTo>
                    <a:lnTo>
                      <a:pt x="1870"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7" name="Freeform 66"/>
              <p:cNvSpPr>
                <a:spLocks/>
              </p:cNvSpPr>
              <p:nvPr userDrawn="1"/>
            </p:nvSpPr>
            <p:spPr bwMode="auto">
              <a:xfrm>
                <a:off x="1343" y="-1078"/>
                <a:ext cx="2168" cy="131"/>
              </a:xfrm>
              <a:custGeom>
                <a:avLst/>
                <a:gdLst>
                  <a:gd name="T0" fmla="+- 0 3276 1343"/>
                  <a:gd name="T1" fmla="*/ T0 w 2168"/>
                  <a:gd name="T2" fmla="+- 0 -1077 -1078"/>
                  <a:gd name="T3" fmla="*/ -1077 h 131"/>
                  <a:gd name="T4" fmla="+- 0 3245 1343"/>
                  <a:gd name="T5" fmla="*/ T4 w 2168"/>
                  <a:gd name="T6" fmla="+- 0 -1077 -1078"/>
                  <a:gd name="T7" fmla="*/ -1077 h 131"/>
                  <a:gd name="T8" fmla="+- 0 3245 1343"/>
                  <a:gd name="T9" fmla="*/ T8 w 2168"/>
                  <a:gd name="T10" fmla="+- 0 -949 -1078"/>
                  <a:gd name="T11" fmla="*/ -949 h 131"/>
                  <a:gd name="T12" fmla="+- 0 3272 1343"/>
                  <a:gd name="T13" fmla="*/ T12 w 2168"/>
                  <a:gd name="T14" fmla="+- 0 -949 -1078"/>
                  <a:gd name="T15" fmla="*/ -949 h 131"/>
                  <a:gd name="T16" fmla="+- 0 3272 1343"/>
                  <a:gd name="T17" fmla="*/ T16 w 2168"/>
                  <a:gd name="T18" fmla="+- 0 -1035 -1078"/>
                  <a:gd name="T19" fmla="*/ -1035 h 131"/>
                  <a:gd name="T20" fmla="+- 0 3306 1343"/>
                  <a:gd name="T21" fmla="*/ T20 w 2168"/>
                  <a:gd name="T22" fmla="+- 0 -1035 -1078"/>
                  <a:gd name="T23" fmla="*/ -1035 h 131"/>
                  <a:gd name="T24" fmla="+- 0 3276 1343"/>
                  <a:gd name="T25" fmla="*/ T24 w 2168"/>
                  <a:gd name="T26" fmla="+- 0 -1077 -1078"/>
                  <a:gd name="T27" fmla="*/ -1077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933" y="1"/>
                    </a:moveTo>
                    <a:lnTo>
                      <a:pt x="1902" y="1"/>
                    </a:lnTo>
                    <a:lnTo>
                      <a:pt x="1902" y="129"/>
                    </a:lnTo>
                    <a:lnTo>
                      <a:pt x="1929" y="129"/>
                    </a:lnTo>
                    <a:lnTo>
                      <a:pt x="1929" y="43"/>
                    </a:lnTo>
                    <a:lnTo>
                      <a:pt x="1963" y="43"/>
                    </a:lnTo>
                    <a:lnTo>
                      <a:pt x="1933"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8" name="Freeform 67"/>
              <p:cNvSpPr>
                <a:spLocks/>
              </p:cNvSpPr>
              <p:nvPr userDrawn="1"/>
            </p:nvSpPr>
            <p:spPr bwMode="auto">
              <a:xfrm>
                <a:off x="1343" y="-1078"/>
                <a:ext cx="2168" cy="131"/>
              </a:xfrm>
              <a:custGeom>
                <a:avLst/>
                <a:gdLst>
                  <a:gd name="T0" fmla="+- 0 3306 1343"/>
                  <a:gd name="T1" fmla="*/ T0 w 2168"/>
                  <a:gd name="T2" fmla="+- 0 -1035 -1078"/>
                  <a:gd name="T3" fmla="*/ -1035 h 131"/>
                  <a:gd name="T4" fmla="+- 0 3272 1343"/>
                  <a:gd name="T5" fmla="*/ T4 w 2168"/>
                  <a:gd name="T6" fmla="+- 0 -1035 -1078"/>
                  <a:gd name="T7" fmla="*/ -1035 h 131"/>
                  <a:gd name="T8" fmla="+- 0 3335 1343"/>
                  <a:gd name="T9" fmla="*/ T8 w 2168"/>
                  <a:gd name="T10" fmla="+- 0 -949 -1078"/>
                  <a:gd name="T11" fmla="*/ -949 h 131"/>
                  <a:gd name="T12" fmla="+- 0 3361 1343"/>
                  <a:gd name="T13" fmla="*/ T12 w 2168"/>
                  <a:gd name="T14" fmla="+- 0 -949 -1078"/>
                  <a:gd name="T15" fmla="*/ -949 h 131"/>
                  <a:gd name="T16" fmla="+- 0 3361 1343"/>
                  <a:gd name="T17" fmla="*/ T16 w 2168"/>
                  <a:gd name="T18" fmla="+- 0 -997 -1078"/>
                  <a:gd name="T19" fmla="*/ -997 h 131"/>
                  <a:gd name="T20" fmla="+- 0 3334 1343"/>
                  <a:gd name="T21" fmla="*/ T20 w 2168"/>
                  <a:gd name="T22" fmla="+- 0 -997 -1078"/>
                  <a:gd name="T23" fmla="*/ -997 h 131"/>
                  <a:gd name="T24" fmla="+- 0 3306 1343"/>
                  <a:gd name="T25" fmla="*/ T24 w 2168"/>
                  <a:gd name="T26" fmla="+- 0 -1035 -1078"/>
                  <a:gd name="T27" fmla="*/ -1035 h 131"/>
                </a:gdLst>
                <a:ahLst/>
                <a:cxnLst>
                  <a:cxn ang="0">
                    <a:pos x="T1" y="T3"/>
                  </a:cxn>
                  <a:cxn ang="0">
                    <a:pos x="T5" y="T7"/>
                  </a:cxn>
                  <a:cxn ang="0">
                    <a:pos x="T9" y="T11"/>
                  </a:cxn>
                  <a:cxn ang="0">
                    <a:pos x="T13" y="T15"/>
                  </a:cxn>
                  <a:cxn ang="0">
                    <a:pos x="T17" y="T19"/>
                  </a:cxn>
                  <a:cxn ang="0">
                    <a:pos x="T21" y="T23"/>
                  </a:cxn>
                  <a:cxn ang="0">
                    <a:pos x="T25" y="T27"/>
                  </a:cxn>
                </a:cxnLst>
                <a:rect l="0" t="0" r="r" b="b"/>
                <a:pathLst>
                  <a:path w="2168" h="131">
                    <a:moveTo>
                      <a:pt x="1963" y="43"/>
                    </a:moveTo>
                    <a:lnTo>
                      <a:pt x="1929" y="43"/>
                    </a:lnTo>
                    <a:lnTo>
                      <a:pt x="1992" y="129"/>
                    </a:lnTo>
                    <a:lnTo>
                      <a:pt x="2018" y="129"/>
                    </a:lnTo>
                    <a:lnTo>
                      <a:pt x="2018" y="81"/>
                    </a:lnTo>
                    <a:lnTo>
                      <a:pt x="1991" y="81"/>
                    </a:lnTo>
                    <a:lnTo>
                      <a:pt x="1963" y="43"/>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69" name="Freeform 68"/>
              <p:cNvSpPr>
                <a:spLocks/>
              </p:cNvSpPr>
              <p:nvPr userDrawn="1"/>
            </p:nvSpPr>
            <p:spPr bwMode="auto">
              <a:xfrm>
                <a:off x="1343" y="-1078"/>
                <a:ext cx="2168" cy="131"/>
              </a:xfrm>
              <a:custGeom>
                <a:avLst/>
                <a:gdLst>
                  <a:gd name="T0" fmla="+- 0 3361 1343"/>
                  <a:gd name="T1" fmla="*/ T0 w 2168"/>
                  <a:gd name="T2" fmla="+- 0 -1077 -1078"/>
                  <a:gd name="T3" fmla="*/ -1077 h 131"/>
                  <a:gd name="T4" fmla="+- 0 3334 1343"/>
                  <a:gd name="T5" fmla="*/ T4 w 2168"/>
                  <a:gd name="T6" fmla="+- 0 -1077 -1078"/>
                  <a:gd name="T7" fmla="*/ -1077 h 131"/>
                  <a:gd name="T8" fmla="+- 0 3334 1343"/>
                  <a:gd name="T9" fmla="*/ T8 w 2168"/>
                  <a:gd name="T10" fmla="+- 0 -997 -1078"/>
                  <a:gd name="T11" fmla="*/ -997 h 131"/>
                  <a:gd name="T12" fmla="+- 0 3361 1343"/>
                  <a:gd name="T13" fmla="*/ T12 w 2168"/>
                  <a:gd name="T14" fmla="+- 0 -997 -1078"/>
                  <a:gd name="T15" fmla="*/ -997 h 131"/>
                  <a:gd name="T16" fmla="+- 0 3361 1343"/>
                  <a:gd name="T17" fmla="*/ T16 w 2168"/>
                  <a:gd name="T18" fmla="+- 0 -1077 -1078"/>
                  <a:gd name="T19" fmla="*/ -1077 h 131"/>
                </a:gdLst>
                <a:ahLst/>
                <a:cxnLst>
                  <a:cxn ang="0">
                    <a:pos x="T1" y="T3"/>
                  </a:cxn>
                  <a:cxn ang="0">
                    <a:pos x="T5" y="T7"/>
                  </a:cxn>
                  <a:cxn ang="0">
                    <a:pos x="T9" y="T11"/>
                  </a:cxn>
                  <a:cxn ang="0">
                    <a:pos x="T13" y="T15"/>
                  </a:cxn>
                  <a:cxn ang="0">
                    <a:pos x="T17" y="T19"/>
                  </a:cxn>
                </a:cxnLst>
                <a:rect l="0" t="0" r="r" b="b"/>
                <a:pathLst>
                  <a:path w="2168" h="131">
                    <a:moveTo>
                      <a:pt x="2018" y="1"/>
                    </a:moveTo>
                    <a:lnTo>
                      <a:pt x="1991" y="1"/>
                    </a:lnTo>
                    <a:lnTo>
                      <a:pt x="1991" y="81"/>
                    </a:lnTo>
                    <a:lnTo>
                      <a:pt x="2018" y="81"/>
                    </a:lnTo>
                    <a:lnTo>
                      <a:pt x="2018"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0" name="Freeform 69"/>
              <p:cNvSpPr>
                <a:spLocks/>
              </p:cNvSpPr>
              <p:nvPr userDrawn="1"/>
            </p:nvSpPr>
            <p:spPr bwMode="auto">
              <a:xfrm>
                <a:off x="1343" y="-1078"/>
                <a:ext cx="2168" cy="131"/>
              </a:xfrm>
              <a:custGeom>
                <a:avLst/>
                <a:gdLst>
                  <a:gd name="T0" fmla="+- 0 3471 1343"/>
                  <a:gd name="T1" fmla="*/ T0 w 2168"/>
                  <a:gd name="T2" fmla="+- 0 -1077 -1078"/>
                  <a:gd name="T3" fmla="*/ -1077 h 131"/>
                  <a:gd name="T4" fmla="+- 0 3401 1343"/>
                  <a:gd name="T5" fmla="*/ T4 w 2168"/>
                  <a:gd name="T6" fmla="+- 0 -1060 -1078"/>
                  <a:gd name="T7" fmla="*/ -1060 h 131"/>
                  <a:gd name="T8" fmla="+- 0 3386 1343"/>
                  <a:gd name="T9" fmla="*/ T8 w 2168"/>
                  <a:gd name="T10" fmla="+- 0 -1024 -1078"/>
                  <a:gd name="T11" fmla="*/ -1024 h 131"/>
                  <a:gd name="T12" fmla="+- 0 3387 1343"/>
                  <a:gd name="T13" fmla="*/ T12 w 2168"/>
                  <a:gd name="T14" fmla="+- 0 -996 -1078"/>
                  <a:gd name="T15" fmla="*/ -996 h 131"/>
                  <a:gd name="T16" fmla="+- 0 3393 1343"/>
                  <a:gd name="T17" fmla="*/ T16 w 2168"/>
                  <a:gd name="T18" fmla="+- 0 -974 -1078"/>
                  <a:gd name="T19" fmla="*/ -974 h 131"/>
                  <a:gd name="T20" fmla="+- 0 3405 1343"/>
                  <a:gd name="T21" fmla="*/ T20 w 2168"/>
                  <a:gd name="T22" fmla="+- 0 -959 -1078"/>
                  <a:gd name="T23" fmla="*/ -959 h 131"/>
                  <a:gd name="T24" fmla="+- 0 3423 1343"/>
                  <a:gd name="T25" fmla="*/ T24 w 2168"/>
                  <a:gd name="T26" fmla="+- 0 -951 -1078"/>
                  <a:gd name="T27" fmla="*/ -951 h 131"/>
                  <a:gd name="T28" fmla="+- 0 3449 1343"/>
                  <a:gd name="T29" fmla="*/ T28 w 2168"/>
                  <a:gd name="T30" fmla="+- 0 -948 -1078"/>
                  <a:gd name="T31" fmla="*/ -948 h 131"/>
                  <a:gd name="T32" fmla="+- 0 3450 1343"/>
                  <a:gd name="T33" fmla="*/ T32 w 2168"/>
                  <a:gd name="T34" fmla="+- 0 -948 -1078"/>
                  <a:gd name="T35" fmla="*/ -948 h 131"/>
                  <a:gd name="T36" fmla="+- 0 3479 1343"/>
                  <a:gd name="T37" fmla="*/ T36 w 2168"/>
                  <a:gd name="T38" fmla="+- 0 -951 -1078"/>
                  <a:gd name="T39" fmla="*/ -951 h 131"/>
                  <a:gd name="T40" fmla="+- 0 3498 1343"/>
                  <a:gd name="T41" fmla="*/ T40 w 2168"/>
                  <a:gd name="T42" fmla="+- 0 -961 -1078"/>
                  <a:gd name="T43" fmla="*/ -961 h 131"/>
                  <a:gd name="T44" fmla="+- 0 3504 1343"/>
                  <a:gd name="T45" fmla="*/ T44 w 2168"/>
                  <a:gd name="T46" fmla="+- 0 -971 -1078"/>
                  <a:gd name="T47" fmla="*/ -971 h 131"/>
                  <a:gd name="T48" fmla="+- 0 3454 1343"/>
                  <a:gd name="T49" fmla="*/ T48 w 2168"/>
                  <a:gd name="T50" fmla="+- 0 -971 -1078"/>
                  <a:gd name="T51" fmla="*/ -971 h 131"/>
                  <a:gd name="T52" fmla="+- 0 3428 1343"/>
                  <a:gd name="T53" fmla="*/ T52 w 2168"/>
                  <a:gd name="T54" fmla="+- 0 -976 -1078"/>
                  <a:gd name="T55" fmla="*/ -976 h 131"/>
                  <a:gd name="T56" fmla="+- 0 3416 1343"/>
                  <a:gd name="T57" fmla="*/ T56 w 2168"/>
                  <a:gd name="T58" fmla="+- 0 -991 -1078"/>
                  <a:gd name="T59" fmla="*/ -991 h 131"/>
                  <a:gd name="T60" fmla="+- 0 3417 1343"/>
                  <a:gd name="T61" fmla="*/ T60 w 2168"/>
                  <a:gd name="T62" fmla="+- 0 -1023 -1078"/>
                  <a:gd name="T63" fmla="*/ -1023 h 131"/>
                  <a:gd name="T64" fmla="+- 0 3424 1343"/>
                  <a:gd name="T65" fmla="*/ T64 w 2168"/>
                  <a:gd name="T66" fmla="+- 0 -1042 -1078"/>
                  <a:gd name="T67" fmla="*/ -1042 h 131"/>
                  <a:gd name="T68" fmla="+- 0 3438 1343"/>
                  <a:gd name="T69" fmla="*/ T68 w 2168"/>
                  <a:gd name="T70" fmla="+- 0 -1051 -1078"/>
                  <a:gd name="T71" fmla="*/ -1051 h 131"/>
                  <a:gd name="T72" fmla="+- 0 3490 1343"/>
                  <a:gd name="T73" fmla="*/ T72 w 2168"/>
                  <a:gd name="T74" fmla="+- 0 -1051 -1078"/>
                  <a:gd name="T75" fmla="*/ -1051 h 131"/>
                  <a:gd name="T76" fmla="+- 0 3504 1343"/>
                  <a:gd name="T77" fmla="*/ T76 w 2168"/>
                  <a:gd name="T78" fmla="+- 0 -1061 -1078"/>
                  <a:gd name="T79" fmla="*/ -1061 h 131"/>
                  <a:gd name="T80" fmla="+- 0 3490 1343"/>
                  <a:gd name="T81" fmla="*/ T80 w 2168"/>
                  <a:gd name="T82" fmla="+- 0 -1071 -1078"/>
                  <a:gd name="T83" fmla="*/ -1071 h 131"/>
                  <a:gd name="T84" fmla="+- 0 3471 1343"/>
                  <a:gd name="T85" fmla="*/ T84 w 2168"/>
                  <a:gd name="T86" fmla="+- 0 -1077 -1078"/>
                  <a:gd name="T87" fmla="*/ -1077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68" h="131">
                    <a:moveTo>
                      <a:pt x="2128" y="1"/>
                    </a:moveTo>
                    <a:lnTo>
                      <a:pt x="2058" y="18"/>
                    </a:lnTo>
                    <a:lnTo>
                      <a:pt x="2043" y="54"/>
                    </a:lnTo>
                    <a:lnTo>
                      <a:pt x="2044" y="82"/>
                    </a:lnTo>
                    <a:lnTo>
                      <a:pt x="2050" y="104"/>
                    </a:lnTo>
                    <a:lnTo>
                      <a:pt x="2062" y="119"/>
                    </a:lnTo>
                    <a:lnTo>
                      <a:pt x="2080" y="127"/>
                    </a:lnTo>
                    <a:lnTo>
                      <a:pt x="2106" y="130"/>
                    </a:lnTo>
                    <a:lnTo>
                      <a:pt x="2107" y="130"/>
                    </a:lnTo>
                    <a:lnTo>
                      <a:pt x="2136" y="127"/>
                    </a:lnTo>
                    <a:lnTo>
                      <a:pt x="2155" y="117"/>
                    </a:lnTo>
                    <a:lnTo>
                      <a:pt x="2161" y="107"/>
                    </a:lnTo>
                    <a:lnTo>
                      <a:pt x="2111" y="107"/>
                    </a:lnTo>
                    <a:lnTo>
                      <a:pt x="2085" y="102"/>
                    </a:lnTo>
                    <a:lnTo>
                      <a:pt x="2073" y="87"/>
                    </a:lnTo>
                    <a:lnTo>
                      <a:pt x="2074" y="55"/>
                    </a:lnTo>
                    <a:lnTo>
                      <a:pt x="2081" y="36"/>
                    </a:lnTo>
                    <a:lnTo>
                      <a:pt x="2095" y="27"/>
                    </a:lnTo>
                    <a:lnTo>
                      <a:pt x="2147" y="27"/>
                    </a:lnTo>
                    <a:lnTo>
                      <a:pt x="2161" y="17"/>
                    </a:lnTo>
                    <a:lnTo>
                      <a:pt x="2147" y="7"/>
                    </a:lnTo>
                    <a:lnTo>
                      <a:pt x="2128" y="1"/>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1" name="Freeform 70"/>
              <p:cNvSpPr>
                <a:spLocks/>
              </p:cNvSpPr>
              <p:nvPr userDrawn="1"/>
            </p:nvSpPr>
            <p:spPr bwMode="auto">
              <a:xfrm>
                <a:off x="1343" y="-1078"/>
                <a:ext cx="2168" cy="131"/>
              </a:xfrm>
              <a:custGeom>
                <a:avLst/>
                <a:gdLst>
                  <a:gd name="T0" fmla="+- 0 3511 1343"/>
                  <a:gd name="T1" fmla="*/ T0 w 2168"/>
                  <a:gd name="T2" fmla="+- 0 -1024 -1078"/>
                  <a:gd name="T3" fmla="*/ -1024 h 131"/>
                  <a:gd name="T4" fmla="+- 0 3448 1343"/>
                  <a:gd name="T5" fmla="*/ T4 w 2168"/>
                  <a:gd name="T6" fmla="+- 0 -1024 -1078"/>
                  <a:gd name="T7" fmla="*/ -1024 h 131"/>
                  <a:gd name="T8" fmla="+- 0 3448 1343"/>
                  <a:gd name="T9" fmla="*/ T8 w 2168"/>
                  <a:gd name="T10" fmla="+- 0 -1000 -1078"/>
                  <a:gd name="T11" fmla="*/ -1000 h 131"/>
                  <a:gd name="T12" fmla="+- 0 3484 1343"/>
                  <a:gd name="T13" fmla="*/ T12 w 2168"/>
                  <a:gd name="T14" fmla="+- 0 -1000 -1078"/>
                  <a:gd name="T15" fmla="*/ -1000 h 131"/>
                  <a:gd name="T16" fmla="+- 0 3484 1343"/>
                  <a:gd name="T17" fmla="*/ T16 w 2168"/>
                  <a:gd name="T18" fmla="+- 0 -997 -1078"/>
                  <a:gd name="T19" fmla="*/ -997 h 131"/>
                  <a:gd name="T20" fmla="+- 0 3477 1343"/>
                  <a:gd name="T21" fmla="*/ T20 w 2168"/>
                  <a:gd name="T22" fmla="+- 0 -978 -1078"/>
                  <a:gd name="T23" fmla="*/ -978 h 131"/>
                  <a:gd name="T24" fmla="+- 0 3454 1343"/>
                  <a:gd name="T25" fmla="*/ T24 w 2168"/>
                  <a:gd name="T26" fmla="+- 0 -971 -1078"/>
                  <a:gd name="T27" fmla="*/ -971 h 131"/>
                  <a:gd name="T28" fmla="+- 0 3504 1343"/>
                  <a:gd name="T29" fmla="*/ T28 w 2168"/>
                  <a:gd name="T30" fmla="+- 0 -971 -1078"/>
                  <a:gd name="T31" fmla="*/ -971 h 131"/>
                  <a:gd name="T32" fmla="+- 0 3508 1343"/>
                  <a:gd name="T33" fmla="*/ T32 w 2168"/>
                  <a:gd name="T34" fmla="+- 0 -977 -1078"/>
                  <a:gd name="T35" fmla="*/ -977 h 131"/>
                  <a:gd name="T36" fmla="+- 0 3511 1343"/>
                  <a:gd name="T37" fmla="*/ T36 w 2168"/>
                  <a:gd name="T38" fmla="+- 0 -1000 -1078"/>
                  <a:gd name="T39" fmla="*/ -1000 h 131"/>
                  <a:gd name="T40" fmla="+- 0 3511 1343"/>
                  <a:gd name="T41" fmla="*/ T40 w 2168"/>
                  <a:gd name="T42" fmla="+- 0 -1024 -1078"/>
                  <a:gd name="T43" fmla="*/ -1024 h 1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68" h="131">
                    <a:moveTo>
                      <a:pt x="2168" y="54"/>
                    </a:moveTo>
                    <a:lnTo>
                      <a:pt x="2105" y="54"/>
                    </a:lnTo>
                    <a:lnTo>
                      <a:pt x="2105" y="78"/>
                    </a:lnTo>
                    <a:lnTo>
                      <a:pt x="2141" y="78"/>
                    </a:lnTo>
                    <a:lnTo>
                      <a:pt x="2141" y="81"/>
                    </a:lnTo>
                    <a:lnTo>
                      <a:pt x="2134" y="100"/>
                    </a:lnTo>
                    <a:lnTo>
                      <a:pt x="2111" y="107"/>
                    </a:lnTo>
                    <a:lnTo>
                      <a:pt x="2161" y="107"/>
                    </a:lnTo>
                    <a:lnTo>
                      <a:pt x="2165" y="101"/>
                    </a:lnTo>
                    <a:lnTo>
                      <a:pt x="2168" y="78"/>
                    </a:lnTo>
                    <a:lnTo>
                      <a:pt x="2168" y="54"/>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72" name="Freeform 71"/>
              <p:cNvSpPr>
                <a:spLocks/>
              </p:cNvSpPr>
              <p:nvPr userDrawn="1"/>
            </p:nvSpPr>
            <p:spPr bwMode="auto">
              <a:xfrm>
                <a:off x="1343" y="-1078"/>
                <a:ext cx="2168" cy="131"/>
              </a:xfrm>
              <a:custGeom>
                <a:avLst/>
                <a:gdLst>
                  <a:gd name="T0" fmla="+- 0 3490 1343"/>
                  <a:gd name="T1" fmla="*/ T0 w 2168"/>
                  <a:gd name="T2" fmla="+- 0 -1051 -1078"/>
                  <a:gd name="T3" fmla="*/ -1051 h 131"/>
                  <a:gd name="T4" fmla="+- 0 3438 1343"/>
                  <a:gd name="T5" fmla="*/ T4 w 2168"/>
                  <a:gd name="T6" fmla="+- 0 -1051 -1078"/>
                  <a:gd name="T7" fmla="*/ -1051 h 131"/>
                  <a:gd name="T8" fmla="+- 0 3466 1343"/>
                  <a:gd name="T9" fmla="*/ T8 w 2168"/>
                  <a:gd name="T10" fmla="+- 0 -1050 -1078"/>
                  <a:gd name="T11" fmla="*/ -1050 h 131"/>
                  <a:gd name="T12" fmla="+- 0 3481 1343"/>
                  <a:gd name="T13" fmla="*/ T12 w 2168"/>
                  <a:gd name="T14" fmla="+- 0 -1045 -1078"/>
                  <a:gd name="T15" fmla="*/ -1045 h 131"/>
                  <a:gd name="T16" fmla="+- 0 3490 1343"/>
                  <a:gd name="T17" fmla="*/ T16 w 2168"/>
                  <a:gd name="T18" fmla="+- 0 -1051 -1078"/>
                  <a:gd name="T19" fmla="*/ -1051 h 131"/>
                </a:gdLst>
                <a:ahLst/>
                <a:cxnLst>
                  <a:cxn ang="0">
                    <a:pos x="T1" y="T3"/>
                  </a:cxn>
                  <a:cxn ang="0">
                    <a:pos x="T5" y="T7"/>
                  </a:cxn>
                  <a:cxn ang="0">
                    <a:pos x="T9" y="T11"/>
                  </a:cxn>
                  <a:cxn ang="0">
                    <a:pos x="T13" y="T15"/>
                  </a:cxn>
                  <a:cxn ang="0">
                    <a:pos x="T17" y="T19"/>
                  </a:cxn>
                </a:cxnLst>
                <a:rect l="0" t="0" r="r" b="b"/>
                <a:pathLst>
                  <a:path w="2168" h="131">
                    <a:moveTo>
                      <a:pt x="2147" y="27"/>
                    </a:moveTo>
                    <a:lnTo>
                      <a:pt x="2095" y="27"/>
                    </a:lnTo>
                    <a:lnTo>
                      <a:pt x="2123" y="28"/>
                    </a:lnTo>
                    <a:lnTo>
                      <a:pt x="2138" y="33"/>
                    </a:lnTo>
                    <a:lnTo>
                      <a:pt x="2147" y="27"/>
                    </a:lnTo>
                  </a:path>
                </a:pathLst>
              </a:custGeom>
              <a:solidFill>
                <a:srgbClr val="9090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nvGrpSpPr>
            <p:cNvPr id="9" name="Group 8"/>
            <p:cNvGrpSpPr>
              <a:grpSpLocks/>
            </p:cNvGrpSpPr>
            <p:nvPr userDrawn="1"/>
          </p:nvGrpSpPr>
          <p:grpSpPr bwMode="auto">
            <a:xfrm>
              <a:off x="5156200" y="6404027"/>
              <a:ext cx="1150048" cy="133021"/>
              <a:chOff x="1143" y="-1636"/>
              <a:chExt cx="2369" cy="427"/>
            </a:xfrm>
          </p:grpSpPr>
          <p:sp>
            <p:nvSpPr>
              <p:cNvPr id="10" name="Freeform 9"/>
              <p:cNvSpPr>
                <a:spLocks/>
              </p:cNvSpPr>
              <p:nvPr userDrawn="1"/>
            </p:nvSpPr>
            <p:spPr bwMode="auto">
              <a:xfrm>
                <a:off x="1143" y="-1636"/>
                <a:ext cx="2369" cy="427"/>
              </a:xfrm>
              <a:custGeom>
                <a:avLst/>
                <a:gdLst>
                  <a:gd name="T0" fmla="+- 0 1293 1143"/>
                  <a:gd name="T1" fmla="*/ T0 w 2369"/>
                  <a:gd name="T2" fmla="+- 0 -1524 -1636"/>
                  <a:gd name="T3" fmla="*/ -1524 h 427"/>
                  <a:gd name="T4" fmla="+- 0 1233 1143"/>
                  <a:gd name="T5" fmla="*/ T4 w 2369"/>
                  <a:gd name="T6" fmla="+- 0 -1514 -1636"/>
                  <a:gd name="T7" fmla="*/ -1514 h 427"/>
                  <a:gd name="T8" fmla="+- 0 1184 1143"/>
                  <a:gd name="T9" fmla="*/ T8 w 2369"/>
                  <a:gd name="T10" fmla="+- 0 -1479 -1636"/>
                  <a:gd name="T11" fmla="*/ -1479 h 427"/>
                  <a:gd name="T12" fmla="+- 0 1153 1143"/>
                  <a:gd name="T13" fmla="*/ T12 w 2369"/>
                  <a:gd name="T14" fmla="+- 0 -1421 -1636"/>
                  <a:gd name="T15" fmla="*/ -1421 h 427"/>
                  <a:gd name="T16" fmla="+- 0 1143 1143"/>
                  <a:gd name="T17" fmla="*/ T16 w 2369"/>
                  <a:gd name="T18" fmla="+- 0 -1302 -1636"/>
                  <a:gd name="T19" fmla="*/ -1302 h 427"/>
                  <a:gd name="T20" fmla="+- 0 1143 1143"/>
                  <a:gd name="T21" fmla="*/ T20 w 2369"/>
                  <a:gd name="T22" fmla="+- 0 -1274 -1636"/>
                  <a:gd name="T23" fmla="*/ -1274 h 427"/>
                  <a:gd name="T24" fmla="+- 0 1143 1143"/>
                  <a:gd name="T25" fmla="*/ T24 w 2369"/>
                  <a:gd name="T26" fmla="+- 0 -1209 -1636"/>
                  <a:gd name="T27" fmla="*/ -1209 h 427"/>
                  <a:gd name="T28" fmla="+- 0 1221 1143"/>
                  <a:gd name="T29" fmla="*/ T28 w 2369"/>
                  <a:gd name="T30" fmla="+- 0 -1209 -1636"/>
                  <a:gd name="T31" fmla="*/ -1209 h 427"/>
                  <a:gd name="T32" fmla="+- 0 1221 1143"/>
                  <a:gd name="T33" fmla="*/ T32 w 2369"/>
                  <a:gd name="T34" fmla="+- 0 -1410 -1636"/>
                  <a:gd name="T35" fmla="*/ -1410 h 427"/>
                  <a:gd name="T36" fmla="+- 0 1224 1143"/>
                  <a:gd name="T37" fmla="*/ T36 w 2369"/>
                  <a:gd name="T38" fmla="+- 0 -1431 -1636"/>
                  <a:gd name="T39" fmla="*/ -1431 h 427"/>
                  <a:gd name="T40" fmla="+- 0 1234 1143"/>
                  <a:gd name="T41" fmla="*/ T40 w 2369"/>
                  <a:gd name="T42" fmla="+- 0 -1448 -1636"/>
                  <a:gd name="T43" fmla="*/ -1448 h 427"/>
                  <a:gd name="T44" fmla="+- 0 1252 1143"/>
                  <a:gd name="T45" fmla="*/ T44 w 2369"/>
                  <a:gd name="T46" fmla="+- 0 -1463 -1636"/>
                  <a:gd name="T47" fmla="*/ -1463 h 427"/>
                  <a:gd name="T48" fmla="+- 0 1270 1143"/>
                  <a:gd name="T49" fmla="*/ T48 w 2369"/>
                  <a:gd name="T50" fmla="+- 0 -1471 -1636"/>
                  <a:gd name="T51" fmla="*/ -1471 h 427"/>
                  <a:gd name="T52" fmla="+- 0 1585 1143"/>
                  <a:gd name="T53" fmla="*/ T52 w 2369"/>
                  <a:gd name="T54" fmla="+- 0 -1471 -1636"/>
                  <a:gd name="T55" fmla="*/ -1471 h 427"/>
                  <a:gd name="T56" fmla="+- 0 1581 1143"/>
                  <a:gd name="T57" fmla="*/ T56 w 2369"/>
                  <a:gd name="T58" fmla="+- 0 -1475 -1636"/>
                  <a:gd name="T59" fmla="*/ -1475 h 427"/>
                  <a:gd name="T60" fmla="+- 0 1383 1143"/>
                  <a:gd name="T61" fmla="*/ T60 w 2369"/>
                  <a:gd name="T62" fmla="+- 0 -1475 -1636"/>
                  <a:gd name="T63" fmla="*/ -1475 h 427"/>
                  <a:gd name="T64" fmla="+- 0 1368 1143"/>
                  <a:gd name="T65" fmla="*/ T64 w 2369"/>
                  <a:gd name="T66" fmla="+- 0 -1489 -1636"/>
                  <a:gd name="T67" fmla="*/ -1489 h 427"/>
                  <a:gd name="T68" fmla="+- 0 1353 1143"/>
                  <a:gd name="T69" fmla="*/ T68 w 2369"/>
                  <a:gd name="T70" fmla="+- 0 -1501 -1636"/>
                  <a:gd name="T71" fmla="*/ -1501 h 427"/>
                  <a:gd name="T72" fmla="+- 0 1329 1143"/>
                  <a:gd name="T73" fmla="*/ T72 w 2369"/>
                  <a:gd name="T74" fmla="+- 0 -1513 -1636"/>
                  <a:gd name="T75" fmla="*/ -1513 h 427"/>
                  <a:gd name="T76" fmla="+- 0 1310 1143"/>
                  <a:gd name="T77" fmla="*/ T76 w 2369"/>
                  <a:gd name="T78" fmla="+- 0 -1520 -1636"/>
                  <a:gd name="T79" fmla="*/ -1520 h 427"/>
                  <a:gd name="T80" fmla="+- 0 1293 1143"/>
                  <a:gd name="T81" fmla="*/ T80 w 2369"/>
                  <a:gd name="T82" fmla="+- 0 -1524 -1636"/>
                  <a:gd name="T83" fmla="*/ -1524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50" y="112"/>
                    </a:moveTo>
                    <a:lnTo>
                      <a:pt x="90" y="122"/>
                    </a:lnTo>
                    <a:lnTo>
                      <a:pt x="41" y="157"/>
                    </a:lnTo>
                    <a:lnTo>
                      <a:pt x="10" y="215"/>
                    </a:lnTo>
                    <a:lnTo>
                      <a:pt x="0" y="334"/>
                    </a:lnTo>
                    <a:lnTo>
                      <a:pt x="0" y="362"/>
                    </a:lnTo>
                    <a:lnTo>
                      <a:pt x="0" y="427"/>
                    </a:lnTo>
                    <a:lnTo>
                      <a:pt x="78" y="427"/>
                    </a:lnTo>
                    <a:lnTo>
                      <a:pt x="78" y="226"/>
                    </a:lnTo>
                    <a:lnTo>
                      <a:pt x="81" y="205"/>
                    </a:lnTo>
                    <a:lnTo>
                      <a:pt x="91" y="188"/>
                    </a:lnTo>
                    <a:lnTo>
                      <a:pt x="109" y="173"/>
                    </a:lnTo>
                    <a:lnTo>
                      <a:pt x="127" y="165"/>
                    </a:lnTo>
                    <a:lnTo>
                      <a:pt x="442" y="165"/>
                    </a:lnTo>
                    <a:lnTo>
                      <a:pt x="438" y="161"/>
                    </a:lnTo>
                    <a:lnTo>
                      <a:pt x="240" y="161"/>
                    </a:lnTo>
                    <a:lnTo>
                      <a:pt x="225" y="147"/>
                    </a:lnTo>
                    <a:lnTo>
                      <a:pt x="210" y="135"/>
                    </a:lnTo>
                    <a:lnTo>
                      <a:pt x="186" y="123"/>
                    </a:lnTo>
                    <a:lnTo>
                      <a:pt x="167" y="116"/>
                    </a:lnTo>
                    <a:lnTo>
                      <a:pt x="150" y="11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1" name="Freeform 10"/>
              <p:cNvSpPr>
                <a:spLocks/>
              </p:cNvSpPr>
              <p:nvPr userDrawn="1"/>
            </p:nvSpPr>
            <p:spPr bwMode="auto">
              <a:xfrm>
                <a:off x="1143" y="-1636"/>
                <a:ext cx="2369" cy="427"/>
              </a:xfrm>
              <a:custGeom>
                <a:avLst/>
                <a:gdLst>
                  <a:gd name="T0" fmla="+- 0 1585 1143"/>
                  <a:gd name="T1" fmla="*/ T0 w 2369"/>
                  <a:gd name="T2" fmla="+- 0 -1471 -1636"/>
                  <a:gd name="T3" fmla="*/ -1471 h 427"/>
                  <a:gd name="T4" fmla="+- 0 1270 1143"/>
                  <a:gd name="T5" fmla="*/ T4 w 2369"/>
                  <a:gd name="T6" fmla="+- 0 -1471 -1636"/>
                  <a:gd name="T7" fmla="*/ -1471 h 427"/>
                  <a:gd name="T8" fmla="+- 0 1295 1143"/>
                  <a:gd name="T9" fmla="*/ T8 w 2369"/>
                  <a:gd name="T10" fmla="+- 0 -1469 -1636"/>
                  <a:gd name="T11" fmla="*/ -1469 h 427"/>
                  <a:gd name="T12" fmla="+- 0 1313 1143"/>
                  <a:gd name="T13" fmla="*/ T12 w 2369"/>
                  <a:gd name="T14" fmla="+- 0 -1463 -1636"/>
                  <a:gd name="T15" fmla="*/ -1463 h 427"/>
                  <a:gd name="T16" fmla="+- 0 1330 1143"/>
                  <a:gd name="T17" fmla="*/ T16 w 2369"/>
                  <a:gd name="T18" fmla="+- 0 -1444 -1636"/>
                  <a:gd name="T19" fmla="*/ -1444 h 427"/>
                  <a:gd name="T20" fmla="+- 0 1339 1143"/>
                  <a:gd name="T21" fmla="*/ T20 w 2369"/>
                  <a:gd name="T22" fmla="+- 0 -1427 -1636"/>
                  <a:gd name="T23" fmla="*/ -1427 h 427"/>
                  <a:gd name="T24" fmla="+- 0 1341 1143"/>
                  <a:gd name="T25" fmla="*/ T24 w 2369"/>
                  <a:gd name="T26" fmla="+- 0 -1410 -1636"/>
                  <a:gd name="T27" fmla="*/ -1410 h 427"/>
                  <a:gd name="T28" fmla="+- 0 1341 1143"/>
                  <a:gd name="T29" fmla="*/ T28 w 2369"/>
                  <a:gd name="T30" fmla="+- 0 -1407 -1636"/>
                  <a:gd name="T31" fmla="*/ -1407 h 427"/>
                  <a:gd name="T32" fmla="+- 0 1342 1143"/>
                  <a:gd name="T33" fmla="*/ T32 w 2369"/>
                  <a:gd name="T34" fmla="+- 0 -1406 -1636"/>
                  <a:gd name="T35" fmla="*/ -1406 h 427"/>
                  <a:gd name="T36" fmla="+- 0 1342 1143"/>
                  <a:gd name="T37" fmla="*/ T36 w 2369"/>
                  <a:gd name="T38" fmla="+- 0 -1404 -1636"/>
                  <a:gd name="T39" fmla="*/ -1404 h 427"/>
                  <a:gd name="T40" fmla="+- 0 1341 1143"/>
                  <a:gd name="T41" fmla="*/ T40 w 2369"/>
                  <a:gd name="T42" fmla="+- 0 -1401 -1636"/>
                  <a:gd name="T43" fmla="*/ -1401 h 427"/>
                  <a:gd name="T44" fmla="+- 0 1342 1143"/>
                  <a:gd name="T45" fmla="*/ T44 w 2369"/>
                  <a:gd name="T46" fmla="+- 0 -1384 -1636"/>
                  <a:gd name="T47" fmla="*/ -1384 h 427"/>
                  <a:gd name="T48" fmla="+- 0 1342 1143"/>
                  <a:gd name="T49" fmla="*/ T48 w 2369"/>
                  <a:gd name="T50" fmla="+- 0 -1333 -1636"/>
                  <a:gd name="T51" fmla="*/ -1333 h 427"/>
                  <a:gd name="T52" fmla="+- 0 1342 1143"/>
                  <a:gd name="T53" fmla="*/ T52 w 2369"/>
                  <a:gd name="T54" fmla="+- 0 -1288 -1636"/>
                  <a:gd name="T55" fmla="*/ -1288 h 427"/>
                  <a:gd name="T56" fmla="+- 0 1342 1143"/>
                  <a:gd name="T57" fmla="*/ T56 w 2369"/>
                  <a:gd name="T58" fmla="+- 0 -1274 -1636"/>
                  <a:gd name="T59" fmla="*/ -1274 h 427"/>
                  <a:gd name="T60" fmla="+- 0 1341 1143"/>
                  <a:gd name="T61" fmla="*/ T60 w 2369"/>
                  <a:gd name="T62" fmla="+- 0 -1260 -1636"/>
                  <a:gd name="T63" fmla="*/ -1260 h 427"/>
                  <a:gd name="T64" fmla="+- 0 1341 1143"/>
                  <a:gd name="T65" fmla="*/ T64 w 2369"/>
                  <a:gd name="T66" fmla="+- 0 -1210 -1636"/>
                  <a:gd name="T67" fmla="*/ -1210 h 427"/>
                  <a:gd name="T68" fmla="+- 0 1343 1143"/>
                  <a:gd name="T69" fmla="*/ T68 w 2369"/>
                  <a:gd name="T70" fmla="+- 0 -1210 -1636"/>
                  <a:gd name="T71" fmla="*/ -1210 h 427"/>
                  <a:gd name="T72" fmla="+- 0 1343 1143"/>
                  <a:gd name="T73" fmla="*/ T72 w 2369"/>
                  <a:gd name="T74" fmla="+- 0 -1209 -1636"/>
                  <a:gd name="T75" fmla="*/ -1209 h 427"/>
                  <a:gd name="T76" fmla="+- 0 1378 1143"/>
                  <a:gd name="T77" fmla="*/ T76 w 2369"/>
                  <a:gd name="T78" fmla="+- 0 -1209 -1636"/>
                  <a:gd name="T79" fmla="*/ -1209 h 427"/>
                  <a:gd name="T80" fmla="+- 0 1382 1143"/>
                  <a:gd name="T81" fmla="*/ T80 w 2369"/>
                  <a:gd name="T82" fmla="+- 0 -1210 -1636"/>
                  <a:gd name="T83" fmla="*/ -1210 h 427"/>
                  <a:gd name="T84" fmla="+- 0 1422 1143"/>
                  <a:gd name="T85" fmla="*/ T84 w 2369"/>
                  <a:gd name="T86" fmla="+- 0 -1210 -1636"/>
                  <a:gd name="T87" fmla="*/ -1210 h 427"/>
                  <a:gd name="T88" fmla="+- 0 1422 1143"/>
                  <a:gd name="T89" fmla="*/ T88 w 2369"/>
                  <a:gd name="T90" fmla="+- 0 -1410 -1636"/>
                  <a:gd name="T91" fmla="*/ -1410 h 427"/>
                  <a:gd name="T92" fmla="+- 0 1425 1143"/>
                  <a:gd name="T93" fmla="*/ T92 w 2369"/>
                  <a:gd name="T94" fmla="+- 0 -1429 -1636"/>
                  <a:gd name="T95" fmla="*/ -1429 h 427"/>
                  <a:gd name="T96" fmla="+- 0 1435 1143"/>
                  <a:gd name="T97" fmla="*/ T96 w 2369"/>
                  <a:gd name="T98" fmla="+- 0 -1447 -1636"/>
                  <a:gd name="T99" fmla="*/ -1447 h 427"/>
                  <a:gd name="T100" fmla="+- 0 1453 1143"/>
                  <a:gd name="T101" fmla="*/ T100 w 2369"/>
                  <a:gd name="T102" fmla="+- 0 -1462 -1636"/>
                  <a:gd name="T103" fmla="*/ -1462 h 427"/>
                  <a:gd name="T104" fmla="+- 0 1470 1143"/>
                  <a:gd name="T105" fmla="*/ T104 w 2369"/>
                  <a:gd name="T106" fmla="+- 0 -1469 -1636"/>
                  <a:gd name="T107" fmla="*/ -1469 h 427"/>
                  <a:gd name="T108" fmla="+- 0 1586 1143"/>
                  <a:gd name="T109" fmla="*/ T108 w 2369"/>
                  <a:gd name="T110" fmla="+- 0 -1469 -1636"/>
                  <a:gd name="T111" fmla="*/ -1469 h 427"/>
                  <a:gd name="T112" fmla="+- 0 1585 1143"/>
                  <a:gd name="T113" fmla="*/ T112 w 2369"/>
                  <a:gd name="T114" fmla="+- 0 -1471 -1636"/>
                  <a:gd name="T115"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369" h="427">
                    <a:moveTo>
                      <a:pt x="442" y="165"/>
                    </a:moveTo>
                    <a:lnTo>
                      <a:pt x="127" y="165"/>
                    </a:lnTo>
                    <a:lnTo>
                      <a:pt x="152" y="167"/>
                    </a:lnTo>
                    <a:lnTo>
                      <a:pt x="170" y="173"/>
                    </a:lnTo>
                    <a:lnTo>
                      <a:pt x="187" y="192"/>
                    </a:lnTo>
                    <a:lnTo>
                      <a:pt x="196" y="209"/>
                    </a:lnTo>
                    <a:lnTo>
                      <a:pt x="198" y="226"/>
                    </a:lnTo>
                    <a:lnTo>
                      <a:pt x="198" y="229"/>
                    </a:lnTo>
                    <a:lnTo>
                      <a:pt x="199" y="230"/>
                    </a:lnTo>
                    <a:lnTo>
                      <a:pt x="199" y="232"/>
                    </a:lnTo>
                    <a:lnTo>
                      <a:pt x="198" y="235"/>
                    </a:lnTo>
                    <a:lnTo>
                      <a:pt x="199" y="252"/>
                    </a:lnTo>
                    <a:lnTo>
                      <a:pt x="199" y="303"/>
                    </a:lnTo>
                    <a:lnTo>
                      <a:pt x="199" y="348"/>
                    </a:lnTo>
                    <a:lnTo>
                      <a:pt x="199" y="362"/>
                    </a:lnTo>
                    <a:lnTo>
                      <a:pt x="198" y="376"/>
                    </a:lnTo>
                    <a:lnTo>
                      <a:pt x="198" y="426"/>
                    </a:lnTo>
                    <a:lnTo>
                      <a:pt x="200" y="426"/>
                    </a:lnTo>
                    <a:lnTo>
                      <a:pt x="200" y="427"/>
                    </a:lnTo>
                    <a:lnTo>
                      <a:pt x="235" y="427"/>
                    </a:lnTo>
                    <a:lnTo>
                      <a:pt x="239" y="426"/>
                    </a:lnTo>
                    <a:lnTo>
                      <a:pt x="279" y="426"/>
                    </a:lnTo>
                    <a:lnTo>
                      <a:pt x="279" y="226"/>
                    </a:lnTo>
                    <a:lnTo>
                      <a:pt x="282" y="207"/>
                    </a:lnTo>
                    <a:lnTo>
                      <a:pt x="292" y="189"/>
                    </a:lnTo>
                    <a:lnTo>
                      <a:pt x="310" y="174"/>
                    </a:lnTo>
                    <a:lnTo>
                      <a:pt x="327" y="167"/>
                    </a:lnTo>
                    <a:lnTo>
                      <a:pt x="443" y="167"/>
                    </a:lnTo>
                    <a:lnTo>
                      <a:pt x="442"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2" name="Freeform 11"/>
              <p:cNvSpPr>
                <a:spLocks/>
              </p:cNvSpPr>
              <p:nvPr userDrawn="1"/>
            </p:nvSpPr>
            <p:spPr bwMode="auto">
              <a:xfrm>
                <a:off x="1143" y="-1636"/>
                <a:ext cx="2369" cy="427"/>
              </a:xfrm>
              <a:custGeom>
                <a:avLst/>
                <a:gdLst>
                  <a:gd name="T0" fmla="+- 0 1586 1143"/>
                  <a:gd name="T1" fmla="*/ T0 w 2369"/>
                  <a:gd name="T2" fmla="+- 0 -1469 -1636"/>
                  <a:gd name="T3" fmla="*/ -1469 h 427"/>
                  <a:gd name="T4" fmla="+- 0 1470 1143"/>
                  <a:gd name="T5" fmla="*/ T4 w 2369"/>
                  <a:gd name="T6" fmla="+- 0 -1469 -1636"/>
                  <a:gd name="T7" fmla="*/ -1469 h 427"/>
                  <a:gd name="T8" fmla="+- 0 1496 1143"/>
                  <a:gd name="T9" fmla="*/ T8 w 2369"/>
                  <a:gd name="T10" fmla="+- 0 -1468 -1636"/>
                  <a:gd name="T11" fmla="*/ -1468 h 427"/>
                  <a:gd name="T12" fmla="+- 0 1513 1143"/>
                  <a:gd name="T13" fmla="*/ T12 w 2369"/>
                  <a:gd name="T14" fmla="+- 0 -1462 -1636"/>
                  <a:gd name="T15" fmla="*/ -1462 h 427"/>
                  <a:gd name="T16" fmla="+- 0 1531 1143"/>
                  <a:gd name="T17" fmla="*/ T16 w 2369"/>
                  <a:gd name="T18" fmla="+- 0 -1443 -1636"/>
                  <a:gd name="T19" fmla="*/ -1443 h 427"/>
                  <a:gd name="T20" fmla="+- 0 1540 1143"/>
                  <a:gd name="T21" fmla="*/ T20 w 2369"/>
                  <a:gd name="T22" fmla="+- 0 -1426 -1636"/>
                  <a:gd name="T23" fmla="*/ -1426 h 427"/>
                  <a:gd name="T24" fmla="+- 0 1543 1143"/>
                  <a:gd name="T25" fmla="*/ T24 w 2369"/>
                  <a:gd name="T26" fmla="+- 0 -1410 -1636"/>
                  <a:gd name="T27" fmla="*/ -1410 h 427"/>
                  <a:gd name="T28" fmla="+- 0 1543 1143"/>
                  <a:gd name="T29" fmla="*/ T28 w 2369"/>
                  <a:gd name="T30" fmla="+- 0 -1366 -1636"/>
                  <a:gd name="T31" fmla="*/ -1366 h 427"/>
                  <a:gd name="T32" fmla="+- 0 1542 1143"/>
                  <a:gd name="T33" fmla="*/ T32 w 2369"/>
                  <a:gd name="T34" fmla="+- 0 -1274 -1636"/>
                  <a:gd name="T35" fmla="*/ -1274 h 427"/>
                  <a:gd name="T36" fmla="+- 0 1542 1143"/>
                  <a:gd name="T37" fmla="*/ T36 w 2369"/>
                  <a:gd name="T38" fmla="+- 0 -1260 -1636"/>
                  <a:gd name="T39" fmla="*/ -1260 h 427"/>
                  <a:gd name="T40" fmla="+- 0 1542 1143"/>
                  <a:gd name="T41" fmla="*/ T40 w 2369"/>
                  <a:gd name="T42" fmla="+- 0 -1209 -1636"/>
                  <a:gd name="T43" fmla="*/ -1209 h 427"/>
                  <a:gd name="T44" fmla="+- 0 1620 1143"/>
                  <a:gd name="T45" fmla="*/ T44 w 2369"/>
                  <a:gd name="T46" fmla="+- 0 -1209 -1636"/>
                  <a:gd name="T47" fmla="*/ -1209 h 427"/>
                  <a:gd name="T48" fmla="+- 0 1619 1143"/>
                  <a:gd name="T49" fmla="*/ T48 w 2369"/>
                  <a:gd name="T50" fmla="+- 0 -1368 -1636"/>
                  <a:gd name="T51" fmla="*/ -1368 h 427"/>
                  <a:gd name="T52" fmla="+- 0 1601 1143"/>
                  <a:gd name="T53" fmla="*/ T52 w 2369"/>
                  <a:gd name="T54" fmla="+- 0 -1445 -1636"/>
                  <a:gd name="T55" fmla="*/ -1445 h 427"/>
                  <a:gd name="T56" fmla="+- 0 1591 1143"/>
                  <a:gd name="T57" fmla="*/ T56 w 2369"/>
                  <a:gd name="T58" fmla="+- 0 -1462 -1636"/>
                  <a:gd name="T59" fmla="*/ -1462 h 427"/>
                  <a:gd name="T60" fmla="+- 0 1586 1143"/>
                  <a:gd name="T61" fmla="*/ T60 w 2369"/>
                  <a:gd name="T62" fmla="+- 0 -1469 -1636"/>
                  <a:gd name="T63" fmla="*/ -1469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369" h="427">
                    <a:moveTo>
                      <a:pt x="443" y="167"/>
                    </a:moveTo>
                    <a:lnTo>
                      <a:pt x="327" y="167"/>
                    </a:lnTo>
                    <a:lnTo>
                      <a:pt x="353" y="168"/>
                    </a:lnTo>
                    <a:lnTo>
                      <a:pt x="370" y="174"/>
                    </a:lnTo>
                    <a:lnTo>
                      <a:pt x="388" y="193"/>
                    </a:lnTo>
                    <a:lnTo>
                      <a:pt x="397" y="210"/>
                    </a:lnTo>
                    <a:lnTo>
                      <a:pt x="400" y="226"/>
                    </a:lnTo>
                    <a:lnTo>
                      <a:pt x="400" y="270"/>
                    </a:lnTo>
                    <a:lnTo>
                      <a:pt x="399" y="362"/>
                    </a:lnTo>
                    <a:lnTo>
                      <a:pt x="399" y="376"/>
                    </a:lnTo>
                    <a:lnTo>
                      <a:pt x="399" y="427"/>
                    </a:lnTo>
                    <a:lnTo>
                      <a:pt x="477" y="427"/>
                    </a:lnTo>
                    <a:lnTo>
                      <a:pt x="476" y="268"/>
                    </a:lnTo>
                    <a:lnTo>
                      <a:pt x="458" y="191"/>
                    </a:lnTo>
                    <a:lnTo>
                      <a:pt x="448" y="174"/>
                    </a:lnTo>
                    <a:lnTo>
                      <a:pt x="443" y="167"/>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3" name="Freeform 12"/>
              <p:cNvSpPr>
                <a:spLocks/>
              </p:cNvSpPr>
              <p:nvPr userDrawn="1"/>
            </p:nvSpPr>
            <p:spPr bwMode="auto">
              <a:xfrm>
                <a:off x="1143" y="-1636"/>
                <a:ext cx="2369" cy="427"/>
              </a:xfrm>
              <a:custGeom>
                <a:avLst/>
                <a:gdLst>
                  <a:gd name="T0" fmla="+- 0 1383 1143"/>
                  <a:gd name="T1" fmla="*/ T0 w 2369"/>
                  <a:gd name="T2" fmla="+- 0 -1210 -1636"/>
                  <a:gd name="T3" fmla="*/ -1210 h 427"/>
                  <a:gd name="T4" fmla="+- 0 1382 1143"/>
                  <a:gd name="T5" fmla="*/ T4 w 2369"/>
                  <a:gd name="T6" fmla="+- 0 -1210 -1636"/>
                  <a:gd name="T7" fmla="*/ -1210 h 427"/>
                  <a:gd name="T8" fmla="+- 0 1382 1143"/>
                  <a:gd name="T9" fmla="*/ T8 w 2369"/>
                  <a:gd name="T10" fmla="+- 0 -1209 -1636"/>
                  <a:gd name="T11" fmla="*/ -1209 h 427"/>
                  <a:gd name="T12" fmla="+- 0 1383 1143"/>
                  <a:gd name="T13" fmla="*/ T12 w 2369"/>
                  <a:gd name="T14" fmla="+- 0 -1210 -1636"/>
                  <a:gd name="T15" fmla="*/ -1210 h 427"/>
                </a:gdLst>
                <a:ahLst/>
                <a:cxnLst>
                  <a:cxn ang="0">
                    <a:pos x="T1" y="T3"/>
                  </a:cxn>
                  <a:cxn ang="0">
                    <a:pos x="T5" y="T7"/>
                  </a:cxn>
                  <a:cxn ang="0">
                    <a:pos x="T9" y="T11"/>
                  </a:cxn>
                  <a:cxn ang="0">
                    <a:pos x="T13" y="T15"/>
                  </a:cxn>
                </a:cxnLst>
                <a:rect l="0" t="0" r="r" b="b"/>
                <a:pathLst>
                  <a:path w="2369" h="427">
                    <a:moveTo>
                      <a:pt x="240" y="426"/>
                    </a:moveTo>
                    <a:lnTo>
                      <a:pt x="239" y="426"/>
                    </a:lnTo>
                    <a:lnTo>
                      <a:pt x="239" y="427"/>
                    </a:lnTo>
                    <a:lnTo>
                      <a:pt x="240" y="42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4" name="Freeform 13"/>
              <p:cNvSpPr>
                <a:spLocks/>
              </p:cNvSpPr>
              <p:nvPr userDrawn="1"/>
            </p:nvSpPr>
            <p:spPr bwMode="auto">
              <a:xfrm>
                <a:off x="1143" y="-1636"/>
                <a:ext cx="2369" cy="427"/>
              </a:xfrm>
              <a:custGeom>
                <a:avLst/>
                <a:gdLst>
                  <a:gd name="T0" fmla="+- 0 1490 1143"/>
                  <a:gd name="T1" fmla="*/ T0 w 2369"/>
                  <a:gd name="T2" fmla="+- 0 -1523 -1636"/>
                  <a:gd name="T3" fmla="*/ -1523 h 427"/>
                  <a:gd name="T4" fmla="+- 0 1431 1143"/>
                  <a:gd name="T5" fmla="*/ T4 w 2369"/>
                  <a:gd name="T6" fmla="+- 0 -1512 -1636"/>
                  <a:gd name="T7" fmla="*/ -1512 h 427"/>
                  <a:gd name="T8" fmla="+- 0 1383 1143"/>
                  <a:gd name="T9" fmla="*/ T8 w 2369"/>
                  <a:gd name="T10" fmla="+- 0 -1475 -1636"/>
                  <a:gd name="T11" fmla="*/ -1475 h 427"/>
                  <a:gd name="T12" fmla="+- 0 1581 1143"/>
                  <a:gd name="T13" fmla="*/ T12 w 2369"/>
                  <a:gd name="T14" fmla="+- 0 -1475 -1636"/>
                  <a:gd name="T15" fmla="*/ -1475 h 427"/>
                  <a:gd name="T16" fmla="+- 0 1526 1143"/>
                  <a:gd name="T17" fmla="*/ T16 w 2369"/>
                  <a:gd name="T18" fmla="+- 0 -1514 -1636"/>
                  <a:gd name="T19" fmla="*/ -1514 h 427"/>
                  <a:gd name="T20" fmla="+- 0 1490 1143"/>
                  <a:gd name="T21" fmla="*/ T20 w 2369"/>
                  <a:gd name="T22" fmla="+- 0 -1523 -1636"/>
                  <a:gd name="T23" fmla="*/ -1523 h 427"/>
                </a:gdLst>
                <a:ahLst/>
                <a:cxnLst>
                  <a:cxn ang="0">
                    <a:pos x="T1" y="T3"/>
                  </a:cxn>
                  <a:cxn ang="0">
                    <a:pos x="T5" y="T7"/>
                  </a:cxn>
                  <a:cxn ang="0">
                    <a:pos x="T9" y="T11"/>
                  </a:cxn>
                  <a:cxn ang="0">
                    <a:pos x="T13" y="T15"/>
                  </a:cxn>
                  <a:cxn ang="0">
                    <a:pos x="T17" y="T19"/>
                  </a:cxn>
                  <a:cxn ang="0">
                    <a:pos x="T21" y="T23"/>
                  </a:cxn>
                </a:cxnLst>
                <a:rect l="0" t="0" r="r" b="b"/>
                <a:pathLst>
                  <a:path w="2369" h="427">
                    <a:moveTo>
                      <a:pt x="347" y="113"/>
                    </a:moveTo>
                    <a:lnTo>
                      <a:pt x="288" y="124"/>
                    </a:lnTo>
                    <a:lnTo>
                      <a:pt x="240" y="161"/>
                    </a:lnTo>
                    <a:lnTo>
                      <a:pt x="438" y="161"/>
                    </a:lnTo>
                    <a:lnTo>
                      <a:pt x="383" y="122"/>
                    </a:lnTo>
                    <a:lnTo>
                      <a:pt x="347"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5" name="Freeform 14"/>
              <p:cNvSpPr>
                <a:spLocks/>
              </p:cNvSpPr>
              <p:nvPr userDrawn="1"/>
            </p:nvSpPr>
            <p:spPr bwMode="auto">
              <a:xfrm>
                <a:off x="1143" y="-1636"/>
                <a:ext cx="2369" cy="427"/>
              </a:xfrm>
              <a:custGeom>
                <a:avLst/>
                <a:gdLst>
                  <a:gd name="T0" fmla="+- 0 1813 1143"/>
                  <a:gd name="T1" fmla="*/ T0 w 2369"/>
                  <a:gd name="T2" fmla="+- 0 -1523 -1636"/>
                  <a:gd name="T3" fmla="*/ -1523 h 427"/>
                  <a:gd name="T4" fmla="+- 0 1751 1143"/>
                  <a:gd name="T5" fmla="*/ T4 w 2369"/>
                  <a:gd name="T6" fmla="+- 0 -1515 -1636"/>
                  <a:gd name="T7" fmla="*/ -1515 h 427"/>
                  <a:gd name="T8" fmla="+- 0 1702 1143"/>
                  <a:gd name="T9" fmla="*/ T8 w 2369"/>
                  <a:gd name="T10" fmla="+- 0 -1480 -1636"/>
                  <a:gd name="T11" fmla="*/ -1480 h 427"/>
                  <a:gd name="T12" fmla="+- 0 1671 1143"/>
                  <a:gd name="T13" fmla="*/ T12 w 2369"/>
                  <a:gd name="T14" fmla="+- 0 -1429 -1636"/>
                  <a:gd name="T15" fmla="*/ -1429 h 427"/>
                  <a:gd name="T16" fmla="+- 0 1660 1143"/>
                  <a:gd name="T17" fmla="*/ T16 w 2369"/>
                  <a:gd name="T18" fmla="+- 0 -1370 -1636"/>
                  <a:gd name="T19" fmla="*/ -1370 h 427"/>
                  <a:gd name="T20" fmla="+- 0 1661 1143"/>
                  <a:gd name="T21" fmla="*/ T20 w 2369"/>
                  <a:gd name="T22" fmla="+- 0 -1348 -1636"/>
                  <a:gd name="T23" fmla="*/ -1348 h 427"/>
                  <a:gd name="T24" fmla="+- 0 1678 1143"/>
                  <a:gd name="T25" fmla="*/ T24 w 2369"/>
                  <a:gd name="T26" fmla="+- 0 -1289 -1636"/>
                  <a:gd name="T27" fmla="*/ -1289 h 427"/>
                  <a:gd name="T28" fmla="+- 0 1729 1143"/>
                  <a:gd name="T29" fmla="*/ T28 w 2369"/>
                  <a:gd name="T30" fmla="+- 0 -1230 -1636"/>
                  <a:gd name="T31" fmla="*/ -1230 h 427"/>
                  <a:gd name="T32" fmla="+- 0 1788 1143"/>
                  <a:gd name="T33" fmla="*/ T32 w 2369"/>
                  <a:gd name="T34" fmla="+- 0 -1209 -1636"/>
                  <a:gd name="T35" fmla="*/ -1209 h 427"/>
                  <a:gd name="T36" fmla="+- 0 1812 1143"/>
                  <a:gd name="T37" fmla="*/ T36 w 2369"/>
                  <a:gd name="T38" fmla="+- 0 -1210 -1636"/>
                  <a:gd name="T39" fmla="*/ -1210 h 427"/>
                  <a:gd name="T40" fmla="+- 0 1831 1143"/>
                  <a:gd name="T41" fmla="*/ T40 w 2369"/>
                  <a:gd name="T42" fmla="+- 0 -1214 -1636"/>
                  <a:gd name="T43" fmla="*/ -1214 h 427"/>
                  <a:gd name="T44" fmla="+- 0 1854 1143"/>
                  <a:gd name="T45" fmla="*/ T44 w 2369"/>
                  <a:gd name="T46" fmla="+- 0 -1224 -1636"/>
                  <a:gd name="T47" fmla="*/ -1224 h 427"/>
                  <a:gd name="T48" fmla="+- 0 1871 1143"/>
                  <a:gd name="T49" fmla="*/ T48 w 2369"/>
                  <a:gd name="T50" fmla="+- 0 -1234 -1636"/>
                  <a:gd name="T51" fmla="*/ -1234 h 427"/>
                  <a:gd name="T52" fmla="+- 0 1884 1143"/>
                  <a:gd name="T53" fmla="*/ T52 w 2369"/>
                  <a:gd name="T54" fmla="+- 0 -1244 -1636"/>
                  <a:gd name="T55" fmla="*/ -1244 h 427"/>
                  <a:gd name="T56" fmla="+- 0 1869 1143"/>
                  <a:gd name="T57" fmla="*/ T56 w 2369"/>
                  <a:gd name="T58" fmla="+- 0 -1262 -1636"/>
                  <a:gd name="T59" fmla="*/ -1262 h 427"/>
                  <a:gd name="T60" fmla="+- 0 1785 1143"/>
                  <a:gd name="T61" fmla="*/ T60 w 2369"/>
                  <a:gd name="T62" fmla="+- 0 -1262 -1636"/>
                  <a:gd name="T63" fmla="*/ -1262 h 427"/>
                  <a:gd name="T64" fmla="+- 0 1773 1143"/>
                  <a:gd name="T65" fmla="*/ T64 w 2369"/>
                  <a:gd name="T66" fmla="+- 0 -1266 -1636"/>
                  <a:gd name="T67" fmla="*/ -1266 h 427"/>
                  <a:gd name="T68" fmla="+- 0 1753 1143"/>
                  <a:gd name="T69" fmla="*/ T68 w 2369"/>
                  <a:gd name="T70" fmla="+- 0 -1280 -1636"/>
                  <a:gd name="T71" fmla="*/ -1280 h 427"/>
                  <a:gd name="T72" fmla="+- 0 1745 1143"/>
                  <a:gd name="T73" fmla="*/ T72 w 2369"/>
                  <a:gd name="T74" fmla="+- 0 -1290 -1636"/>
                  <a:gd name="T75" fmla="*/ -1290 h 427"/>
                  <a:gd name="T76" fmla="+- 0 1741 1143"/>
                  <a:gd name="T77" fmla="*/ T76 w 2369"/>
                  <a:gd name="T78" fmla="+- 0 -1301 -1636"/>
                  <a:gd name="T79" fmla="*/ -1301 h 427"/>
                  <a:gd name="T80" fmla="+- 0 1854 1143"/>
                  <a:gd name="T81" fmla="*/ T80 w 2369"/>
                  <a:gd name="T82" fmla="+- 0 -1357 -1636"/>
                  <a:gd name="T83" fmla="*/ -1357 h 427"/>
                  <a:gd name="T84" fmla="+- 0 1736 1143"/>
                  <a:gd name="T85" fmla="*/ T84 w 2369"/>
                  <a:gd name="T86" fmla="+- 0 -1357 -1636"/>
                  <a:gd name="T87" fmla="*/ -1357 h 427"/>
                  <a:gd name="T88" fmla="+- 0 1741 1143"/>
                  <a:gd name="T89" fmla="*/ T88 w 2369"/>
                  <a:gd name="T90" fmla="+- 0 -1430 -1636"/>
                  <a:gd name="T91" fmla="*/ -1430 h 427"/>
                  <a:gd name="T92" fmla="+- 0 1786 1143"/>
                  <a:gd name="T93" fmla="*/ T92 w 2369"/>
                  <a:gd name="T94" fmla="+- 0 -1470 -1636"/>
                  <a:gd name="T95" fmla="*/ -1470 h 427"/>
                  <a:gd name="T96" fmla="+- 0 1892 1143"/>
                  <a:gd name="T97" fmla="*/ T96 w 2369"/>
                  <a:gd name="T98" fmla="+- 0 -1470 -1636"/>
                  <a:gd name="T99" fmla="*/ -1470 h 427"/>
                  <a:gd name="T100" fmla="+- 0 1883 1143"/>
                  <a:gd name="T101" fmla="*/ T100 w 2369"/>
                  <a:gd name="T102" fmla="+- 0 -1483 -1636"/>
                  <a:gd name="T103" fmla="*/ -1483 h 427"/>
                  <a:gd name="T104" fmla="+- 0 1868 1143"/>
                  <a:gd name="T105" fmla="*/ T104 w 2369"/>
                  <a:gd name="T106" fmla="+- 0 -1499 -1636"/>
                  <a:gd name="T107" fmla="*/ -1499 h 427"/>
                  <a:gd name="T108" fmla="+- 0 1853 1143"/>
                  <a:gd name="T109" fmla="*/ T108 w 2369"/>
                  <a:gd name="T110" fmla="+- 0 -1510 -1636"/>
                  <a:gd name="T111" fmla="*/ -1510 h 427"/>
                  <a:gd name="T112" fmla="+- 0 1831 1143"/>
                  <a:gd name="T113" fmla="*/ T112 w 2369"/>
                  <a:gd name="T114" fmla="+- 0 -1519 -1636"/>
                  <a:gd name="T115" fmla="*/ -1519 h 427"/>
                  <a:gd name="T116" fmla="+- 0 1813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670" y="113"/>
                    </a:moveTo>
                    <a:lnTo>
                      <a:pt x="608" y="121"/>
                    </a:lnTo>
                    <a:lnTo>
                      <a:pt x="559" y="156"/>
                    </a:lnTo>
                    <a:lnTo>
                      <a:pt x="528" y="207"/>
                    </a:lnTo>
                    <a:lnTo>
                      <a:pt x="517" y="266"/>
                    </a:lnTo>
                    <a:lnTo>
                      <a:pt x="518" y="288"/>
                    </a:lnTo>
                    <a:lnTo>
                      <a:pt x="535" y="347"/>
                    </a:lnTo>
                    <a:lnTo>
                      <a:pt x="586" y="406"/>
                    </a:lnTo>
                    <a:lnTo>
                      <a:pt x="645" y="427"/>
                    </a:lnTo>
                    <a:lnTo>
                      <a:pt x="669" y="426"/>
                    </a:lnTo>
                    <a:lnTo>
                      <a:pt x="688" y="422"/>
                    </a:lnTo>
                    <a:lnTo>
                      <a:pt x="711" y="412"/>
                    </a:lnTo>
                    <a:lnTo>
                      <a:pt x="728" y="402"/>
                    </a:lnTo>
                    <a:lnTo>
                      <a:pt x="741" y="392"/>
                    </a:lnTo>
                    <a:lnTo>
                      <a:pt x="726" y="374"/>
                    </a:lnTo>
                    <a:lnTo>
                      <a:pt x="642" y="374"/>
                    </a:lnTo>
                    <a:lnTo>
                      <a:pt x="630" y="370"/>
                    </a:lnTo>
                    <a:lnTo>
                      <a:pt x="610" y="356"/>
                    </a:lnTo>
                    <a:lnTo>
                      <a:pt x="602" y="346"/>
                    </a:lnTo>
                    <a:lnTo>
                      <a:pt x="598" y="335"/>
                    </a:lnTo>
                    <a:lnTo>
                      <a:pt x="711" y="279"/>
                    </a:lnTo>
                    <a:lnTo>
                      <a:pt x="593" y="279"/>
                    </a:lnTo>
                    <a:lnTo>
                      <a:pt x="598" y="206"/>
                    </a:lnTo>
                    <a:lnTo>
                      <a:pt x="643" y="166"/>
                    </a:lnTo>
                    <a:lnTo>
                      <a:pt x="749" y="166"/>
                    </a:lnTo>
                    <a:lnTo>
                      <a:pt x="740" y="153"/>
                    </a:lnTo>
                    <a:lnTo>
                      <a:pt x="725" y="137"/>
                    </a:lnTo>
                    <a:lnTo>
                      <a:pt x="710" y="126"/>
                    </a:lnTo>
                    <a:lnTo>
                      <a:pt x="688" y="117"/>
                    </a:lnTo>
                    <a:lnTo>
                      <a:pt x="670"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6" name="Freeform 15"/>
              <p:cNvSpPr>
                <a:spLocks/>
              </p:cNvSpPr>
              <p:nvPr userDrawn="1"/>
            </p:nvSpPr>
            <p:spPr bwMode="auto">
              <a:xfrm>
                <a:off x="1143" y="-1636"/>
                <a:ext cx="2369" cy="427"/>
              </a:xfrm>
              <a:custGeom>
                <a:avLst/>
                <a:gdLst>
                  <a:gd name="T0" fmla="+- 0 1853 1143"/>
                  <a:gd name="T1" fmla="*/ T0 w 2369"/>
                  <a:gd name="T2" fmla="+- 0 -1282 -1636"/>
                  <a:gd name="T3" fmla="*/ -1282 h 427"/>
                  <a:gd name="T4" fmla="+- 0 1847 1143"/>
                  <a:gd name="T5" fmla="*/ T4 w 2369"/>
                  <a:gd name="T6" fmla="+- 0 -1274 -1636"/>
                  <a:gd name="T7" fmla="*/ -1274 h 427"/>
                  <a:gd name="T8" fmla="+- 0 1839 1143"/>
                  <a:gd name="T9" fmla="*/ T8 w 2369"/>
                  <a:gd name="T10" fmla="+- 0 -1268 -1636"/>
                  <a:gd name="T11" fmla="*/ -1268 h 427"/>
                  <a:gd name="T12" fmla="+- 0 1819 1143"/>
                  <a:gd name="T13" fmla="*/ T12 w 2369"/>
                  <a:gd name="T14" fmla="+- 0 -1263 -1636"/>
                  <a:gd name="T15" fmla="*/ -1263 h 427"/>
                  <a:gd name="T16" fmla="+- 0 1808 1143"/>
                  <a:gd name="T17" fmla="*/ T16 w 2369"/>
                  <a:gd name="T18" fmla="+- 0 -1262 -1636"/>
                  <a:gd name="T19" fmla="*/ -1262 h 427"/>
                  <a:gd name="T20" fmla="+- 0 1869 1143"/>
                  <a:gd name="T21" fmla="*/ T20 w 2369"/>
                  <a:gd name="T22" fmla="+- 0 -1262 -1636"/>
                  <a:gd name="T23" fmla="*/ -1262 h 427"/>
                  <a:gd name="T24" fmla="+- 0 1853 1143"/>
                  <a:gd name="T25" fmla="*/ T24 w 2369"/>
                  <a:gd name="T26" fmla="+- 0 -1282 -1636"/>
                  <a:gd name="T27" fmla="*/ -1282 h 427"/>
                </a:gdLst>
                <a:ahLst/>
                <a:cxnLst>
                  <a:cxn ang="0">
                    <a:pos x="T1" y="T3"/>
                  </a:cxn>
                  <a:cxn ang="0">
                    <a:pos x="T5" y="T7"/>
                  </a:cxn>
                  <a:cxn ang="0">
                    <a:pos x="T9" y="T11"/>
                  </a:cxn>
                  <a:cxn ang="0">
                    <a:pos x="T13" y="T15"/>
                  </a:cxn>
                  <a:cxn ang="0">
                    <a:pos x="T17" y="T19"/>
                  </a:cxn>
                  <a:cxn ang="0">
                    <a:pos x="T21" y="T23"/>
                  </a:cxn>
                  <a:cxn ang="0">
                    <a:pos x="T25" y="T27"/>
                  </a:cxn>
                </a:cxnLst>
                <a:rect l="0" t="0" r="r" b="b"/>
                <a:pathLst>
                  <a:path w="2369" h="427">
                    <a:moveTo>
                      <a:pt x="710" y="354"/>
                    </a:moveTo>
                    <a:lnTo>
                      <a:pt x="704" y="362"/>
                    </a:lnTo>
                    <a:lnTo>
                      <a:pt x="696" y="368"/>
                    </a:lnTo>
                    <a:lnTo>
                      <a:pt x="676" y="373"/>
                    </a:lnTo>
                    <a:lnTo>
                      <a:pt x="665" y="374"/>
                    </a:lnTo>
                    <a:lnTo>
                      <a:pt x="726" y="374"/>
                    </a:lnTo>
                    <a:lnTo>
                      <a:pt x="710" y="35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7" name="Freeform 16"/>
              <p:cNvSpPr>
                <a:spLocks/>
              </p:cNvSpPr>
              <p:nvPr userDrawn="1"/>
            </p:nvSpPr>
            <p:spPr bwMode="auto">
              <a:xfrm>
                <a:off x="1143" y="-1636"/>
                <a:ext cx="2369" cy="427"/>
              </a:xfrm>
              <a:custGeom>
                <a:avLst/>
                <a:gdLst>
                  <a:gd name="T0" fmla="+- 0 1892 1143"/>
                  <a:gd name="T1" fmla="*/ T0 w 2369"/>
                  <a:gd name="T2" fmla="+- 0 -1470 -1636"/>
                  <a:gd name="T3" fmla="*/ -1470 h 427"/>
                  <a:gd name="T4" fmla="+- 0 1786 1143"/>
                  <a:gd name="T5" fmla="*/ T4 w 2369"/>
                  <a:gd name="T6" fmla="+- 0 -1470 -1636"/>
                  <a:gd name="T7" fmla="*/ -1470 h 427"/>
                  <a:gd name="T8" fmla="+- 0 1812 1143"/>
                  <a:gd name="T9" fmla="*/ T8 w 2369"/>
                  <a:gd name="T10" fmla="+- 0 -1469 -1636"/>
                  <a:gd name="T11" fmla="*/ -1469 h 427"/>
                  <a:gd name="T12" fmla="+- 0 1829 1143"/>
                  <a:gd name="T13" fmla="*/ T12 w 2369"/>
                  <a:gd name="T14" fmla="+- 0 -1464 -1636"/>
                  <a:gd name="T15" fmla="*/ -1464 h 427"/>
                  <a:gd name="T16" fmla="+- 0 1847 1143"/>
                  <a:gd name="T17" fmla="*/ T16 w 2369"/>
                  <a:gd name="T18" fmla="+- 0 -1447 -1636"/>
                  <a:gd name="T19" fmla="*/ -1447 h 427"/>
                  <a:gd name="T20" fmla="+- 0 1855 1143"/>
                  <a:gd name="T21" fmla="*/ T20 w 2369"/>
                  <a:gd name="T22" fmla="+- 0 -1430 -1636"/>
                  <a:gd name="T23" fmla="*/ -1430 h 427"/>
                  <a:gd name="T24" fmla="+- 0 1736 1143"/>
                  <a:gd name="T25" fmla="*/ T24 w 2369"/>
                  <a:gd name="T26" fmla="+- 0 -1357 -1636"/>
                  <a:gd name="T27" fmla="*/ -1357 h 427"/>
                  <a:gd name="T28" fmla="+- 0 1854 1143"/>
                  <a:gd name="T29" fmla="*/ T28 w 2369"/>
                  <a:gd name="T30" fmla="+- 0 -1357 -1636"/>
                  <a:gd name="T31" fmla="*/ -1357 h 427"/>
                  <a:gd name="T32" fmla="+- 0 1918 1143"/>
                  <a:gd name="T33" fmla="*/ T32 w 2369"/>
                  <a:gd name="T34" fmla="+- 0 -1388 -1636"/>
                  <a:gd name="T35" fmla="*/ -1388 h 427"/>
                  <a:gd name="T36" fmla="+- 0 1915 1143"/>
                  <a:gd name="T37" fmla="*/ T36 w 2369"/>
                  <a:gd name="T38" fmla="+- 0 -1408 -1636"/>
                  <a:gd name="T39" fmla="*/ -1408 h 427"/>
                  <a:gd name="T40" fmla="+- 0 1910 1143"/>
                  <a:gd name="T41" fmla="*/ T40 w 2369"/>
                  <a:gd name="T42" fmla="+- 0 -1428 -1636"/>
                  <a:gd name="T43" fmla="*/ -1428 h 427"/>
                  <a:gd name="T44" fmla="+- 0 1901 1143"/>
                  <a:gd name="T45" fmla="*/ T44 w 2369"/>
                  <a:gd name="T46" fmla="+- 0 -1452 -1636"/>
                  <a:gd name="T47" fmla="*/ -1452 h 427"/>
                  <a:gd name="T48" fmla="+- 0 1892 1143"/>
                  <a:gd name="T49" fmla="*/ T48 w 2369"/>
                  <a:gd name="T50" fmla="+- 0 -1470 -1636"/>
                  <a:gd name="T51" fmla="*/ -1470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369" h="427">
                    <a:moveTo>
                      <a:pt x="749" y="166"/>
                    </a:moveTo>
                    <a:lnTo>
                      <a:pt x="643" y="166"/>
                    </a:lnTo>
                    <a:lnTo>
                      <a:pt x="669" y="167"/>
                    </a:lnTo>
                    <a:lnTo>
                      <a:pt x="686" y="172"/>
                    </a:lnTo>
                    <a:lnTo>
                      <a:pt x="704" y="189"/>
                    </a:lnTo>
                    <a:lnTo>
                      <a:pt x="712" y="206"/>
                    </a:lnTo>
                    <a:lnTo>
                      <a:pt x="593" y="279"/>
                    </a:lnTo>
                    <a:lnTo>
                      <a:pt x="711" y="279"/>
                    </a:lnTo>
                    <a:lnTo>
                      <a:pt x="775" y="248"/>
                    </a:lnTo>
                    <a:lnTo>
                      <a:pt x="772" y="228"/>
                    </a:lnTo>
                    <a:lnTo>
                      <a:pt x="767" y="208"/>
                    </a:lnTo>
                    <a:lnTo>
                      <a:pt x="758" y="184"/>
                    </a:lnTo>
                    <a:lnTo>
                      <a:pt x="749" y="16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8" name="Freeform 17"/>
              <p:cNvSpPr>
                <a:spLocks/>
              </p:cNvSpPr>
              <p:nvPr userDrawn="1"/>
            </p:nvSpPr>
            <p:spPr bwMode="auto">
              <a:xfrm>
                <a:off x="1143" y="-1636"/>
                <a:ext cx="2369" cy="427"/>
              </a:xfrm>
              <a:custGeom>
                <a:avLst/>
                <a:gdLst>
                  <a:gd name="T0" fmla="+- 0 2021 1143"/>
                  <a:gd name="T1" fmla="*/ T0 w 2369"/>
                  <a:gd name="T2" fmla="+- 0 -1618 -1636"/>
                  <a:gd name="T3" fmla="*/ -1618 h 427"/>
                  <a:gd name="T4" fmla="+- 0 1952 1143"/>
                  <a:gd name="T5" fmla="*/ T4 w 2369"/>
                  <a:gd name="T6" fmla="+- 0 -1571 -1636"/>
                  <a:gd name="T7" fmla="*/ -1571 h 427"/>
                  <a:gd name="T8" fmla="+- 0 1952 1143"/>
                  <a:gd name="T9" fmla="*/ T8 w 2369"/>
                  <a:gd name="T10" fmla="+- 0 -1366 -1636"/>
                  <a:gd name="T11" fmla="*/ -1366 h 427"/>
                  <a:gd name="T12" fmla="+- 0 1960 1143"/>
                  <a:gd name="T13" fmla="*/ T12 w 2369"/>
                  <a:gd name="T14" fmla="+- 0 -1307 -1636"/>
                  <a:gd name="T15" fmla="*/ -1307 h 427"/>
                  <a:gd name="T16" fmla="+- 0 1994 1143"/>
                  <a:gd name="T17" fmla="*/ T16 w 2369"/>
                  <a:gd name="T18" fmla="+- 0 -1249 -1636"/>
                  <a:gd name="T19" fmla="*/ -1249 h 427"/>
                  <a:gd name="T20" fmla="+- 0 2061 1143"/>
                  <a:gd name="T21" fmla="*/ T20 w 2369"/>
                  <a:gd name="T22" fmla="+- 0 -1211 -1636"/>
                  <a:gd name="T23" fmla="*/ -1211 h 427"/>
                  <a:gd name="T24" fmla="+- 0 2079 1143"/>
                  <a:gd name="T25" fmla="*/ T24 w 2369"/>
                  <a:gd name="T26" fmla="+- 0 -1209 -1636"/>
                  <a:gd name="T27" fmla="*/ -1209 h 427"/>
                  <a:gd name="T28" fmla="+- 0 2100 1143"/>
                  <a:gd name="T29" fmla="*/ T28 w 2369"/>
                  <a:gd name="T30" fmla="+- 0 -1211 -1636"/>
                  <a:gd name="T31" fmla="*/ -1211 h 427"/>
                  <a:gd name="T32" fmla="+- 0 2119 1143"/>
                  <a:gd name="T33" fmla="*/ T32 w 2369"/>
                  <a:gd name="T34" fmla="+- 0 -1215 -1636"/>
                  <a:gd name="T35" fmla="*/ -1215 h 427"/>
                  <a:gd name="T36" fmla="+- 0 2141 1143"/>
                  <a:gd name="T37" fmla="*/ T36 w 2369"/>
                  <a:gd name="T38" fmla="+- 0 -1225 -1636"/>
                  <a:gd name="T39" fmla="*/ -1225 h 427"/>
                  <a:gd name="T40" fmla="+- 0 2157 1143"/>
                  <a:gd name="T41" fmla="*/ T40 w 2369"/>
                  <a:gd name="T42" fmla="+- 0 -1236 -1636"/>
                  <a:gd name="T43" fmla="*/ -1236 h 427"/>
                  <a:gd name="T44" fmla="+- 0 2145 1143"/>
                  <a:gd name="T45" fmla="*/ T44 w 2369"/>
                  <a:gd name="T46" fmla="+- 0 -1262 -1636"/>
                  <a:gd name="T47" fmla="*/ -1262 h 427"/>
                  <a:gd name="T48" fmla="+- 0 2067 1143"/>
                  <a:gd name="T49" fmla="*/ T48 w 2369"/>
                  <a:gd name="T50" fmla="+- 0 -1262 -1636"/>
                  <a:gd name="T51" fmla="*/ -1262 h 427"/>
                  <a:gd name="T52" fmla="+- 0 2055 1143"/>
                  <a:gd name="T53" fmla="*/ T52 w 2369"/>
                  <a:gd name="T54" fmla="+- 0 -1267 -1636"/>
                  <a:gd name="T55" fmla="*/ -1267 h 427"/>
                  <a:gd name="T56" fmla="+- 0 2033 1143"/>
                  <a:gd name="T57" fmla="*/ T56 w 2369"/>
                  <a:gd name="T58" fmla="+- 0 -1286 -1636"/>
                  <a:gd name="T59" fmla="*/ -1286 h 427"/>
                  <a:gd name="T60" fmla="+- 0 2025 1143"/>
                  <a:gd name="T61" fmla="*/ T60 w 2369"/>
                  <a:gd name="T62" fmla="+- 0 -1297 -1636"/>
                  <a:gd name="T63" fmla="*/ -1297 h 427"/>
                  <a:gd name="T64" fmla="+- 0 2021 1143"/>
                  <a:gd name="T65" fmla="*/ T64 w 2369"/>
                  <a:gd name="T66" fmla="+- 0 -1308 -1636"/>
                  <a:gd name="T67" fmla="*/ -1308 h 427"/>
                  <a:gd name="T68" fmla="+- 0 2021 1143"/>
                  <a:gd name="T69" fmla="*/ T68 w 2369"/>
                  <a:gd name="T70" fmla="+- 0 -1428 -1636"/>
                  <a:gd name="T71" fmla="*/ -1428 h 427"/>
                  <a:gd name="T72" fmla="+- 0 2077 1143"/>
                  <a:gd name="T73" fmla="*/ T72 w 2369"/>
                  <a:gd name="T74" fmla="+- 0 -1428 -1636"/>
                  <a:gd name="T75" fmla="*/ -1428 h 427"/>
                  <a:gd name="T76" fmla="+- 0 2077 1143"/>
                  <a:gd name="T77" fmla="*/ T76 w 2369"/>
                  <a:gd name="T78" fmla="+- 0 -1482 -1636"/>
                  <a:gd name="T79" fmla="*/ -1482 h 427"/>
                  <a:gd name="T80" fmla="+- 0 2021 1143"/>
                  <a:gd name="T81" fmla="*/ T80 w 2369"/>
                  <a:gd name="T82" fmla="+- 0 -1482 -1636"/>
                  <a:gd name="T83" fmla="*/ -1482 h 427"/>
                  <a:gd name="T84" fmla="+- 0 2021 1143"/>
                  <a:gd name="T85" fmla="*/ T84 w 2369"/>
                  <a:gd name="T86" fmla="+- 0 -1618 -1636"/>
                  <a:gd name="T87" fmla="*/ -1618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369" h="427">
                    <a:moveTo>
                      <a:pt x="878" y="18"/>
                    </a:moveTo>
                    <a:lnTo>
                      <a:pt x="809" y="65"/>
                    </a:lnTo>
                    <a:lnTo>
                      <a:pt x="809" y="270"/>
                    </a:lnTo>
                    <a:lnTo>
                      <a:pt x="817" y="329"/>
                    </a:lnTo>
                    <a:lnTo>
                      <a:pt x="851" y="387"/>
                    </a:lnTo>
                    <a:lnTo>
                      <a:pt x="918" y="425"/>
                    </a:lnTo>
                    <a:lnTo>
                      <a:pt x="936" y="427"/>
                    </a:lnTo>
                    <a:lnTo>
                      <a:pt x="957" y="425"/>
                    </a:lnTo>
                    <a:lnTo>
                      <a:pt x="976" y="421"/>
                    </a:lnTo>
                    <a:lnTo>
                      <a:pt x="998" y="411"/>
                    </a:lnTo>
                    <a:lnTo>
                      <a:pt x="1014" y="400"/>
                    </a:lnTo>
                    <a:lnTo>
                      <a:pt x="1002" y="374"/>
                    </a:lnTo>
                    <a:lnTo>
                      <a:pt x="924" y="374"/>
                    </a:lnTo>
                    <a:lnTo>
                      <a:pt x="912" y="369"/>
                    </a:lnTo>
                    <a:lnTo>
                      <a:pt x="890" y="350"/>
                    </a:lnTo>
                    <a:lnTo>
                      <a:pt x="882" y="339"/>
                    </a:lnTo>
                    <a:lnTo>
                      <a:pt x="878" y="328"/>
                    </a:lnTo>
                    <a:lnTo>
                      <a:pt x="878" y="208"/>
                    </a:lnTo>
                    <a:lnTo>
                      <a:pt x="934" y="208"/>
                    </a:lnTo>
                    <a:lnTo>
                      <a:pt x="934" y="154"/>
                    </a:lnTo>
                    <a:lnTo>
                      <a:pt x="878" y="154"/>
                    </a:lnTo>
                    <a:lnTo>
                      <a:pt x="878" y="18"/>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9" name="Freeform 18"/>
              <p:cNvSpPr>
                <a:spLocks/>
              </p:cNvSpPr>
              <p:nvPr userDrawn="1"/>
            </p:nvSpPr>
            <p:spPr bwMode="auto">
              <a:xfrm>
                <a:off x="1143" y="-1636"/>
                <a:ext cx="2369" cy="427"/>
              </a:xfrm>
              <a:custGeom>
                <a:avLst/>
                <a:gdLst>
                  <a:gd name="T0" fmla="+- 0 2135 1143"/>
                  <a:gd name="T1" fmla="*/ T0 w 2369"/>
                  <a:gd name="T2" fmla="+- 0 -1282 -1636"/>
                  <a:gd name="T3" fmla="*/ -1282 h 427"/>
                  <a:gd name="T4" fmla="+- 0 2130 1143"/>
                  <a:gd name="T5" fmla="*/ T4 w 2369"/>
                  <a:gd name="T6" fmla="+- 0 -1274 -1636"/>
                  <a:gd name="T7" fmla="*/ -1274 h 427"/>
                  <a:gd name="T8" fmla="+- 0 2122 1143"/>
                  <a:gd name="T9" fmla="*/ T8 w 2369"/>
                  <a:gd name="T10" fmla="+- 0 -1268 -1636"/>
                  <a:gd name="T11" fmla="*/ -1268 h 427"/>
                  <a:gd name="T12" fmla="+- 0 2101 1143"/>
                  <a:gd name="T13" fmla="*/ T12 w 2369"/>
                  <a:gd name="T14" fmla="+- 0 -1263 -1636"/>
                  <a:gd name="T15" fmla="*/ -1263 h 427"/>
                  <a:gd name="T16" fmla="+- 0 2091 1143"/>
                  <a:gd name="T17" fmla="*/ T16 w 2369"/>
                  <a:gd name="T18" fmla="+- 0 -1262 -1636"/>
                  <a:gd name="T19" fmla="*/ -1262 h 427"/>
                  <a:gd name="T20" fmla="+- 0 2145 1143"/>
                  <a:gd name="T21" fmla="*/ T20 w 2369"/>
                  <a:gd name="T22" fmla="+- 0 -1262 -1636"/>
                  <a:gd name="T23" fmla="*/ -1262 h 427"/>
                  <a:gd name="T24" fmla="+- 0 2135 1143"/>
                  <a:gd name="T25" fmla="*/ T24 w 2369"/>
                  <a:gd name="T26" fmla="+- 0 -1282 -1636"/>
                  <a:gd name="T27" fmla="*/ -1282 h 427"/>
                </a:gdLst>
                <a:ahLst/>
                <a:cxnLst>
                  <a:cxn ang="0">
                    <a:pos x="T1" y="T3"/>
                  </a:cxn>
                  <a:cxn ang="0">
                    <a:pos x="T5" y="T7"/>
                  </a:cxn>
                  <a:cxn ang="0">
                    <a:pos x="T9" y="T11"/>
                  </a:cxn>
                  <a:cxn ang="0">
                    <a:pos x="T13" y="T15"/>
                  </a:cxn>
                  <a:cxn ang="0">
                    <a:pos x="T17" y="T19"/>
                  </a:cxn>
                  <a:cxn ang="0">
                    <a:pos x="T21" y="T23"/>
                  </a:cxn>
                  <a:cxn ang="0">
                    <a:pos x="T25" y="T27"/>
                  </a:cxn>
                </a:cxnLst>
                <a:rect l="0" t="0" r="r" b="b"/>
                <a:pathLst>
                  <a:path w="2369" h="427">
                    <a:moveTo>
                      <a:pt x="992" y="354"/>
                    </a:moveTo>
                    <a:lnTo>
                      <a:pt x="987" y="362"/>
                    </a:lnTo>
                    <a:lnTo>
                      <a:pt x="979" y="368"/>
                    </a:lnTo>
                    <a:lnTo>
                      <a:pt x="958" y="373"/>
                    </a:lnTo>
                    <a:lnTo>
                      <a:pt x="948" y="374"/>
                    </a:lnTo>
                    <a:lnTo>
                      <a:pt x="1002" y="374"/>
                    </a:lnTo>
                    <a:lnTo>
                      <a:pt x="992" y="354"/>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0" name="Freeform 19"/>
              <p:cNvSpPr>
                <a:spLocks/>
              </p:cNvSpPr>
              <p:nvPr userDrawn="1"/>
            </p:nvSpPr>
            <p:spPr bwMode="auto">
              <a:xfrm>
                <a:off x="1143" y="-1636"/>
                <a:ext cx="2369" cy="427"/>
              </a:xfrm>
              <a:custGeom>
                <a:avLst/>
                <a:gdLst>
                  <a:gd name="T0" fmla="+- 0 2352 1143"/>
                  <a:gd name="T1" fmla="*/ T0 w 2369"/>
                  <a:gd name="T2" fmla="+- 0 -1523 -1636"/>
                  <a:gd name="T3" fmla="*/ -1523 h 427"/>
                  <a:gd name="T4" fmla="+- 0 2290 1143"/>
                  <a:gd name="T5" fmla="*/ T4 w 2369"/>
                  <a:gd name="T6" fmla="+- 0 -1516 -1636"/>
                  <a:gd name="T7" fmla="*/ -1516 h 427"/>
                  <a:gd name="T8" fmla="+- 0 2240 1143"/>
                  <a:gd name="T9" fmla="*/ T8 w 2369"/>
                  <a:gd name="T10" fmla="+- 0 -1481 -1636"/>
                  <a:gd name="T11" fmla="*/ -1481 h 427"/>
                  <a:gd name="T12" fmla="+- 0 2209 1143"/>
                  <a:gd name="T13" fmla="*/ T12 w 2369"/>
                  <a:gd name="T14" fmla="+- 0 -1430 -1636"/>
                  <a:gd name="T15" fmla="*/ -1430 h 427"/>
                  <a:gd name="T16" fmla="+- 0 2198 1143"/>
                  <a:gd name="T17" fmla="*/ T16 w 2369"/>
                  <a:gd name="T18" fmla="+- 0 -1371 -1636"/>
                  <a:gd name="T19" fmla="*/ -1371 h 427"/>
                  <a:gd name="T20" fmla="+- 0 2199 1143"/>
                  <a:gd name="T21" fmla="*/ T20 w 2369"/>
                  <a:gd name="T22" fmla="+- 0 -1348 -1636"/>
                  <a:gd name="T23" fmla="*/ -1348 h 427"/>
                  <a:gd name="T24" fmla="+- 0 2215 1143"/>
                  <a:gd name="T25" fmla="*/ T24 w 2369"/>
                  <a:gd name="T26" fmla="+- 0 -1290 -1636"/>
                  <a:gd name="T27" fmla="*/ -1290 h 427"/>
                  <a:gd name="T28" fmla="+- 0 2266 1143"/>
                  <a:gd name="T29" fmla="*/ T28 w 2369"/>
                  <a:gd name="T30" fmla="+- 0 -1230 -1636"/>
                  <a:gd name="T31" fmla="*/ -1230 h 427"/>
                  <a:gd name="T32" fmla="+- 0 2325 1143"/>
                  <a:gd name="T33" fmla="*/ T32 w 2369"/>
                  <a:gd name="T34" fmla="+- 0 -1209 -1636"/>
                  <a:gd name="T35" fmla="*/ -1209 h 427"/>
                  <a:gd name="T36" fmla="+- 0 2349 1143"/>
                  <a:gd name="T37" fmla="*/ T36 w 2369"/>
                  <a:gd name="T38" fmla="+- 0 -1210 -1636"/>
                  <a:gd name="T39" fmla="*/ -1210 h 427"/>
                  <a:gd name="T40" fmla="+- 0 2409 1143"/>
                  <a:gd name="T41" fmla="*/ T40 w 2369"/>
                  <a:gd name="T42" fmla="+- 0 -1233 -1636"/>
                  <a:gd name="T43" fmla="*/ -1233 h 427"/>
                  <a:gd name="T44" fmla="+- 0 2472 1143"/>
                  <a:gd name="T45" fmla="*/ T44 w 2369"/>
                  <a:gd name="T46" fmla="+- 0 -1233 -1636"/>
                  <a:gd name="T47" fmla="*/ -1233 h 427"/>
                  <a:gd name="T48" fmla="+- 0 2472 1143"/>
                  <a:gd name="T49" fmla="*/ T48 w 2369"/>
                  <a:gd name="T50" fmla="+- 0 -1263 -1636"/>
                  <a:gd name="T51" fmla="*/ -1263 h 427"/>
                  <a:gd name="T52" fmla="+- 0 2347 1143"/>
                  <a:gd name="T53" fmla="*/ T52 w 2369"/>
                  <a:gd name="T54" fmla="+- 0 -1263 -1636"/>
                  <a:gd name="T55" fmla="*/ -1263 h 427"/>
                  <a:gd name="T56" fmla="+- 0 2322 1143"/>
                  <a:gd name="T57" fmla="*/ T56 w 2369"/>
                  <a:gd name="T58" fmla="+- 0 -1265 -1636"/>
                  <a:gd name="T59" fmla="*/ -1265 h 427"/>
                  <a:gd name="T60" fmla="+- 0 2304 1143"/>
                  <a:gd name="T61" fmla="*/ T60 w 2369"/>
                  <a:gd name="T62" fmla="+- 0 -1271 -1636"/>
                  <a:gd name="T63" fmla="*/ -1271 h 427"/>
                  <a:gd name="T64" fmla="+- 0 2286 1143"/>
                  <a:gd name="T65" fmla="*/ T64 w 2369"/>
                  <a:gd name="T66" fmla="+- 0 -1290 -1636"/>
                  <a:gd name="T67" fmla="*/ -1290 h 427"/>
                  <a:gd name="T68" fmla="+- 0 2277 1143"/>
                  <a:gd name="T69" fmla="*/ T68 w 2369"/>
                  <a:gd name="T70" fmla="+- 0 -1307 -1636"/>
                  <a:gd name="T71" fmla="*/ -1307 h 427"/>
                  <a:gd name="T72" fmla="+- 0 2274 1143"/>
                  <a:gd name="T73" fmla="*/ T72 w 2369"/>
                  <a:gd name="T74" fmla="+- 0 -1323 -1636"/>
                  <a:gd name="T75" fmla="*/ -1323 h 427"/>
                  <a:gd name="T76" fmla="+- 0 2274 1143"/>
                  <a:gd name="T77" fmla="*/ T76 w 2369"/>
                  <a:gd name="T78" fmla="+- 0 -1348 -1636"/>
                  <a:gd name="T79" fmla="*/ -1348 h 427"/>
                  <a:gd name="T80" fmla="+- 0 2275 1143"/>
                  <a:gd name="T81" fmla="*/ T80 w 2369"/>
                  <a:gd name="T82" fmla="+- 0 -1410 -1636"/>
                  <a:gd name="T83" fmla="*/ -1410 h 427"/>
                  <a:gd name="T84" fmla="+- 0 2306 1143"/>
                  <a:gd name="T85" fmla="*/ T84 w 2369"/>
                  <a:gd name="T86" fmla="+- 0 -1463 -1636"/>
                  <a:gd name="T87" fmla="*/ -1463 h 427"/>
                  <a:gd name="T88" fmla="+- 0 2344 1143"/>
                  <a:gd name="T89" fmla="*/ T88 w 2369"/>
                  <a:gd name="T90" fmla="+- 0 -1471 -1636"/>
                  <a:gd name="T91" fmla="*/ -1471 h 427"/>
                  <a:gd name="T92" fmla="+- 0 2438 1143"/>
                  <a:gd name="T93" fmla="*/ T92 w 2369"/>
                  <a:gd name="T94" fmla="+- 0 -1471 -1636"/>
                  <a:gd name="T95" fmla="*/ -1471 h 427"/>
                  <a:gd name="T96" fmla="+- 0 2437 1143"/>
                  <a:gd name="T97" fmla="*/ T96 w 2369"/>
                  <a:gd name="T98" fmla="+- 0 -1472 -1636"/>
                  <a:gd name="T99" fmla="*/ -1472 h 427"/>
                  <a:gd name="T100" fmla="+- 0 2421 1143"/>
                  <a:gd name="T101" fmla="*/ T100 w 2369"/>
                  <a:gd name="T102" fmla="+- 0 -1489 -1636"/>
                  <a:gd name="T103" fmla="*/ -1489 h 427"/>
                  <a:gd name="T104" fmla="+- 0 2406 1143"/>
                  <a:gd name="T105" fmla="*/ T104 w 2369"/>
                  <a:gd name="T106" fmla="+- 0 -1501 -1636"/>
                  <a:gd name="T107" fmla="*/ -1501 h 427"/>
                  <a:gd name="T108" fmla="+- 0 2391 1143"/>
                  <a:gd name="T109" fmla="*/ T108 w 2369"/>
                  <a:gd name="T110" fmla="+- 0 -1511 -1636"/>
                  <a:gd name="T111" fmla="*/ -1511 h 427"/>
                  <a:gd name="T112" fmla="+- 0 2371 1143"/>
                  <a:gd name="T113" fmla="*/ T112 w 2369"/>
                  <a:gd name="T114" fmla="+- 0 -1519 -1636"/>
                  <a:gd name="T115" fmla="*/ -1519 h 427"/>
                  <a:gd name="T116" fmla="+- 0 2352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1209" y="113"/>
                    </a:moveTo>
                    <a:lnTo>
                      <a:pt x="1147" y="120"/>
                    </a:lnTo>
                    <a:lnTo>
                      <a:pt x="1097" y="155"/>
                    </a:lnTo>
                    <a:lnTo>
                      <a:pt x="1066" y="206"/>
                    </a:lnTo>
                    <a:lnTo>
                      <a:pt x="1055" y="265"/>
                    </a:lnTo>
                    <a:lnTo>
                      <a:pt x="1056" y="288"/>
                    </a:lnTo>
                    <a:lnTo>
                      <a:pt x="1072" y="346"/>
                    </a:lnTo>
                    <a:lnTo>
                      <a:pt x="1123" y="406"/>
                    </a:lnTo>
                    <a:lnTo>
                      <a:pt x="1182" y="427"/>
                    </a:lnTo>
                    <a:lnTo>
                      <a:pt x="1206" y="426"/>
                    </a:lnTo>
                    <a:lnTo>
                      <a:pt x="1266" y="403"/>
                    </a:lnTo>
                    <a:lnTo>
                      <a:pt x="1329" y="403"/>
                    </a:lnTo>
                    <a:lnTo>
                      <a:pt x="1329" y="373"/>
                    </a:lnTo>
                    <a:lnTo>
                      <a:pt x="1204" y="373"/>
                    </a:lnTo>
                    <a:lnTo>
                      <a:pt x="1179" y="371"/>
                    </a:lnTo>
                    <a:lnTo>
                      <a:pt x="1161" y="365"/>
                    </a:lnTo>
                    <a:lnTo>
                      <a:pt x="1143" y="346"/>
                    </a:lnTo>
                    <a:lnTo>
                      <a:pt x="1134" y="329"/>
                    </a:lnTo>
                    <a:lnTo>
                      <a:pt x="1131" y="313"/>
                    </a:lnTo>
                    <a:lnTo>
                      <a:pt x="1131" y="288"/>
                    </a:lnTo>
                    <a:lnTo>
                      <a:pt x="1132" y="226"/>
                    </a:lnTo>
                    <a:lnTo>
                      <a:pt x="1163" y="173"/>
                    </a:lnTo>
                    <a:lnTo>
                      <a:pt x="1201" y="165"/>
                    </a:lnTo>
                    <a:lnTo>
                      <a:pt x="1295" y="165"/>
                    </a:lnTo>
                    <a:lnTo>
                      <a:pt x="1294" y="164"/>
                    </a:lnTo>
                    <a:lnTo>
                      <a:pt x="1278" y="147"/>
                    </a:lnTo>
                    <a:lnTo>
                      <a:pt x="1263" y="135"/>
                    </a:lnTo>
                    <a:lnTo>
                      <a:pt x="1248" y="125"/>
                    </a:lnTo>
                    <a:lnTo>
                      <a:pt x="1228" y="117"/>
                    </a:lnTo>
                    <a:lnTo>
                      <a:pt x="1209"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1" name="Freeform 20"/>
              <p:cNvSpPr>
                <a:spLocks/>
              </p:cNvSpPr>
              <p:nvPr userDrawn="1"/>
            </p:nvSpPr>
            <p:spPr bwMode="auto">
              <a:xfrm>
                <a:off x="1143" y="-1636"/>
                <a:ext cx="2369" cy="427"/>
              </a:xfrm>
              <a:custGeom>
                <a:avLst/>
                <a:gdLst>
                  <a:gd name="T0" fmla="+- 0 2472 1143"/>
                  <a:gd name="T1" fmla="*/ T0 w 2369"/>
                  <a:gd name="T2" fmla="+- 0 -1233 -1636"/>
                  <a:gd name="T3" fmla="*/ -1233 h 427"/>
                  <a:gd name="T4" fmla="+- 0 2409 1143"/>
                  <a:gd name="T5" fmla="*/ T4 w 2369"/>
                  <a:gd name="T6" fmla="+- 0 -1233 -1636"/>
                  <a:gd name="T7" fmla="*/ -1233 h 427"/>
                  <a:gd name="T8" fmla="+- 0 2409 1143"/>
                  <a:gd name="T9" fmla="*/ T8 w 2369"/>
                  <a:gd name="T10" fmla="+- 0 -1210 -1636"/>
                  <a:gd name="T11" fmla="*/ -1210 h 427"/>
                  <a:gd name="T12" fmla="+- 0 2472 1143"/>
                  <a:gd name="T13" fmla="*/ T12 w 2369"/>
                  <a:gd name="T14" fmla="+- 0 -1210 -1636"/>
                  <a:gd name="T15" fmla="*/ -1210 h 427"/>
                  <a:gd name="T16" fmla="+- 0 2472 1143"/>
                  <a:gd name="T17" fmla="*/ T16 w 2369"/>
                  <a:gd name="T18" fmla="+- 0 -1233 -1636"/>
                  <a:gd name="T19" fmla="*/ -1233 h 427"/>
                </a:gdLst>
                <a:ahLst/>
                <a:cxnLst>
                  <a:cxn ang="0">
                    <a:pos x="T1" y="T3"/>
                  </a:cxn>
                  <a:cxn ang="0">
                    <a:pos x="T5" y="T7"/>
                  </a:cxn>
                  <a:cxn ang="0">
                    <a:pos x="T9" y="T11"/>
                  </a:cxn>
                  <a:cxn ang="0">
                    <a:pos x="T13" y="T15"/>
                  </a:cxn>
                  <a:cxn ang="0">
                    <a:pos x="T17" y="T19"/>
                  </a:cxn>
                </a:cxnLst>
                <a:rect l="0" t="0" r="r" b="b"/>
                <a:pathLst>
                  <a:path w="2369" h="427">
                    <a:moveTo>
                      <a:pt x="1329" y="403"/>
                    </a:moveTo>
                    <a:lnTo>
                      <a:pt x="1266" y="403"/>
                    </a:lnTo>
                    <a:lnTo>
                      <a:pt x="1266" y="426"/>
                    </a:lnTo>
                    <a:lnTo>
                      <a:pt x="1329" y="426"/>
                    </a:lnTo>
                    <a:lnTo>
                      <a:pt x="1329" y="40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2" name="Freeform 21"/>
              <p:cNvSpPr>
                <a:spLocks/>
              </p:cNvSpPr>
              <p:nvPr userDrawn="1"/>
            </p:nvSpPr>
            <p:spPr bwMode="auto">
              <a:xfrm>
                <a:off x="1143" y="-1636"/>
                <a:ext cx="2369" cy="427"/>
              </a:xfrm>
              <a:custGeom>
                <a:avLst/>
                <a:gdLst>
                  <a:gd name="T0" fmla="+- 0 2438 1143"/>
                  <a:gd name="T1" fmla="*/ T0 w 2369"/>
                  <a:gd name="T2" fmla="+- 0 -1471 -1636"/>
                  <a:gd name="T3" fmla="*/ -1471 h 427"/>
                  <a:gd name="T4" fmla="+- 0 2344 1143"/>
                  <a:gd name="T5" fmla="*/ T4 w 2369"/>
                  <a:gd name="T6" fmla="+- 0 -1471 -1636"/>
                  <a:gd name="T7" fmla="*/ -1471 h 427"/>
                  <a:gd name="T8" fmla="+- 0 2352 1143"/>
                  <a:gd name="T9" fmla="*/ T8 w 2369"/>
                  <a:gd name="T10" fmla="+- 0 -1470 -1636"/>
                  <a:gd name="T11" fmla="*/ -1470 h 427"/>
                  <a:gd name="T12" fmla="+- 0 2367 1143"/>
                  <a:gd name="T13" fmla="*/ T12 w 2369"/>
                  <a:gd name="T14" fmla="+- 0 -1463 -1636"/>
                  <a:gd name="T15" fmla="*/ -1463 h 427"/>
                  <a:gd name="T16" fmla="+- 0 2395 1143"/>
                  <a:gd name="T17" fmla="*/ T16 w 2369"/>
                  <a:gd name="T18" fmla="+- 0 -1418 -1636"/>
                  <a:gd name="T19" fmla="*/ -1418 h 427"/>
                  <a:gd name="T20" fmla="+- 0 2395 1143"/>
                  <a:gd name="T21" fmla="*/ T20 w 2369"/>
                  <a:gd name="T22" fmla="+- 0 -1333 -1636"/>
                  <a:gd name="T23" fmla="*/ -1333 h 427"/>
                  <a:gd name="T24" fmla="+- 0 2396 1143"/>
                  <a:gd name="T25" fmla="*/ T24 w 2369"/>
                  <a:gd name="T26" fmla="+- 0 -1331 -1636"/>
                  <a:gd name="T27" fmla="*/ -1331 h 427"/>
                  <a:gd name="T28" fmla="+- 0 2365 1143"/>
                  <a:gd name="T29" fmla="*/ T28 w 2369"/>
                  <a:gd name="T30" fmla="+- 0 -1270 -1636"/>
                  <a:gd name="T31" fmla="*/ -1270 h 427"/>
                  <a:gd name="T32" fmla="+- 0 2347 1143"/>
                  <a:gd name="T33" fmla="*/ T32 w 2369"/>
                  <a:gd name="T34" fmla="+- 0 -1263 -1636"/>
                  <a:gd name="T35" fmla="*/ -1263 h 427"/>
                  <a:gd name="T36" fmla="+- 0 2472 1143"/>
                  <a:gd name="T37" fmla="*/ T36 w 2369"/>
                  <a:gd name="T38" fmla="+- 0 -1263 -1636"/>
                  <a:gd name="T39" fmla="*/ -1263 h 427"/>
                  <a:gd name="T40" fmla="+- 0 2472 1143"/>
                  <a:gd name="T41" fmla="*/ T40 w 2369"/>
                  <a:gd name="T42" fmla="+- 0 -1377 -1636"/>
                  <a:gd name="T43" fmla="*/ -1377 h 427"/>
                  <a:gd name="T44" fmla="+- 0 2471 1143"/>
                  <a:gd name="T45" fmla="*/ T44 w 2369"/>
                  <a:gd name="T46" fmla="+- 0 -1377 -1636"/>
                  <a:gd name="T47" fmla="*/ -1377 h 427"/>
                  <a:gd name="T48" fmla="+- 0 2469 1143"/>
                  <a:gd name="T49" fmla="*/ T48 w 2369"/>
                  <a:gd name="T50" fmla="+- 0 -1397 -1636"/>
                  <a:gd name="T51" fmla="*/ -1397 h 427"/>
                  <a:gd name="T52" fmla="+- 0 2465 1143"/>
                  <a:gd name="T53" fmla="*/ T52 w 2369"/>
                  <a:gd name="T54" fmla="+- 0 -1416 -1636"/>
                  <a:gd name="T55" fmla="*/ -1416 h 427"/>
                  <a:gd name="T56" fmla="+- 0 2456 1143"/>
                  <a:gd name="T57" fmla="*/ T56 w 2369"/>
                  <a:gd name="T58" fmla="+- 0 -1439 -1636"/>
                  <a:gd name="T59" fmla="*/ -1439 h 427"/>
                  <a:gd name="T60" fmla="+- 0 2447 1143"/>
                  <a:gd name="T61" fmla="*/ T60 w 2369"/>
                  <a:gd name="T62" fmla="+- 0 -1457 -1636"/>
                  <a:gd name="T63" fmla="*/ -1457 h 427"/>
                  <a:gd name="T64" fmla="+- 0 2438 1143"/>
                  <a:gd name="T65" fmla="*/ T64 w 2369"/>
                  <a:gd name="T66" fmla="+- 0 -1471 -1636"/>
                  <a:gd name="T67"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1295" y="165"/>
                    </a:moveTo>
                    <a:lnTo>
                      <a:pt x="1201" y="165"/>
                    </a:lnTo>
                    <a:lnTo>
                      <a:pt x="1209" y="166"/>
                    </a:lnTo>
                    <a:lnTo>
                      <a:pt x="1224" y="173"/>
                    </a:lnTo>
                    <a:lnTo>
                      <a:pt x="1252" y="218"/>
                    </a:lnTo>
                    <a:lnTo>
                      <a:pt x="1252" y="303"/>
                    </a:lnTo>
                    <a:lnTo>
                      <a:pt x="1253" y="305"/>
                    </a:lnTo>
                    <a:lnTo>
                      <a:pt x="1222" y="366"/>
                    </a:lnTo>
                    <a:lnTo>
                      <a:pt x="1204" y="373"/>
                    </a:lnTo>
                    <a:lnTo>
                      <a:pt x="1329" y="373"/>
                    </a:lnTo>
                    <a:lnTo>
                      <a:pt x="1329" y="259"/>
                    </a:lnTo>
                    <a:lnTo>
                      <a:pt x="1328" y="259"/>
                    </a:lnTo>
                    <a:lnTo>
                      <a:pt x="1326" y="239"/>
                    </a:lnTo>
                    <a:lnTo>
                      <a:pt x="1322" y="220"/>
                    </a:lnTo>
                    <a:lnTo>
                      <a:pt x="1313" y="197"/>
                    </a:lnTo>
                    <a:lnTo>
                      <a:pt x="1304" y="179"/>
                    </a:lnTo>
                    <a:lnTo>
                      <a:pt x="1295"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3" name="Freeform 22"/>
              <p:cNvSpPr>
                <a:spLocks/>
              </p:cNvSpPr>
              <p:nvPr userDrawn="1"/>
            </p:nvSpPr>
            <p:spPr bwMode="auto">
              <a:xfrm>
                <a:off x="1143" y="-1636"/>
                <a:ext cx="2369" cy="427"/>
              </a:xfrm>
              <a:custGeom>
                <a:avLst/>
                <a:gdLst>
                  <a:gd name="T0" fmla="+- 0 2665 1143"/>
                  <a:gd name="T1" fmla="*/ T0 w 2369"/>
                  <a:gd name="T2" fmla="+- 0 -1523 -1636"/>
                  <a:gd name="T3" fmla="*/ -1523 h 427"/>
                  <a:gd name="T4" fmla="+- 0 2605 1143"/>
                  <a:gd name="T5" fmla="*/ T4 w 2369"/>
                  <a:gd name="T6" fmla="+- 0 -1513 -1636"/>
                  <a:gd name="T7" fmla="*/ -1513 h 427"/>
                  <a:gd name="T8" fmla="+- 0 2555 1143"/>
                  <a:gd name="T9" fmla="*/ T8 w 2369"/>
                  <a:gd name="T10" fmla="+- 0 -1470 -1636"/>
                  <a:gd name="T11" fmla="*/ -1470 h 427"/>
                  <a:gd name="T12" fmla="+- 0 2527 1143"/>
                  <a:gd name="T13" fmla="*/ T12 w 2369"/>
                  <a:gd name="T14" fmla="+- 0 -1416 -1636"/>
                  <a:gd name="T15" fmla="*/ -1416 h 427"/>
                  <a:gd name="T16" fmla="+- 0 2519 1143"/>
                  <a:gd name="T17" fmla="*/ T16 w 2369"/>
                  <a:gd name="T18" fmla="+- 0 -1353 -1636"/>
                  <a:gd name="T19" fmla="*/ -1353 h 427"/>
                  <a:gd name="T20" fmla="+- 0 2519 1143"/>
                  <a:gd name="T21" fmla="*/ T20 w 2369"/>
                  <a:gd name="T22" fmla="+- 0 -1301 -1636"/>
                  <a:gd name="T23" fmla="*/ -1301 h 427"/>
                  <a:gd name="T24" fmla="+- 0 2518 1143"/>
                  <a:gd name="T25" fmla="*/ T24 w 2369"/>
                  <a:gd name="T26" fmla="+- 0 -1274 -1636"/>
                  <a:gd name="T27" fmla="*/ -1274 h 427"/>
                  <a:gd name="T28" fmla="+- 0 2518 1143"/>
                  <a:gd name="T29" fmla="*/ T28 w 2369"/>
                  <a:gd name="T30" fmla="+- 0 -1209 -1636"/>
                  <a:gd name="T31" fmla="*/ -1209 h 427"/>
                  <a:gd name="T32" fmla="+- 0 2597 1143"/>
                  <a:gd name="T33" fmla="*/ T32 w 2369"/>
                  <a:gd name="T34" fmla="+- 0 -1209 -1636"/>
                  <a:gd name="T35" fmla="*/ -1209 h 427"/>
                  <a:gd name="T36" fmla="+- 0 2597 1143"/>
                  <a:gd name="T37" fmla="*/ T36 w 2369"/>
                  <a:gd name="T38" fmla="+- 0 -1409 -1636"/>
                  <a:gd name="T39" fmla="*/ -1409 h 427"/>
                  <a:gd name="T40" fmla="+- 0 2600 1143"/>
                  <a:gd name="T41" fmla="*/ T40 w 2369"/>
                  <a:gd name="T42" fmla="+- 0 -1429 -1636"/>
                  <a:gd name="T43" fmla="*/ -1429 h 427"/>
                  <a:gd name="T44" fmla="+- 0 2609 1143"/>
                  <a:gd name="T45" fmla="*/ T44 w 2369"/>
                  <a:gd name="T46" fmla="+- 0 -1447 -1636"/>
                  <a:gd name="T47" fmla="*/ -1447 h 427"/>
                  <a:gd name="T48" fmla="+- 0 2628 1143"/>
                  <a:gd name="T49" fmla="*/ T48 w 2369"/>
                  <a:gd name="T50" fmla="+- 0 -1462 -1636"/>
                  <a:gd name="T51" fmla="*/ -1462 h 427"/>
                  <a:gd name="T52" fmla="+- 0 2645 1143"/>
                  <a:gd name="T53" fmla="*/ T52 w 2369"/>
                  <a:gd name="T54" fmla="+- 0 -1469 -1636"/>
                  <a:gd name="T55" fmla="*/ -1469 h 427"/>
                  <a:gd name="T56" fmla="+- 0 2760 1143"/>
                  <a:gd name="T57" fmla="*/ T56 w 2369"/>
                  <a:gd name="T58" fmla="+- 0 -1469 -1636"/>
                  <a:gd name="T59" fmla="*/ -1469 h 427"/>
                  <a:gd name="T60" fmla="+- 0 2754 1143"/>
                  <a:gd name="T61" fmla="*/ T60 w 2369"/>
                  <a:gd name="T62" fmla="+- 0 -1477 -1636"/>
                  <a:gd name="T63" fmla="*/ -1477 h 427"/>
                  <a:gd name="T64" fmla="+- 0 2740 1143"/>
                  <a:gd name="T65" fmla="*/ T64 w 2369"/>
                  <a:gd name="T66" fmla="+- 0 -1491 -1636"/>
                  <a:gd name="T67" fmla="*/ -1491 h 427"/>
                  <a:gd name="T68" fmla="+- 0 2724 1143"/>
                  <a:gd name="T69" fmla="*/ T68 w 2369"/>
                  <a:gd name="T70" fmla="+- 0 -1503 -1636"/>
                  <a:gd name="T71" fmla="*/ -1503 h 427"/>
                  <a:gd name="T72" fmla="+- 0 2700 1143"/>
                  <a:gd name="T73" fmla="*/ T72 w 2369"/>
                  <a:gd name="T74" fmla="+- 0 -1514 -1636"/>
                  <a:gd name="T75" fmla="*/ -1514 h 427"/>
                  <a:gd name="T76" fmla="+- 0 2681 1143"/>
                  <a:gd name="T77" fmla="*/ T76 w 2369"/>
                  <a:gd name="T78" fmla="+- 0 -1521 -1636"/>
                  <a:gd name="T79" fmla="*/ -1521 h 427"/>
                  <a:gd name="T80" fmla="+- 0 2665 1143"/>
                  <a:gd name="T81" fmla="*/ T80 w 2369"/>
                  <a:gd name="T82" fmla="+- 0 -1523 -1636"/>
                  <a:gd name="T83"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522" y="113"/>
                    </a:moveTo>
                    <a:lnTo>
                      <a:pt x="1462" y="123"/>
                    </a:lnTo>
                    <a:lnTo>
                      <a:pt x="1412" y="166"/>
                    </a:lnTo>
                    <a:lnTo>
                      <a:pt x="1384" y="220"/>
                    </a:lnTo>
                    <a:lnTo>
                      <a:pt x="1376" y="283"/>
                    </a:lnTo>
                    <a:lnTo>
                      <a:pt x="1376" y="335"/>
                    </a:lnTo>
                    <a:lnTo>
                      <a:pt x="1375" y="362"/>
                    </a:lnTo>
                    <a:lnTo>
                      <a:pt x="1375" y="427"/>
                    </a:lnTo>
                    <a:lnTo>
                      <a:pt x="1454" y="427"/>
                    </a:lnTo>
                    <a:lnTo>
                      <a:pt x="1454" y="227"/>
                    </a:lnTo>
                    <a:lnTo>
                      <a:pt x="1457" y="207"/>
                    </a:lnTo>
                    <a:lnTo>
                      <a:pt x="1466" y="189"/>
                    </a:lnTo>
                    <a:lnTo>
                      <a:pt x="1485" y="174"/>
                    </a:lnTo>
                    <a:lnTo>
                      <a:pt x="1502" y="167"/>
                    </a:lnTo>
                    <a:lnTo>
                      <a:pt x="1617" y="167"/>
                    </a:lnTo>
                    <a:lnTo>
                      <a:pt x="1611" y="159"/>
                    </a:lnTo>
                    <a:lnTo>
                      <a:pt x="1597" y="145"/>
                    </a:lnTo>
                    <a:lnTo>
                      <a:pt x="1581" y="133"/>
                    </a:lnTo>
                    <a:lnTo>
                      <a:pt x="1557" y="122"/>
                    </a:lnTo>
                    <a:lnTo>
                      <a:pt x="1538" y="115"/>
                    </a:lnTo>
                    <a:lnTo>
                      <a:pt x="1522"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4" name="Freeform 23"/>
              <p:cNvSpPr>
                <a:spLocks/>
              </p:cNvSpPr>
              <p:nvPr userDrawn="1"/>
            </p:nvSpPr>
            <p:spPr bwMode="auto">
              <a:xfrm>
                <a:off x="1143" y="-1636"/>
                <a:ext cx="2369" cy="427"/>
              </a:xfrm>
              <a:custGeom>
                <a:avLst/>
                <a:gdLst>
                  <a:gd name="T0" fmla="+- 0 2760 1143"/>
                  <a:gd name="T1" fmla="*/ T0 w 2369"/>
                  <a:gd name="T2" fmla="+- 0 -1469 -1636"/>
                  <a:gd name="T3" fmla="*/ -1469 h 427"/>
                  <a:gd name="T4" fmla="+- 0 2645 1143"/>
                  <a:gd name="T5" fmla="*/ T4 w 2369"/>
                  <a:gd name="T6" fmla="+- 0 -1469 -1636"/>
                  <a:gd name="T7" fmla="*/ -1469 h 427"/>
                  <a:gd name="T8" fmla="+- 0 2670 1143"/>
                  <a:gd name="T9" fmla="*/ T8 w 2369"/>
                  <a:gd name="T10" fmla="+- 0 -1468 -1636"/>
                  <a:gd name="T11" fmla="*/ -1468 h 427"/>
                  <a:gd name="T12" fmla="+- 0 2688 1143"/>
                  <a:gd name="T13" fmla="*/ T12 w 2369"/>
                  <a:gd name="T14" fmla="+- 0 -1462 -1636"/>
                  <a:gd name="T15" fmla="*/ -1462 h 427"/>
                  <a:gd name="T16" fmla="+- 0 2706 1143"/>
                  <a:gd name="T17" fmla="*/ T16 w 2369"/>
                  <a:gd name="T18" fmla="+- 0 -1443 -1636"/>
                  <a:gd name="T19" fmla="*/ -1443 h 427"/>
                  <a:gd name="T20" fmla="+- 0 2714 1143"/>
                  <a:gd name="T21" fmla="*/ T20 w 2369"/>
                  <a:gd name="T22" fmla="+- 0 -1426 -1636"/>
                  <a:gd name="T23" fmla="*/ -1426 h 427"/>
                  <a:gd name="T24" fmla="+- 0 2717 1143"/>
                  <a:gd name="T25" fmla="*/ T24 w 2369"/>
                  <a:gd name="T26" fmla="+- 0 -1409 -1636"/>
                  <a:gd name="T27" fmla="*/ -1409 h 427"/>
                  <a:gd name="T28" fmla="+- 0 2717 1143"/>
                  <a:gd name="T29" fmla="*/ T28 w 2369"/>
                  <a:gd name="T30" fmla="+- 0 -1406 -1636"/>
                  <a:gd name="T31" fmla="*/ -1406 h 427"/>
                  <a:gd name="T32" fmla="+- 0 2717 1143"/>
                  <a:gd name="T33" fmla="*/ T32 w 2369"/>
                  <a:gd name="T34" fmla="+- 0 -1405 -1636"/>
                  <a:gd name="T35" fmla="*/ -1405 h 427"/>
                  <a:gd name="T36" fmla="+- 0 2717 1143"/>
                  <a:gd name="T37" fmla="*/ T36 w 2369"/>
                  <a:gd name="T38" fmla="+- 0 -1403 -1636"/>
                  <a:gd name="T39" fmla="*/ -1403 h 427"/>
                  <a:gd name="T40" fmla="+- 0 2717 1143"/>
                  <a:gd name="T41" fmla="*/ T40 w 2369"/>
                  <a:gd name="T42" fmla="+- 0 -1400 -1636"/>
                  <a:gd name="T43" fmla="*/ -1400 h 427"/>
                  <a:gd name="T44" fmla="+- 0 2717 1143"/>
                  <a:gd name="T45" fmla="*/ T44 w 2369"/>
                  <a:gd name="T46" fmla="+- 0 -1353 -1636"/>
                  <a:gd name="T47" fmla="*/ -1353 h 427"/>
                  <a:gd name="T48" fmla="+- 0 2717 1143"/>
                  <a:gd name="T49" fmla="*/ T48 w 2369"/>
                  <a:gd name="T50" fmla="+- 0 -1301 -1636"/>
                  <a:gd name="T51" fmla="*/ -1301 h 427"/>
                  <a:gd name="T52" fmla="+- 0 2717 1143"/>
                  <a:gd name="T53" fmla="*/ T52 w 2369"/>
                  <a:gd name="T54" fmla="+- 0 -1274 -1636"/>
                  <a:gd name="T55" fmla="*/ -1274 h 427"/>
                  <a:gd name="T56" fmla="+- 0 2717 1143"/>
                  <a:gd name="T57" fmla="*/ T56 w 2369"/>
                  <a:gd name="T58" fmla="+- 0 -1260 -1636"/>
                  <a:gd name="T59" fmla="*/ -1260 h 427"/>
                  <a:gd name="T60" fmla="+- 0 2717 1143"/>
                  <a:gd name="T61" fmla="*/ T60 w 2369"/>
                  <a:gd name="T62" fmla="+- 0 -1209 -1636"/>
                  <a:gd name="T63" fmla="*/ -1209 h 427"/>
                  <a:gd name="T64" fmla="+- 0 2794 1143"/>
                  <a:gd name="T65" fmla="*/ T64 w 2369"/>
                  <a:gd name="T66" fmla="+- 0 -1209 -1636"/>
                  <a:gd name="T67" fmla="*/ -1209 h 427"/>
                  <a:gd name="T68" fmla="+- 0 2794 1143"/>
                  <a:gd name="T69" fmla="*/ T68 w 2369"/>
                  <a:gd name="T70" fmla="+- 0 -1366 -1636"/>
                  <a:gd name="T71" fmla="*/ -1366 h 427"/>
                  <a:gd name="T72" fmla="+- 0 2784 1143"/>
                  <a:gd name="T73" fmla="*/ T72 w 2369"/>
                  <a:gd name="T74" fmla="+- 0 -1425 -1636"/>
                  <a:gd name="T75" fmla="*/ -1425 h 427"/>
                  <a:gd name="T76" fmla="+- 0 2766 1143"/>
                  <a:gd name="T77" fmla="*/ T76 w 2369"/>
                  <a:gd name="T78" fmla="+- 0 -1462 -1636"/>
                  <a:gd name="T79" fmla="*/ -1462 h 427"/>
                  <a:gd name="T80" fmla="+- 0 2760 1143"/>
                  <a:gd name="T81" fmla="*/ T80 w 2369"/>
                  <a:gd name="T82" fmla="+- 0 -1469 -1636"/>
                  <a:gd name="T83" fmla="*/ -1469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9" h="427">
                    <a:moveTo>
                      <a:pt x="1617" y="167"/>
                    </a:moveTo>
                    <a:lnTo>
                      <a:pt x="1502" y="167"/>
                    </a:lnTo>
                    <a:lnTo>
                      <a:pt x="1527" y="168"/>
                    </a:lnTo>
                    <a:lnTo>
                      <a:pt x="1545" y="174"/>
                    </a:lnTo>
                    <a:lnTo>
                      <a:pt x="1563" y="193"/>
                    </a:lnTo>
                    <a:lnTo>
                      <a:pt x="1571" y="210"/>
                    </a:lnTo>
                    <a:lnTo>
                      <a:pt x="1574" y="227"/>
                    </a:lnTo>
                    <a:lnTo>
                      <a:pt x="1574" y="230"/>
                    </a:lnTo>
                    <a:lnTo>
                      <a:pt x="1574" y="231"/>
                    </a:lnTo>
                    <a:lnTo>
                      <a:pt x="1574" y="233"/>
                    </a:lnTo>
                    <a:lnTo>
                      <a:pt x="1574" y="236"/>
                    </a:lnTo>
                    <a:lnTo>
                      <a:pt x="1574" y="283"/>
                    </a:lnTo>
                    <a:lnTo>
                      <a:pt x="1574" y="335"/>
                    </a:lnTo>
                    <a:lnTo>
                      <a:pt x="1574" y="362"/>
                    </a:lnTo>
                    <a:lnTo>
                      <a:pt x="1574" y="376"/>
                    </a:lnTo>
                    <a:lnTo>
                      <a:pt x="1574" y="427"/>
                    </a:lnTo>
                    <a:lnTo>
                      <a:pt x="1651" y="427"/>
                    </a:lnTo>
                    <a:lnTo>
                      <a:pt x="1651" y="270"/>
                    </a:lnTo>
                    <a:lnTo>
                      <a:pt x="1641" y="211"/>
                    </a:lnTo>
                    <a:lnTo>
                      <a:pt x="1623" y="174"/>
                    </a:lnTo>
                    <a:lnTo>
                      <a:pt x="1617" y="167"/>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5" name="Freeform 24"/>
              <p:cNvSpPr>
                <a:spLocks/>
              </p:cNvSpPr>
              <p:nvPr userDrawn="1"/>
            </p:nvSpPr>
            <p:spPr bwMode="auto">
              <a:xfrm>
                <a:off x="1143" y="-1636"/>
                <a:ext cx="2369" cy="427"/>
              </a:xfrm>
              <a:custGeom>
                <a:avLst/>
                <a:gdLst>
                  <a:gd name="T0" fmla="+- 0 2965 1143"/>
                  <a:gd name="T1" fmla="*/ T0 w 2369"/>
                  <a:gd name="T2" fmla="+- 0 -1524 -1636"/>
                  <a:gd name="T3" fmla="*/ -1524 h 427"/>
                  <a:gd name="T4" fmla="+- 0 2900 1143"/>
                  <a:gd name="T5" fmla="*/ T4 w 2369"/>
                  <a:gd name="T6" fmla="+- 0 -1507 -1636"/>
                  <a:gd name="T7" fmla="*/ -1507 h 427"/>
                  <a:gd name="T8" fmla="+- 0 2845 1143"/>
                  <a:gd name="T9" fmla="*/ T8 w 2369"/>
                  <a:gd name="T10" fmla="+- 0 -1451 -1636"/>
                  <a:gd name="T11" fmla="*/ -1451 h 427"/>
                  <a:gd name="T12" fmla="+- 0 2826 1143"/>
                  <a:gd name="T13" fmla="*/ T12 w 2369"/>
                  <a:gd name="T14" fmla="+- 0 -1394 -1636"/>
                  <a:gd name="T15" fmla="*/ -1394 h 427"/>
                  <a:gd name="T16" fmla="+- 0 2824 1143"/>
                  <a:gd name="T17" fmla="*/ T16 w 2369"/>
                  <a:gd name="T18" fmla="+- 0 -1375 -1636"/>
                  <a:gd name="T19" fmla="*/ -1375 h 427"/>
                  <a:gd name="T20" fmla="+- 0 2825 1143"/>
                  <a:gd name="T21" fmla="*/ T20 w 2369"/>
                  <a:gd name="T22" fmla="+- 0 -1351 -1636"/>
                  <a:gd name="T23" fmla="*/ -1351 h 427"/>
                  <a:gd name="T24" fmla="+- 0 2841 1143"/>
                  <a:gd name="T25" fmla="*/ T24 w 2369"/>
                  <a:gd name="T26" fmla="+- 0 -1292 -1636"/>
                  <a:gd name="T27" fmla="*/ -1292 h 427"/>
                  <a:gd name="T28" fmla="+- 0 2891 1143"/>
                  <a:gd name="T29" fmla="*/ T28 w 2369"/>
                  <a:gd name="T30" fmla="+- 0 -1231 -1636"/>
                  <a:gd name="T31" fmla="*/ -1231 h 427"/>
                  <a:gd name="T32" fmla="+- 0 2945 1143"/>
                  <a:gd name="T33" fmla="*/ T32 w 2369"/>
                  <a:gd name="T34" fmla="+- 0 -1210 -1636"/>
                  <a:gd name="T35" fmla="*/ -1210 h 427"/>
                  <a:gd name="T36" fmla="+- 0 2971 1143"/>
                  <a:gd name="T37" fmla="*/ T36 w 2369"/>
                  <a:gd name="T38" fmla="+- 0 -1210 -1636"/>
                  <a:gd name="T39" fmla="*/ -1210 h 427"/>
                  <a:gd name="T40" fmla="+- 0 3043 1143"/>
                  <a:gd name="T41" fmla="*/ T40 w 2369"/>
                  <a:gd name="T42" fmla="+- 0 -1240 -1636"/>
                  <a:gd name="T43" fmla="*/ -1240 h 427"/>
                  <a:gd name="T44" fmla="+- 0 3064 1143"/>
                  <a:gd name="T45" fmla="*/ T44 w 2369"/>
                  <a:gd name="T46" fmla="+- 0 -1263 -1636"/>
                  <a:gd name="T47" fmla="*/ -1263 h 427"/>
                  <a:gd name="T48" fmla="+- 0 2973 1143"/>
                  <a:gd name="T49" fmla="*/ T48 w 2369"/>
                  <a:gd name="T50" fmla="+- 0 -1263 -1636"/>
                  <a:gd name="T51" fmla="*/ -1263 h 427"/>
                  <a:gd name="T52" fmla="+- 0 2948 1143"/>
                  <a:gd name="T53" fmla="*/ T52 w 2369"/>
                  <a:gd name="T54" fmla="+- 0 -1265 -1636"/>
                  <a:gd name="T55" fmla="*/ -1265 h 427"/>
                  <a:gd name="T56" fmla="+- 0 2931 1143"/>
                  <a:gd name="T57" fmla="*/ T56 w 2369"/>
                  <a:gd name="T58" fmla="+- 0 -1271 -1636"/>
                  <a:gd name="T59" fmla="*/ -1271 h 427"/>
                  <a:gd name="T60" fmla="+- 0 2912 1143"/>
                  <a:gd name="T61" fmla="*/ T60 w 2369"/>
                  <a:gd name="T62" fmla="+- 0 -1290 -1636"/>
                  <a:gd name="T63" fmla="*/ -1290 h 427"/>
                  <a:gd name="T64" fmla="+- 0 2903 1143"/>
                  <a:gd name="T65" fmla="*/ T64 w 2369"/>
                  <a:gd name="T66" fmla="+- 0 -1307 -1636"/>
                  <a:gd name="T67" fmla="*/ -1307 h 427"/>
                  <a:gd name="T68" fmla="+- 0 2901 1143"/>
                  <a:gd name="T69" fmla="*/ T68 w 2369"/>
                  <a:gd name="T70" fmla="+- 0 -1323 -1636"/>
                  <a:gd name="T71" fmla="*/ -1323 h 427"/>
                  <a:gd name="T72" fmla="+- 0 2901 1143"/>
                  <a:gd name="T73" fmla="*/ T72 w 2369"/>
                  <a:gd name="T74" fmla="+- 0 -1351 -1636"/>
                  <a:gd name="T75" fmla="*/ -1351 h 427"/>
                  <a:gd name="T76" fmla="+- 0 2905 1143"/>
                  <a:gd name="T77" fmla="*/ T76 w 2369"/>
                  <a:gd name="T78" fmla="+- 0 -1430 -1636"/>
                  <a:gd name="T79" fmla="*/ -1430 h 427"/>
                  <a:gd name="T80" fmla="+- 0 2950 1143"/>
                  <a:gd name="T81" fmla="*/ T80 w 2369"/>
                  <a:gd name="T82" fmla="+- 0 -1470 -1636"/>
                  <a:gd name="T83" fmla="*/ -1470 h 427"/>
                  <a:gd name="T84" fmla="+- 0 3064 1143"/>
                  <a:gd name="T85" fmla="*/ T84 w 2369"/>
                  <a:gd name="T86" fmla="+- 0 -1470 -1636"/>
                  <a:gd name="T87" fmla="*/ -1470 h 427"/>
                  <a:gd name="T88" fmla="+- 0 3052 1143"/>
                  <a:gd name="T89" fmla="*/ T88 w 2369"/>
                  <a:gd name="T90" fmla="+- 0 -1484 -1636"/>
                  <a:gd name="T91" fmla="*/ -1484 h 427"/>
                  <a:gd name="T92" fmla="+- 0 3037 1143"/>
                  <a:gd name="T93" fmla="*/ T92 w 2369"/>
                  <a:gd name="T94" fmla="+- 0 -1498 -1636"/>
                  <a:gd name="T95" fmla="*/ -1498 h 427"/>
                  <a:gd name="T96" fmla="+- 0 3023 1143"/>
                  <a:gd name="T97" fmla="*/ T96 w 2369"/>
                  <a:gd name="T98" fmla="+- 0 -1507 -1636"/>
                  <a:gd name="T99" fmla="*/ -1507 h 427"/>
                  <a:gd name="T100" fmla="+- 0 3001 1143"/>
                  <a:gd name="T101" fmla="*/ T100 w 2369"/>
                  <a:gd name="T102" fmla="+- 0 -1517 -1636"/>
                  <a:gd name="T103" fmla="*/ -1517 h 427"/>
                  <a:gd name="T104" fmla="+- 0 2982 1143"/>
                  <a:gd name="T105" fmla="*/ T104 w 2369"/>
                  <a:gd name="T106" fmla="+- 0 -1522 -1636"/>
                  <a:gd name="T107" fmla="*/ -1522 h 427"/>
                  <a:gd name="T108" fmla="+- 0 2965 1143"/>
                  <a:gd name="T109" fmla="*/ T108 w 2369"/>
                  <a:gd name="T110" fmla="+- 0 -1524 -1636"/>
                  <a:gd name="T111" fmla="*/ -1524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2369" h="427">
                    <a:moveTo>
                      <a:pt x="1822" y="112"/>
                    </a:moveTo>
                    <a:lnTo>
                      <a:pt x="1757" y="129"/>
                    </a:lnTo>
                    <a:lnTo>
                      <a:pt x="1702" y="185"/>
                    </a:lnTo>
                    <a:lnTo>
                      <a:pt x="1683" y="242"/>
                    </a:lnTo>
                    <a:lnTo>
                      <a:pt x="1681" y="261"/>
                    </a:lnTo>
                    <a:lnTo>
                      <a:pt x="1682" y="285"/>
                    </a:lnTo>
                    <a:lnTo>
                      <a:pt x="1698" y="344"/>
                    </a:lnTo>
                    <a:lnTo>
                      <a:pt x="1748" y="405"/>
                    </a:lnTo>
                    <a:lnTo>
                      <a:pt x="1802" y="426"/>
                    </a:lnTo>
                    <a:lnTo>
                      <a:pt x="1828" y="426"/>
                    </a:lnTo>
                    <a:lnTo>
                      <a:pt x="1900" y="396"/>
                    </a:lnTo>
                    <a:lnTo>
                      <a:pt x="1921" y="373"/>
                    </a:lnTo>
                    <a:lnTo>
                      <a:pt x="1830" y="373"/>
                    </a:lnTo>
                    <a:lnTo>
                      <a:pt x="1805" y="371"/>
                    </a:lnTo>
                    <a:lnTo>
                      <a:pt x="1788" y="365"/>
                    </a:lnTo>
                    <a:lnTo>
                      <a:pt x="1769" y="346"/>
                    </a:lnTo>
                    <a:lnTo>
                      <a:pt x="1760" y="329"/>
                    </a:lnTo>
                    <a:lnTo>
                      <a:pt x="1758" y="313"/>
                    </a:lnTo>
                    <a:lnTo>
                      <a:pt x="1758" y="285"/>
                    </a:lnTo>
                    <a:lnTo>
                      <a:pt x="1762" y="206"/>
                    </a:lnTo>
                    <a:lnTo>
                      <a:pt x="1807" y="166"/>
                    </a:lnTo>
                    <a:lnTo>
                      <a:pt x="1921" y="166"/>
                    </a:lnTo>
                    <a:lnTo>
                      <a:pt x="1909" y="152"/>
                    </a:lnTo>
                    <a:lnTo>
                      <a:pt x="1894" y="138"/>
                    </a:lnTo>
                    <a:lnTo>
                      <a:pt x="1880" y="129"/>
                    </a:lnTo>
                    <a:lnTo>
                      <a:pt x="1858" y="119"/>
                    </a:lnTo>
                    <a:lnTo>
                      <a:pt x="1839" y="114"/>
                    </a:lnTo>
                    <a:lnTo>
                      <a:pt x="1822" y="112"/>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6" name="Freeform 25"/>
              <p:cNvSpPr>
                <a:spLocks/>
              </p:cNvSpPr>
              <p:nvPr userDrawn="1"/>
            </p:nvSpPr>
            <p:spPr bwMode="auto">
              <a:xfrm>
                <a:off x="1143" y="-1636"/>
                <a:ext cx="2369" cy="427"/>
              </a:xfrm>
              <a:custGeom>
                <a:avLst/>
                <a:gdLst>
                  <a:gd name="T0" fmla="+- 0 3064 1143"/>
                  <a:gd name="T1" fmla="*/ T0 w 2369"/>
                  <a:gd name="T2" fmla="+- 0 -1470 -1636"/>
                  <a:gd name="T3" fmla="*/ -1470 h 427"/>
                  <a:gd name="T4" fmla="+- 0 2950 1143"/>
                  <a:gd name="T5" fmla="*/ T4 w 2369"/>
                  <a:gd name="T6" fmla="+- 0 -1470 -1636"/>
                  <a:gd name="T7" fmla="*/ -1470 h 427"/>
                  <a:gd name="T8" fmla="+- 0 2975 1143"/>
                  <a:gd name="T9" fmla="*/ T8 w 2369"/>
                  <a:gd name="T10" fmla="+- 0 -1469 -1636"/>
                  <a:gd name="T11" fmla="*/ -1469 h 427"/>
                  <a:gd name="T12" fmla="+- 0 2993 1143"/>
                  <a:gd name="T13" fmla="*/ T12 w 2369"/>
                  <a:gd name="T14" fmla="+- 0 -1463 -1636"/>
                  <a:gd name="T15" fmla="*/ -1463 h 427"/>
                  <a:gd name="T16" fmla="+- 0 3010 1143"/>
                  <a:gd name="T17" fmla="*/ T16 w 2369"/>
                  <a:gd name="T18" fmla="+- 0 -1443 -1636"/>
                  <a:gd name="T19" fmla="*/ -1443 h 427"/>
                  <a:gd name="T20" fmla="+- 0 3019 1143"/>
                  <a:gd name="T21" fmla="*/ T20 w 2369"/>
                  <a:gd name="T22" fmla="+- 0 -1426 -1636"/>
                  <a:gd name="T23" fmla="*/ -1426 h 427"/>
                  <a:gd name="T24" fmla="+- 0 3022 1143"/>
                  <a:gd name="T25" fmla="*/ T24 w 2369"/>
                  <a:gd name="T26" fmla="+- 0 -1410 -1636"/>
                  <a:gd name="T27" fmla="*/ -1410 h 427"/>
                  <a:gd name="T28" fmla="+- 0 3022 1143"/>
                  <a:gd name="T29" fmla="*/ T28 w 2369"/>
                  <a:gd name="T30" fmla="+- 0 -1333 -1636"/>
                  <a:gd name="T31" fmla="*/ -1333 h 427"/>
                  <a:gd name="T32" fmla="+- 0 3022 1143"/>
                  <a:gd name="T33" fmla="*/ T32 w 2369"/>
                  <a:gd name="T34" fmla="+- 0 -1331 -1636"/>
                  <a:gd name="T35" fmla="*/ -1331 h 427"/>
                  <a:gd name="T36" fmla="+- 0 3022 1143"/>
                  <a:gd name="T37" fmla="*/ T36 w 2369"/>
                  <a:gd name="T38" fmla="+- 0 -1329 -1636"/>
                  <a:gd name="T39" fmla="*/ -1329 h 427"/>
                  <a:gd name="T40" fmla="+- 0 3022 1143"/>
                  <a:gd name="T41" fmla="*/ T40 w 2369"/>
                  <a:gd name="T42" fmla="+- 0 -1323 -1636"/>
                  <a:gd name="T43" fmla="*/ -1323 h 427"/>
                  <a:gd name="T44" fmla="+- 0 3019 1143"/>
                  <a:gd name="T45" fmla="*/ T44 w 2369"/>
                  <a:gd name="T46" fmla="+- 0 -1303 -1636"/>
                  <a:gd name="T47" fmla="*/ -1303 h 427"/>
                  <a:gd name="T48" fmla="+- 0 3009 1143"/>
                  <a:gd name="T49" fmla="*/ T48 w 2369"/>
                  <a:gd name="T50" fmla="+- 0 -1285 -1636"/>
                  <a:gd name="T51" fmla="*/ -1285 h 427"/>
                  <a:gd name="T52" fmla="+- 0 2991 1143"/>
                  <a:gd name="T53" fmla="*/ T52 w 2369"/>
                  <a:gd name="T54" fmla="+- 0 -1270 -1636"/>
                  <a:gd name="T55" fmla="*/ -1270 h 427"/>
                  <a:gd name="T56" fmla="+- 0 2973 1143"/>
                  <a:gd name="T57" fmla="*/ T56 w 2369"/>
                  <a:gd name="T58" fmla="+- 0 -1263 -1636"/>
                  <a:gd name="T59" fmla="*/ -1263 h 427"/>
                  <a:gd name="T60" fmla="+- 0 3064 1143"/>
                  <a:gd name="T61" fmla="*/ T60 w 2369"/>
                  <a:gd name="T62" fmla="+- 0 -1263 -1636"/>
                  <a:gd name="T63" fmla="*/ -1263 h 427"/>
                  <a:gd name="T64" fmla="+- 0 3093 1143"/>
                  <a:gd name="T65" fmla="*/ T64 w 2369"/>
                  <a:gd name="T66" fmla="+- 0 -1323 -1636"/>
                  <a:gd name="T67" fmla="*/ -1323 h 427"/>
                  <a:gd name="T68" fmla="+- 0 3098 1143"/>
                  <a:gd name="T69" fmla="*/ T68 w 2369"/>
                  <a:gd name="T70" fmla="+- 0 -1363 -1636"/>
                  <a:gd name="T71" fmla="*/ -1363 h 427"/>
                  <a:gd name="T72" fmla="+- 0 3097 1143"/>
                  <a:gd name="T73" fmla="*/ T72 w 2369"/>
                  <a:gd name="T74" fmla="+- 0 -1385 -1636"/>
                  <a:gd name="T75" fmla="*/ -1385 h 427"/>
                  <a:gd name="T76" fmla="+- 0 3079 1143"/>
                  <a:gd name="T77" fmla="*/ T76 w 2369"/>
                  <a:gd name="T78" fmla="+- 0 -1447 -1636"/>
                  <a:gd name="T79" fmla="*/ -1447 h 427"/>
                  <a:gd name="T80" fmla="+- 0 3069 1143"/>
                  <a:gd name="T81" fmla="*/ T80 w 2369"/>
                  <a:gd name="T82" fmla="+- 0 -1464 -1636"/>
                  <a:gd name="T83" fmla="*/ -1464 h 427"/>
                  <a:gd name="T84" fmla="+- 0 3064 1143"/>
                  <a:gd name="T85" fmla="*/ T84 w 2369"/>
                  <a:gd name="T86" fmla="+- 0 -1470 -1636"/>
                  <a:gd name="T87" fmla="*/ -1470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369" h="427">
                    <a:moveTo>
                      <a:pt x="1921" y="166"/>
                    </a:moveTo>
                    <a:lnTo>
                      <a:pt x="1807" y="166"/>
                    </a:lnTo>
                    <a:lnTo>
                      <a:pt x="1832" y="167"/>
                    </a:lnTo>
                    <a:lnTo>
                      <a:pt x="1850" y="173"/>
                    </a:lnTo>
                    <a:lnTo>
                      <a:pt x="1867" y="193"/>
                    </a:lnTo>
                    <a:lnTo>
                      <a:pt x="1876" y="210"/>
                    </a:lnTo>
                    <a:lnTo>
                      <a:pt x="1879" y="226"/>
                    </a:lnTo>
                    <a:lnTo>
                      <a:pt x="1879" y="303"/>
                    </a:lnTo>
                    <a:lnTo>
                      <a:pt x="1879" y="305"/>
                    </a:lnTo>
                    <a:lnTo>
                      <a:pt x="1879" y="307"/>
                    </a:lnTo>
                    <a:lnTo>
                      <a:pt x="1879" y="313"/>
                    </a:lnTo>
                    <a:lnTo>
                      <a:pt x="1876" y="333"/>
                    </a:lnTo>
                    <a:lnTo>
                      <a:pt x="1866" y="351"/>
                    </a:lnTo>
                    <a:lnTo>
                      <a:pt x="1848" y="366"/>
                    </a:lnTo>
                    <a:lnTo>
                      <a:pt x="1830" y="373"/>
                    </a:lnTo>
                    <a:lnTo>
                      <a:pt x="1921" y="373"/>
                    </a:lnTo>
                    <a:lnTo>
                      <a:pt x="1950" y="313"/>
                    </a:lnTo>
                    <a:lnTo>
                      <a:pt x="1955" y="273"/>
                    </a:lnTo>
                    <a:lnTo>
                      <a:pt x="1954" y="251"/>
                    </a:lnTo>
                    <a:lnTo>
                      <a:pt x="1936" y="189"/>
                    </a:lnTo>
                    <a:lnTo>
                      <a:pt x="1926" y="172"/>
                    </a:lnTo>
                    <a:lnTo>
                      <a:pt x="1921" y="166"/>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7" name="Freeform 26"/>
              <p:cNvSpPr>
                <a:spLocks/>
              </p:cNvSpPr>
              <p:nvPr userDrawn="1"/>
            </p:nvSpPr>
            <p:spPr bwMode="auto">
              <a:xfrm>
                <a:off x="1143" y="-1636"/>
                <a:ext cx="2369" cy="427"/>
              </a:xfrm>
              <a:custGeom>
                <a:avLst/>
                <a:gdLst>
                  <a:gd name="T0" fmla="+- 0 3196 1143"/>
                  <a:gd name="T1" fmla="*/ T0 w 2369"/>
                  <a:gd name="T2" fmla="+- 0 -1517 -1636"/>
                  <a:gd name="T3" fmla="*/ -1517 h 427"/>
                  <a:gd name="T4" fmla="+- 0 3127 1143"/>
                  <a:gd name="T5" fmla="*/ T4 w 2369"/>
                  <a:gd name="T6" fmla="+- 0 -1517 -1636"/>
                  <a:gd name="T7" fmla="*/ -1517 h 427"/>
                  <a:gd name="T8" fmla="+- 0 3126 1143"/>
                  <a:gd name="T9" fmla="*/ T8 w 2369"/>
                  <a:gd name="T10" fmla="+- 0 -1209 -1636"/>
                  <a:gd name="T11" fmla="*/ -1209 h 427"/>
                  <a:gd name="T12" fmla="+- 0 3196 1143"/>
                  <a:gd name="T13" fmla="*/ T12 w 2369"/>
                  <a:gd name="T14" fmla="+- 0 -1209 -1636"/>
                  <a:gd name="T15" fmla="*/ -1209 h 427"/>
                  <a:gd name="T16" fmla="+- 0 3196 1143"/>
                  <a:gd name="T17" fmla="*/ T16 w 2369"/>
                  <a:gd name="T18" fmla="+- 0 -1517 -1636"/>
                  <a:gd name="T19" fmla="*/ -1517 h 427"/>
                </a:gdLst>
                <a:ahLst/>
                <a:cxnLst>
                  <a:cxn ang="0">
                    <a:pos x="T1" y="T3"/>
                  </a:cxn>
                  <a:cxn ang="0">
                    <a:pos x="T5" y="T7"/>
                  </a:cxn>
                  <a:cxn ang="0">
                    <a:pos x="T9" y="T11"/>
                  </a:cxn>
                  <a:cxn ang="0">
                    <a:pos x="T13" y="T15"/>
                  </a:cxn>
                  <a:cxn ang="0">
                    <a:pos x="T17" y="T19"/>
                  </a:cxn>
                </a:cxnLst>
                <a:rect l="0" t="0" r="r" b="b"/>
                <a:pathLst>
                  <a:path w="2369" h="427">
                    <a:moveTo>
                      <a:pt x="2053" y="119"/>
                    </a:moveTo>
                    <a:lnTo>
                      <a:pt x="1984" y="119"/>
                    </a:lnTo>
                    <a:lnTo>
                      <a:pt x="1983" y="427"/>
                    </a:lnTo>
                    <a:lnTo>
                      <a:pt x="2053" y="427"/>
                    </a:lnTo>
                    <a:lnTo>
                      <a:pt x="2053" y="119"/>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8" name="Freeform 27"/>
              <p:cNvSpPr>
                <a:spLocks/>
              </p:cNvSpPr>
              <p:nvPr userDrawn="1"/>
            </p:nvSpPr>
            <p:spPr bwMode="auto">
              <a:xfrm>
                <a:off x="1143" y="-1636"/>
                <a:ext cx="2369" cy="427"/>
              </a:xfrm>
              <a:custGeom>
                <a:avLst/>
                <a:gdLst>
                  <a:gd name="T0" fmla="+- 0 3171 1143"/>
                  <a:gd name="T1" fmla="*/ T0 w 2369"/>
                  <a:gd name="T2" fmla="+- 0 -1636 -1636"/>
                  <a:gd name="T3" fmla="*/ -1636 h 427"/>
                  <a:gd name="T4" fmla="+- 0 3149 1143"/>
                  <a:gd name="T5" fmla="*/ T4 w 2369"/>
                  <a:gd name="T6" fmla="+- 0 -1636 -1636"/>
                  <a:gd name="T7" fmla="*/ -1636 h 427"/>
                  <a:gd name="T8" fmla="+- 0 3139 1143"/>
                  <a:gd name="T9" fmla="*/ T8 w 2369"/>
                  <a:gd name="T10" fmla="+- 0 -1632 -1636"/>
                  <a:gd name="T11" fmla="*/ -1632 h 427"/>
                  <a:gd name="T12" fmla="+- 0 3124 1143"/>
                  <a:gd name="T13" fmla="*/ T12 w 2369"/>
                  <a:gd name="T14" fmla="+- 0 -1617 -1636"/>
                  <a:gd name="T15" fmla="*/ -1617 h 427"/>
                  <a:gd name="T16" fmla="+- 0 3121 1143"/>
                  <a:gd name="T17" fmla="*/ T16 w 2369"/>
                  <a:gd name="T18" fmla="+- 0 -1608 -1636"/>
                  <a:gd name="T19" fmla="*/ -1608 h 427"/>
                  <a:gd name="T20" fmla="+- 0 3121 1143"/>
                  <a:gd name="T21" fmla="*/ T20 w 2369"/>
                  <a:gd name="T22" fmla="+- 0 -1586 -1636"/>
                  <a:gd name="T23" fmla="*/ -1586 h 427"/>
                  <a:gd name="T24" fmla="+- 0 3124 1143"/>
                  <a:gd name="T25" fmla="*/ T24 w 2369"/>
                  <a:gd name="T26" fmla="+- 0 -1577 -1636"/>
                  <a:gd name="T27" fmla="*/ -1577 h 427"/>
                  <a:gd name="T28" fmla="+- 0 3139 1143"/>
                  <a:gd name="T29" fmla="*/ T28 w 2369"/>
                  <a:gd name="T30" fmla="+- 0 -1562 -1636"/>
                  <a:gd name="T31" fmla="*/ -1562 h 427"/>
                  <a:gd name="T32" fmla="+- 0 3149 1143"/>
                  <a:gd name="T33" fmla="*/ T32 w 2369"/>
                  <a:gd name="T34" fmla="+- 0 -1558 -1636"/>
                  <a:gd name="T35" fmla="*/ -1558 h 427"/>
                  <a:gd name="T36" fmla="+- 0 3171 1143"/>
                  <a:gd name="T37" fmla="*/ T36 w 2369"/>
                  <a:gd name="T38" fmla="+- 0 -1558 -1636"/>
                  <a:gd name="T39" fmla="*/ -1558 h 427"/>
                  <a:gd name="T40" fmla="+- 0 3180 1143"/>
                  <a:gd name="T41" fmla="*/ T40 w 2369"/>
                  <a:gd name="T42" fmla="+- 0 -1562 -1636"/>
                  <a:gd name="T43" fmla="*/ -1562 h 427"/>
                  <a:gd name="T44" fmla="+- 0 3196 1143"/>
                  <a:gd name="T45" fmla="*/ T44 w 2369"/>
                  <a:gd name="T46" fmla="+- 0 -1577 -1636"/>
                  <a:gd name="T47" fmla="*/ -1577 h 427"/>
                  <a:gd name="T48" fmla="+- 0 3200 1143"/>
                  <a:gd name="T49" fmla="*/ T48 w 2369"/>
                  <a:gd name="T50" fmla="+- 0 -1586 -1636"/>
                  <a:gd name="T51" fmla="*/ -1586 h 427"/>
                  <a:gd name="T52" fmla="+- 0 3200 1143"/>
                  <a:gd name="T53" fmla="*/ T52 w 2369"/>
                  <a:gd name="T54" fmla="+- 0 -1608 -1636"/>
                  <a:gd name="T55" fmla="*/ -1608 h 427"/>
                  <a:gd name="T56" fmla="+- 0 3196 1143"/>
                  <a:gd name="T57" fmla="*/ T56 w 2369"/>
                  <a:gd name="T58" fmla="+- 0 -1617 -1636"/>
                  <a:gd name="T59" fmla="*/ -1617 h 427"/>
                  <a:gd name="T60" fmla="+- 0 3180 1143"/>
                  <a:gd name="T61" fmla="*/ T60 w 2369"/>
                  <a:gd name="T62" fmla="+- 0 -1632 -1636"/>
                  <a:gd name="T63" fmla="*/ -1632 h 427"/>
                  <a:gd name="T64" fmla="+- 0 3171 1143"/>
                  <a:gd name="T65" fmla="*/ T64 w 2369"/>
                  <a:gd name="T66" fmla="+- 0 -1636 -1636"/>
                  <a:gd name="T67" fmla="*/ -1636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2028" y="0"/>
                    </a:moveTo>
                    <a:lnTo>
                      <a:pt x="2006" y="0"/>
                    </a:lnTo>
                    <a:lnTo>
                      <a:pt x="1996" y="4"/>
                    </a:lnTo>
                    <a:lnTo>
                      <a:pt x="1981" y="19"/>
                    </a:lnTo>
                    <a:lnTo>
                      <a:pt x="1978" y="28"/>
                    </a:lnTo>
                    <a:lnTo>
                      <a:pt x="1978" y="50"/>
                    </a:lnTo>
                    <a:lnTo>
                      <a:pt x="1981" y="59"/>
                    </a:lnTo>
                    <a:lnTo>
                      <a:pt x="1996" y="74"/>
                    </a:lnTo>
                    <a:lnTo>
                      <a:pt x="2006" y="78"/>
                    </a:lnTo>
                    <a:lnTo>
                      <a:pt x="2028" y="78"/>
                    </a:lnTo>
                    <a:lnTo>
                      <a:pt x="2037" y="74"/>
                    </a:lnTo>
                    <a:lnTo>
                      <a:pt x="2053" y="59"/>
                    </a:lnTo>
                    <a:lnTo>
                      <a:pt x="2057" y="50"/>
                    </a:lnTo>
                    <a:lnTo>
                      <a:pt x="2057" y="28"/>
                    </a:lnTo>
                    <a:lnTo>
                      <a:pt x="2053" y="19"/>
                    </a:lnTo>
                    <a:lnTo>
                      <a:pt x="2037" y="4"/>
                    </a:lnTo>
                    <a:lnTo>
                      <a:pt x="2028" y="0"/>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29" name="Freeform 28"/>
              <p:cNvSpPr>
                <a:spLocks/>
              </p:cNvSpPr>
              <p:nvPr userDrawn="1"/>
            </p:nvSpPr>
            <p:spPr bwMode="auto">
              <a:xfrm>
                <a:off x="1143" y="-1636"/>
                <a:ext cx="2369" cy="427"/>
              </a:xfrm>
              <a:custGeom>
                <a:avLst/>
                <a:gdLst>
                  <a:gd name="T0" fmla="+- 0 3391 1143"/>
                  <a:gd name="T1" fmla="*/ T0 w 2369"/>
                  <a:gd name="T2" fmla="+- 0 -1523 -1636"/>
                  <a:gd name="T3" fmla="*/ -1523 h 427"/>
                  <a:gd name="T4" fmla="+- 0 3329 1143"/>
                  <a:gd name="T5" fmla="*/ T4 w 2369"/>
                  <a:gd name="T6" fmla="+- 0 -1516 -1636"/>
                  <a:gd name="T7" fmla="*/ -1516 h 427"/>
                  <a:gd name="T8" fmla="+- 0 3279 1143"/>
                  <a:gd name="T9" fmla="*/ T8 w 2369"/>
                  <a:gd name="T10" fmla="+- 0 -1481 -1636"/>
                  <a:gd name="T11" fmla="*/ -1481 h 427"/>
                  <a:gd name="T12" fmla="+- 0 3248 1143"/>
                  <a:gd name="T13" fmla="*/ T12 w 2369"/>
                  <a:gd name="T14" fmla="+- 0 -1430 -1636"/>
                  <a:gd name="T15" fmla="*/ -1430 h 427"/>
                  <a:gd name="T16" fmla="+- 0 3237 1143"/>
                  <a:gd name="T17" fmla="*/ T16 w 2369"/>
                  <a:gd name="T18" fmla="+- 0 -1371 -1636"/>
                  <a:gd name="T19" fmla="*/ -1371 h 427"/>
                  <a:gd name="T20" fmla="+- 0 3238 1143"/>
                  <a:gd name="T21" fmla="*/ T20 w 2369"/>
                  <a:gd name="T22" fmla="+- 0 -1348 -1636"/>
                  <a:gd name="T23" fmla="*/ -1348 h 427"/>
                  <a:gd name="T24" fmla="+- 0 3255 1143"/>
                  <a:gd name="T25" fmla="*/ T24 w 2369"/>
                  <a:gd name="T26" fmla="+- 0 -1290 -1636"/>
                  <a:gd name="T27" fmla="*/ -1290 h 427"/>
                  <a:gd name="T28" fmla="+- 0 3305 1143"/>
                  <a:gd name="T29" fmla="*/ T28 w 2369"/>
                  <a:gd name="T30" fmla="+- 0 -1230 -1636"/>
                  <a:gd name="T31" fmla="*/ -1230 h 427"/>
                  <a:gd name="T32" fmla="+- 0 3365 1143"/>
                  <a:gd name="T33" fmla="*/ T32 w 2369"/>
                  <a:gd name="T34" fmla="+- 0 -1209 -1636"/>
                  <a:gd name="T35" fmla="*/ -1209 h 427"/>
                  <a:gd name="T36" fmla="+- 0 3388 1143"/>
                  <a:gd name="T37" fmla="*/ T36 w 2369"/>
                  <a:gd name="T38" fmla="+- 0 -1210 -1636"/>
                  <a:gd name="T39" fmla="*/ -1210 h 427"/>
                  <a:gd name="T40" fmla="+- 0 3448 1143"/>
                  <a:gd name="T41" fmla="*/ T40 w 2369"/>
                  <a:gd name="T42" fmla="+- 0 -1233 -1636"/>
                  <a:gd name="T43" fmla="*/ -1233 h 427"/>
                  <a:gd name="T44" fmla="+- 0 3511 1143"/>
                  <a:gd name="T45" fmla="*/ T44 w 2369"/>
                  <a:gd name="T46" fmla="+- 0 -1233 -1636"/>
                  <a:gd name="T47" fmla="*/ -1233 h 427"/>
                  <a:gd name="T48" fmla="+- 0 3511 1143"/>
                  <a:gd name="T49" fmla="*/ T48 w 2369"/>
                  <a:gd name="T50" fmla="+- 0 -1263 -1636"/>
                  <a:gd name="T51" fmla="*/ -1263 h 427"/>
                  <a:gd name="T52" fmla="+- 0 3386 1143"/>
                  <a:gd name="T53" fmla="*/ T52 w 2369"/>
                  <a:gd name="T54" fmla="+- 0 -1263 -1636"/>
                  <a:gd name="T55" fmla="*/ -1263 h 427"/>
                  <a:gd name="T56" fmla="+- 0 3361 1143"/>
                  <a:gd name="T57" fmla="*/ T56 w 2369"/>
                  <a:gd name="T58" fmla="+- 0 -1265 -1636"/>
                  <a:gd name="T59" fmla="*/ -1265 h 427"/>
                  <a:gd name="T60" fmla="+- 0 3344 1143"/>
                  <a:gd name="T61" fmla="*/ T60 w 2369"/>
                  <a:gd name="T62" fmla="+- 0 -1271 -1636"/>
                  <a:gd name="T63" fmla="*/ -1271 h 427"/>
                  <a:gd name="T64" fmla="+- 0 3325 1143"/>
                  <a:gd name="T65" fmla="*/ T64 w 2369"/>
                  <a:gd name="T66" fmla="+- 0 -1290 -1636"/>
                  <a:gd name="T67" fmla="*/ -1290 h 427"/>
                  <a:gd name="T68" fmla="+- 0 3316 1143"/>
                  <a:gd name="T69" fmla="*/ T68 w 2369"/>
                  <a:gd name="T70" fmla="+- 0 -1307 -1636"/>
                  <a:gd name="T71" fmla="*/ -1307 h 427"/>
                  <a:gd name="T72" fmla="+- 0 3314 1143"/>
                  <a:gd name="T73" fmla="*/ T72 w 2369"/>
                  <a:gd name="T74" fmla="+- 0 -1323 -1636"/>
                  <a:gd name="T75" fmla="*/ -1323 h 427"/>
                  <a:gd name="T76" fmla="+- 0 3314 1143"/>
                  <a:gd name="T77" fmla="*/ T76 w 2369"/>
                  <a:gd name="T78" fmla="+- 0 -1348 -1636"/>
                  <a:gd name="T79" fmla="*/ -1348 h 427"/>
                  <a:gd name="T80" fmla="+- 0 3314 1143"/>
                  <a:gd name="T81" fmla="*/ T80 w 2369"/>
                  <a:gd name="T82" fmla="+- 0 -1410 -1636"/>
                  <a:gd name="T83" fmla="*/ -1410 h 427"/>
                  <a:gd name="T84" fmla="+- 0 3345 1143"/>
                  <a:gd name="T85" fmla="*/ T84 w 2369"/>
                  <a:gd name="T86" fmla="+- 0 -1463 -1636"/>
                  <a:gd name="T87" fmla="*/ -1463 h 427"/>
                  <a:gd name="T88" fmla="+- 0 3384 1143"/>
                  <a:gd name="T89" fmla="*/ T88 w 2369"/>
                  <a:gd name="T90" fmla="+- 0 -1471 -1636"/>
                  <a:gd name="T91" fmla="*/ -1471 h 427"/>
                  <a:gd name="T92" fmla="+- 0 3477 1143"/>
                  <a:gd name="T93" fmla="*/ T92 w 2369"/>
                  <a:gd name="T94" fmla="+- 0 -1471 -1636"/>
                  <a:gd name="T95" fmla="*/ -1471 h 427"/>
                  <a:gd name="T96" fmla="+- 0 3476 1143"/>
                  <a:gd name="T97" fmla="*/ T96 w 2369"/>
                  <a:gd name="T98" fmla="+- 0 -1472 -1636"/>
                  <a:gd name="T99" fmla="*/ -1472 h 427"/>
                  <a:gd name="T100" fmla="+- 0 3461 1143"/>
                  <a:gd name="T101" fmla="*/ T100 w 2369"/>
                  <a:gd name="T102" fmla="+- 0 -1489 -1636"/>
                  <a:gd name="T103" fmla="*/ -1489 h 427"/>
                  <a:gd name="T104" fmla="+- 0 3445 1143"/>
                  <a:gd name="T105" fmla="*/ T104 w 2369"/>
                  <a:gd name="T106" fmla="+- 0 -1501 -1636"/>
                  <a:gd name="T107" fmla="*/ -1501 h 427"/>
                  <a:gd name="T108" fmla="+- 0 3430 1143"/>
                  <a:gd name="T109" fmla="*/ T108 w 2369"/>
                  <a:gd name="T110" fmla="+- 0 -1511 -1636"/>
                  <a:gd name="T111" fmla="*/ -1511 h 427"/>
                  <a:gd name="T112" fmla="+- 0 3410 1143"/>
                  <a:gd name="T113" fmla="*/ T112 w 2369"/>
                  <a:gd name="T114" fmla="+- 0 -1519 -1636"/>
                  <a:gd name="T115" fmla="*/ -1519 h 427"/>
                  <a:gd name="T116" fmla="+- 0 3391 1143"/>
                  <a:gd name="T117" fmla="*/ T116 w 2369"/>
                  <a:gd name="T118" fmla="+- 0 -1523 -1636"/>
                  <a:gd name="T119" fmla="*/ -1523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369" h="427">
                    <a:moveTo>
                      <a:pt x="2248" y="113"/>
                    </a:moveTo>
                    <a:lnTo>
                      <a:pt x="2186" y="120"/>
                    </a:lnTo>
                    <a:lnTo>
                      <a:pt x="2136" y="155"/>
                    </a:lnTo>
                    <a:lnTo>
                      <a:pt x="2105" y="206"/>
                    </a:lnTo>
                    <a:lnTo>
                      <a:pt x="2094" y="265"/>
                    </a:lnTo>
                    <a:lnTo>
                      <a:pt x="2095" y="288"/>
                    </a:lnTo>
                    <a:lnTo>
                      <a:pt x="2112" y="346"/>
                    </a:lnTo>
                    <a:lnTo>
                      <a:pt x="2162" y="406"/>
                    </a:lnTo>
                    <a:lnTo>
                      <a:pt x="2222" y="427"/>
                    </a:lnTo>
                    <a:lnTo>
                      <a:pt x="2245" y="426"/>
                    </a:lnTo>
                    <a:lnTo>
                      <a:pt x="2305" y="403"/>
                    </a:lnTo>
                    <a:lnTo>
                      <a:pt x="2368" y="403"/>
                    </a:lnTo>
                    <a:lnTo>
                      <a:pt x="2368" y="373"/>
                    </a:lnTo>
                    <a:lnTo>
                      <a:pt x="2243" y="373"/>
                    </a:lnTo>
                    <a:lnTo>
                      <a:pt x="2218" y="371"/>
                    </a:lnTo>
                    <a:lnTo>
                      <a:pt x="2201" y="365"/>
                    </a:lnTo>
                    <a:lnTo>
                      <a:pt x="2182" y="346"/>
                    </a:lnTo>
                    <a:lnTo>
                      <a:pt x="2173" y="329"/>
                    </a:lnTo>
                    <a:lnTo>
                      <a:pt x="2171" y="313"/>
                    </a:lnTo>
                    <a:lnTo>
                      <a:pt x="2171" y="288"/>
                    </a:lnTo>
                    <a:lnTo>
                      <a:pt x="2171" y="226"/>
                    </a:lnTo>
                    <a:lnTo>
                      <a:pt x="2202" y="173"/>
                    </a:lnTo>
                    <a:lnTo>
                      <a:pt x="2241" y="165"/>
                    </a:lnTo>
                    <a:lnTo>
                      <a:pt x="2334" y="165"/>
                    </a:lnTo>
                    <a:lnTo>
                      <a:pt x="2333" y="164"/>
                    </a:lnTo>
                    <a:lnTo>
                      <a:pt x="2318" y="147"/>
                    </a:lnTo>
                    <a:lnTo>
                      <a:pt x="2302" y="135"/>
                    </a:lnTo>
                    <a:lnTo>
                      <a:pt x="2287" y="125"/>
                    </a:lnTo>
                    <a:lnTo>
                      <a:pt x="2267" y="117"/>
                    </a:lnTo>
                    <a:lnTo>
                      <a:pt x="2248" y="11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0" name="Freeform 29"/>
              <p:cNvSpPr>
                <a:spLocks/>
              </p:cNvSpPr>
              <p:nvPr userDrawn="1"/>
            </p:nvSpPr>
            <p:spPr bwMode="auto">
              <a:xfrm>
                <a:off x="1143" y="-1636"/>
                <a:ext cx="2369" cy="427"/>
              </a:xfrm>
              <a:custGeom>
                <a:avLst/>
                <a:gdLst>
                  <a:gd name="T0" fmla="+- 0 3511 1143"/>
                  <a:gd name="T1" fmla="*/ T0 w 2369"/>
                  <a:gd name="T2" fmla="+- 0 -1233 -1636"/>
                  <a:gd name="T3" fmla="*/ -1233 h 427"/>
                  <a:gd name="T4" fmla="+- 0 3448 1143"/>
                  <a:gd name="T5" fmla="*/ T4 w 2369"/>
                  <a:gd name="T6" fmla="+- 0 -1233 -1636"/>
                  <a:gd name="T7" fmla="*/ -1233 h 427"/>
                  <a:gd name="T8" fmla="+- 0 3448 1143"/>
                  <a:gd name="T9" fmla="*/ T8 w 2369"/>
                  <a:gd name="T10" fmla="+- 0 -1210 -1636"/>
                  <a:gd name="T11" fmla="*/ -1210 h 427"/>
                  <a:gd name="T12" fmla="+- 0 3511 1143"/>
                  <a:gd name="T13" fmla="*/ T12 w 2369"/>
                  <a:gd name="T14" fmla="+- 0 -1210 -1636"/>
                  <a:gd name="T15" fmla="*/ -1210 h 427"/>
                  <a:gd name="T16" fmla="+- 0 3511 1143"/>
                  <a:gd name="T17" fmla="*/ T16 w 2369"/>
                  <a:gd name="T18" fmla="+- 0 -1233 -1636"/>
                  <a:gd name="T19" fmla="*/ -1233 h 427"/>
                </a:gdLst>
                <a:ahLst/>
                <a:cxnLst>
                  <a:cxn ang="0">
                    <a:pos x="T1" y="T3"/>
                  </a:cxn>
                  <a:cxn ang="0">
                    <a:pos x="T5" y="T7"/>
                  </a:cxn>
                  <a:cxn ang="0">
                    <a:pos x="T9" y="T11"/>
                  </a:cxn>
                  <a:cxn ang="0">
                    <a:pos x="T13" y="T15"/>
                  </a:cxn>
                  <a:cxn ang="0">
                    <a:pos x="T17" y="T19"/>
                  </a:cxn>
                </a:cxnLst>
                <a:rect l="0" t="0" r="r" b="b"/>
                <a:pathLst>
                  <a:path w="2369" h="427">
                    <a:moveTo>
                      <a:pt x="2368" y="403"/>
                    </a:moveTo>
                    <a:lnTo>
                      <a:pt x="2305" y="403"/>
                    </a:lnTo>
                    <a:lnTo>
                      <a:pt x="2305" y="426"/>
                    </a:lnTo>
                    <a:lnTo>
                      <a:pt x="2368" y="426"/>
                    </a:lnTo>
                    <a:lnTo>
                      <a:pt x="2368" y="403"/>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31" name="Freeform 30"/>
              <p:cNvSpPr>
                <a:spLocks/>
              </p:cNvSpPr>
              <p:nvPr userDrawn="1"/>
            </p:nvSpPr>
            <p:spPr bwMode="auto">
              <a:xfrm>
                <a:off x="1143" y="-1636"/>
                <a:ext cx="2369" cy="427"/>
              </a:xfrm>
              <a:custGeom>
                <a:avLst/>
                <a:gdLst>
                  <a:gd name="T0" fmla="+- 0 3477 1143"/>
                  <a:gd name="T1" fmla="*/ T0 w 2369"/>
                  <a:gd name="T2" fmla="+- 0 -1471 -1636"/>
                  <a:gd name="T3" fmla="*/ -1471 h 427"/>
                  <a:gd name="T4" fmla="+- 0 3384 1143"/>
                  <a:gd name="T5" fmla="*/ T4 w 2369"/>
                  <a:gd name="T6" fmla="+- 0 -1471 -1636"/>
                  <a:gd name="T7" fmla="*/ -1471 h 427"/>
                  <a:gd name="T8" fmla="+- 0 3391 1143"/>
                  <a:gd name="T9" fmla="*/ T8 w 2369"/>
                  <a:gd name="T10" fmla="+- 0 -1470 -1636"/>
                  <a:gd name="T11" fmla="*/ -1470 h 427"/>
                  <a:gd name="T12" fmla="+- 0 3406 1143"/>
                  <a:gd name="T13" fmla="*/ T12 w 2369"/>
                  <a:gd name="T14" fmla="+- 0 -1463 -1636"/>
                  <a:gd name="T15" fmla="*/ -1463 h 427"/>
                  <a:gd name="T16" fmla="+- 0 3435 1143"/>
                  <a:gd name="T17" fmla="*/ T16 w 2369"/>
                  <a:gd name="T18" fmla="+- 0 -1418 -1636"/>
                  <a:gd name="T19" fmla="*/ -1418 h 427"/>
                  <a:gd name="T20" fmla="+- 0 3435 1143"/>
                  <a:gd name="T21" fmla="*/ T20 w 2369"/>
                  <a:gd name="T22" fmla="+- 0 -1333 -1636"/>
                  <a:gd name="T23" fmla="*/ -1333 h 427"/>
                  <a:gd name="T24" fmla="+- 0 3435 1143"/>
                  <a:gd name="T25" fmla="*/ T24 w 2369"/>
                  <a:gd name="T26" fmla="+- 0 -1331 -1636"/>
                  <a:gd name="T27" fmla="*/ -1331 h 427"/>
                  <a:gd name="T28" fmla="+- 0 3404 1143"/>
                  <a:gd name="T29" fmla="*/ T28 w 2369"/>
                  <a:gd name="T30" fmla="+- 0 -1270 -1636"/>
                  <a:gd name="T31" fmla="*/ -1270 h 427"/>
                  <a:gd name="T32" fmla="+- 0 3386 1143"/>
                  <a:gd name="T33" fmla="*/ T32 w 2369"/>
                  <a:gd name="T34" fmla="+- 0 -1263 -1636"/>
                  <a:gd name="T35" fmla="*/ -1263 h 427"/>
                  <a:gd name="T36" fmla="+- 0 3511 1143"/>
                  <a:gd name="T37" fmla="*/ T36 w 2369"/>
                  <a:gd name="T38" fmla="+- 0 -1263 -1636"/>
                  <a:gd name="T39" fmla="*/ -1263 h 427"/>
                  <a:gd name="T40" fmla="+- 0 3511 1143"/>
                  <a:gd name="T41" fmla="*/ T40 w 2369"/>
                  <a:gd name="T42" fmla="+- 0 -1377 -1636"/>
                  <a:gd name="T43" fmla="*/ -1377 h 427"/>
                  <a:gd name="T44" fmla="+- 0 3511 1143"/>
                  <a:gd name="T45" fmla="*/ T44 w 2369"/>
                  <a:gd name="T46" fmla="+- 0 -1377 -1636"/>
                  <a:gd name="T47" fmla="*/ -1377 h 427"/>
                  <a:gd name="T48" fmla="+- 0 3509 1143"/>
                  <a:gd name="T49" fmla="*/ T48 w 2369"/>
                  <a:gd name="T50" fmla="+- 0 -1397 -1636"/>
                  <a:gd name="T51" fmla="*/ -1397 h 427"/>
                  <a:gd name="T52" fmla="+- 0 3504 1143"/>
                  <a:gd name="T53" fmla="*/ T52 w 2369"/>
                  <a:gd name="T54" fmla="+- 0 -1416 -1636"/>
                  <a:gd name="T55" fmla="*/ -1416 h 427"/>
                  <a:gd name="T56" fmla="+- 0 3495 1143"/>
                  <a:gd name="T57" fmla="*/ T56 w 2369"/>
                  <a:gd name="T58" fmla="+- 0 -1439 -1636"/>
                  <a:gd name="T59" fmla="*/ -1439 h 427"/>
                  <a:gd name="T60" fmla="+- 0 3486 1143"/>
                  <a:gd name="T61" fmla="*/ T60 w 2369"/>
                  <a:gd name="T62" fmla="+- 0 -1457 -1636"/>
                  <a:gd name="T63" fmla="*/ -1457 h 427"/>
                  <a:gd name="T64" fmla="+- 0 3477 1143"/>
                  <a:gd name="T65" fmla="*/ T64 w 2369"/>
                  <a:gd name="T66" fmla="+- 0 -1471 -1636"/>
                  <a:gd name="T67" fmla="*/ -1471 h 4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369" h="427">
                    <a:moveTo>
                      <a:pt x="2334" y="165"/>
                    </a:moveTo>
                    <a:lnTo>
                      <a:pt x="2241" y="165"/>
                    </a:lnTo>
                    <a:lnTo>
                      <a:pt x="2248" y="166"/>
                    </a:lnTo>
                    <a:lnTo>
                      <a:pt x="2263" y="173"/>
                    </a:lnTo>
                    <a:lnTo>
                      <a:pt x="2292" y="218"/>
                    </a:lnTo>
                    <a:lnTo>
                      <a:pt x="2292" y="303"/>
                    </a:lnTo>
                    <a:lnTo>
                      <a:pt x="2292" y="305"/>
                    </a:lnTo>
                    <a:lnTo>
                      <a:pt x="2261" y="366"/>
                    </a:lnTo>
                    <a:lnTo>
                      <a:pt x="2243" y="373"/>
                    </a:lnTo>
                    <a:lnTo>
                      <a:pt x="2368" y="373"/>
                    </a:lnTo>
                    <a:lnTo>
                      <a:pt x="2368" y="259"/>
                    </a:lnTo>
                    <a:lnTo>
                      <a:pt x="2366" y="239"/>
                    </a:lnTo>
                    <a:lnTo>
                      <a:pt x="2361" y="220"/>
                    </a:lnTo>
                    <a:lnTo>
                      <a:pt x="2352" y="197"/>
                    </a:lnTo>
                    <a:lnTo>
                      <a:pt x="2343" y="179"/>
                    </a:lnTo>
                    <a:lnTo>
                      <a:pt x="2334" y="165"/>
                    </a:lnTo>
                  </a:path>
                </a:pathLst>
              </a:custGeom>
              <a:solidFill>
                <a:srgbClr val="A31E2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grpSp>
      <p:sp>
        <p:nvSpPr>
          <p:cNvPr id="97" name="TextBox 96"/>
          <p:cNvSpPr txBox="1"/>
          <p:nvPr userDrawn="1"/>
        </p:nvSpPr>
        <p:spPr>
          <a:xfrm>
            <a:off x="2602524" y="6391986"/>
            <a:ext cx="1711622" cy="307777"/>
          </a:xfrm>
          <a:prstGeom prst="rect">
            <a:avLst/>
          </a:prstGeom>
          <a:noFill/>
        </p:spPr>
        <p:txBody>
          <a:bodyPr wrap="none" rtlCol="0">
            <a:spAutoFit/>
          </a:bodyPr>
          <a:lstStyle/>
          <a:p>
            <a:r>
              <a:rPr lang="en-ZA" sz="1400" dirty="0" smtClean="0">
                <a:solidFill>
                  <a:srgbClr val="990033"/>
                </a:solidFill>
              </a:rPr>
              <a:t>www.metanoia.co.za</a:t>
            </a:r>
            <a:endParaRPr lang="en-ZA" sz="1400" dirty="0">
              <a:solidFill>
                <a:srgbClr val="990033"/>
              </a:solidFill>
            </a:endParaRPr>
          </a:p>
        </p:txBody>
      </p:sp>
    </p:spTree>
    <p:extLst>
      <p:ext uri="{BB962C8B-B14F-4D97-AF65-F5344CB8AC3E}">
        <p14:creationId xmlns:p14="http://schemas.microsoft.com/office/powerpoint/2010/main" val="343321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C6361-82D3-4CAE-B658-F4281D72B0CA}" type="datetimeFigureOut">
              <a:rPr lang="en-ZA" smtClean="0"/>
              <a:t>2015/06/22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925454C-B9D9-4D28-9844-64677F513BD6}" type="slidenum">
              <a:rPr lang="en-ZA" smtClean="0"/>
              <a:t>‹#›</a:t>
            </a:fld>
            <a:endParaRPr lang="en-ZA"/>
          </a:p>
        </p:txBody>
      </p:sp>
    </p:spTree>
    <p:extLst>
      <p:ext uri="{BB962C8B-B14F-4D97-AF65-F5344CB8AC3E}">
        <p14:creationId xmlns:p14="http://schemas.microsoft.com/office/powerpoint/2010/main" val="44430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C6361-82D3-4CAE-B658-F4281D72B0CA}" type="datetimeFigureOut">
              <a:rPr lang="en-ZA" smtClean="0"/>
              <a:t>2015/06/22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925454C-B9D9-4D28-9844-64677F513BD6}" type="slidenum">
              <a:rPr lang="en-ZA" smtClean="0"/>
              <a:t>‹#›</a:t>
            </a:fld>
            <a:endParaRPr lang="en-ZA"/>
          </a:p>
        </p:txBody>
      </p:sp>
    </p:spTree>
    <p:extLst>
      <p:ext uri="{BB962C8B-B14F-4D97-AF65-F5344CB8AC3E}">
        <p14:creationId xmlns:p14="http://schemas.microsoft.com/office/powerpoint/2010/main" val="274084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C6361-82D3-4CAE-B658-F4281D72B0CA}" type="datetimeFigureOut">
              <a:rPr lang="en-ZA" smtClean="0"/>
              <a:t>2015/06/22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925454C-B9D9-4D28-9844-64677F513BD6}" type="slidenum">
              <a:rPr lang="en-ZA" smtClean="0"/>
              <a:t>‹#›</a:t>
            </a:fld>
            <a:endParaRPr lang="en-ZA"/>
          </a:p>
        </p:txBody>
      </p:sp>
    </p:spTree>
    <p:extLst>
      <p:ext uri="{BB962C8B-B14F-4D97-AF65-F5344CB8AC3E}">
        <p14:creationId xmlns:p14="http://schemas.microsoft.com/office/powerpoint/2010/main" val="37938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C6361-82D3-4CAE-B658-F4281D72B0CA}" type="datetimeFigureOut">
              <a:rPr lang="en-ZA" smtClean="0"/>
              <a:t>2015/06/22</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5454C-B9D9-4D28-9844-64677F513BD6}" type="slidenum">
              <a:rPr lang="en-ZA" smtClean="0"/>
              <a:t>‹#›</a:t>
            </a:fld>
            <a:endParaRPr lang="en-ZA"/>
          </a:p>
        </p:txBody>
      </p:sp>
    </p:spTree>
    <p:extLst>
      <p:ext uri="{BB962C8B-B14F-4D97-AF65-F5344CB8AC3E}">
        <p14:creationId xmlns:p14="http://schemas.microsoft.com/office/powerpoint/2010/main" val="21498282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FE0DB-1789-467D-9907-7EC128D94A00}" type="datetimeFigureOut">
              <a:rPr lang="en-ZA" smtClean="0"/>
              <a:t>2015/06/22</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2BEA7-BB8D-42EF-B851-4C62B2F9DE48}" type="slidenum">
              <a:rPr lang="en-ZA" smtClean="0"/>
              <a:t>‹#›</a:t>
            </a:fld>
            <a:endParaRPr lang="en-ZA"/>
          </a:p>
        </p:txBody>
      </p:sp>
    </p:spTree>
    <p:extLst>
      <p:ext uri="{BB962C8B-B14F-4D97-AF65-F5344CB8AC3E}">
        <p14:creationId xmlns:p14="http://schemas.microsoft.com/office/powerpoint/2010/main" val="210078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Skhumbuzo@metanoia.co.za"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5546" y="391577"/>
            <a:ext cx="10451904" cy="4086155"/>
          </a:xfrm>
        </p:spPr>
        <p:txBody>
          <a:bodyPr>
            <a:normAutofit/>
          </a:bodyPr>
          <a:lstStyle/>
          <a:p>
            <a:pPr>
              <a:lnSpc>
                <a:spcPct val="100000"/>
              </a:lnSpc>
              <a:spcBef>
                <a:spcPts val="1200"/>
              </a:spcBef>
            </a:pPr>
            <a:r>
              <a:rPr lang="en-US" sz="3200" dirty="0" smtClean="0">
                <a:latin typeface="Arial Black" panose="020B0A04020102020204" pitchFamily="34" charset="0"/>
              </a:rPr>
              <a:t>Bridging the Skills Gap for the Pharmaceutical Industry in South Africa</a:t>
            </a:r>
            <a:endParaRPr lang="en-ZA" sz="3200" dirty="0">
              <a:latin typeface="Arial Black" panose="020B0A04020102020204" pitchFamily="34" charset="0"/>
            </a:endParaRPr>
          </a:p>
        </p:txBody>
      </p:sp>
      <p:sp>
        <p:nvSpPr>
          <p:cNvPr id="5" name="Text Placeholder 4"/>
          <p:cNvSpPr>
            <a:spLocks noGrp="1"/>
          </p:cNvSpPr>
          <p:nvPr>
            <p:ph type="body" idx="1"/>
          </p:nvPr>
        </p:nvSpPr>
        <p:spPr>
          <a:xfrm>
            <a:off x="1600200" y="2912882"/>
            <a:ext cx="9194800" cy="2324794"/>
          </a:xfrm>
        </p:spPr>
        <p:txBody>
          <a:bodyPr>
            <a:normAutofit lnSpcReduction="10000"/>
          </a:bodyPr>
          <a:lstStyle/>
          <a:p>
            <a:pPr>
              <a:lnSpc>
                <a:spcPct val="100000"/>
              </a:lnSpc>
            </a:pPr>
            <a:endParaRPr lang="en-ZA" sz="2800" dirty="0" smtClean="0">
              <a:cs typeface="Times New Roman" pitchFamily="18" charset="0"/>
            </a:endParaRPr>
          </a:p>
          <a:p>
            <a:pPr>
              <a:lnSpc>
                <a:spcPct val="100000"/>
              </a:lnSpc>
            </a:pPr>
            <a:r>
              <a:rPr lang="en-ZA" sz="2800" dirty="0" smtClean="0">
                <a:latin typeface="Arial Black" panose="020B0A04020102020204" pitchFamily="34" charset="0"/>
                <a:cs typeface="Times New Roman" pitchFamily="18" charset="0"/>
              </a:rPr>
              <a:t>Human Capital Outlook Implications for Skills Development in the Pharmaceutical Sector</a:t>
            </a:r>
            <a:endParaRPr lang="en-ZA" sz="2800" dirty="0">
              <a:latin typeface="Arial Black" panose="020B0A04020102020204" pitchFamily="34" charset="0"/>
              <a:cs typeface="Times New Roman" pitchFamily="18" charset="0"/>
            </a:endParaRPr>
          </a:p>
          <a:p>
            <a:pPr>
              <a:lnSpc>
                <a:spcPct val="100000"/>
              </a:lnSpc>
            </a:pPr>
            <a:r>
              <a:rPr lang="en-ZA" sz="2200" dirty="0" smtClean="0">
                <a:latin typeface="Arial" panose="020B0604020202020204" pitchFamily="34" charset="0"/>
                <a:cs typeface="Arial" panose="020B0604020202020204" pitchFamily="34" charset="0"/>
              </a:rPr>
              <a:t>Johannesburg</a:t>
            </a:r>
          </a:p>
          <a:p>
            <a:pPr>
              <a:lnSpc>
                <a:spcPct val="100000"/>
              </a:lnSpc>
            </a:pPr>
            <a:r>
              <a:rPr lang="en-ZA"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May 27 2015</a:t>
            </a:r>
          </a:p>
        </p:txBody>
      </p:sp>
    </p:spTree>
    <p:extLst>
      <p:ext uri="{BB962C8B-B14F-4D97-AF65-F5344CB8AC3E}">
        <p14:creationId xmlns:p14="http://schemas.microsoft.com/office/powerpoint/2010/main" val="3925921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652185" cy="1068472"/>
          </a:xfrm>
        </p:spPr>
        <p:txBody>
          <a:bodyPr>
            <a:normAutofit fontScale="90000"/>
          </a:bodyPr>
          <a:lstStyle/>
          <a:p>
            <a:r>
              <a:rPr lang="en-ZA" dirty="0" smtClean="0">
                <a:latin typeface="Arial Black" panose="020B0A04020102020204" pitchFamily="34" charset="0"/>
              </a:rPr>
              <a:t>SA / African Pharma Sector Challenges</a:t>
            </a:r>
            <a:endParaRPr lang="en-ZA"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6925454C-B9D9-4D28-9844-64677F513BD6}" type="slidenum">
              <a:rPr lang="en-ZA" smtClean="0"/>
              <a:pPr/>
              <a:t>10</a:t>
            </a:fld>
            <a:endParaRPr lang="en-ZA" dirty="0"/>
          </a:p>
        </p:txBody>
      </p:sp>
      <p:pic>
        <p:nvPicPr>
          <p:cNvPr id="5" name="Picture 4"/>
          <p:cNvPicPr>
            <a:picLocks noChangeAspect="1"/>
          </p:cNvPicPr>
          <p:nvPr/>
        </p:nvPicPr>
        <p:blipFill>
          <a:blip r:embed="rId2"/>
          <a:stretch>
            <a:fillRect/>
          </a:stretch>
        </p:blipFill>
        <p:spPr>
          <a:xfrm>
            <a:off x="838200" y="1500996"/>
            <a:ext cx="10515600" cy="4529766"/>
          </a:xfrm>
          <a:prstGeom prst="rect">
            <a:avLst/>
          </a:prstGeom>
        </p:spPr>
      </p:pic>
    </p:spTree>
    <p:extLst>
      <p:ext uri="{BB962C8B-B14F-4D97-AF65-F5344CB8AC3E}">
        <p14:creationId xmlns:p14="http://schemas.microsoft.com/office/powerpoint/2010/main" val="1156347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en-ZA" sz="4000" b="1" kern="1200" dirty="0" smtClean="0">
                <a:solidFill>
                  <a:srgbClr val="A50021"/>
                </a:solidFill>
                <a:latin typeface="Arial Black" pitchFamily="34" charset="0"/>
                <a:ea typeface="+mj-ea"/>
                <a:cs typeface="+mj-cs"/>
              </a:rPr>
              <a:t>Critical Lack of Skills </a:t>
            </a:r>
            <a:endParaRPr lang="en-US" sz="4000" b="1" kern="1200" dirty="0">
              <a:solidFill>
                <a:srgbClr val="A50021"/>
              </a:solidFill>
              <a:latin typeface="Arial Black" pitchFamily="34" charset="0"/>
              <a:ea typeface="+mj-ea"/>
              <a:cs typeface="+mj-cs"/>
            </a:endParaRPr>
          </a:p>
        </p:txBody>
      </p:sp>
      <p:sp>
        <p:nvSpPr>
          <p:cNvPr id="3" name="Content Placeholder 2"/>
          <p:cNvSpPr>
            <a:spLocks noGrp="1"/>
          </p:cNvSpPr>
          <p:nvPr>
            <p:ph idx="1"/>
          </p:nvPr>
        </p:nvSpPr>
        <p:spPr>
          <a:xfrm>
            <a:off x="838200" y="1244027"/>
            <a:ext cx="10515600" cy="4743365"/>
          </a:xfrm>
        </p:spPr>
        <p:txBody>
          <a:bodyPr>
            <a:noAutofit/>
          </a:bodyPr>
          <a:lstStyle/>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a:latin typeface="Arial" panose="020B0604020202020204" pitchFamily="34" charset="0"/>
                <a:cs typeface="Arial" panose="020B0604020202020204" pitchFamily="34" charset="0"/>
              </a:rPr>
              <a:t>Drug development (reverse engineering, </a:t>
            </a:r>
            <a:r>
              <a:rPr lang="en-ZA" sz="2400" dirty="0" smtClean="0">
                <a:latin typeface="Arial" panose="020B0604020202020204" pitchFamily="34" charset="0"/>
                <a:cs typeface="Arial" panose="020B0604020202020204" pitchFamily="34" charset="0"/>
              </a:rPr>
              <a:t>NCE’s, novel </a:t>
            </a:r>
            <a:r>
              <a:rPr lang="en-ZA" sz="2400" dirty="0">
                <a:latin typeface="Arial" panose="020B0604020202020204" pitchFamily="34" charset="0"/>
                <a:cs typeface="Arial" panose="020B0604020202020204" pitchFamily="34" charset="0"/>
              </a:rPr>
              <a:t>combinations and general formulation development)</a:t>
            </a:r>
            <a:endParaRPr lang="en-US" sz="2400" dirty="0">
              <a:latin typeface="Arial" panose="020B0604020202020204" pitchFamily="34" charset="0"/>
              <a:cs typeface="Arial" panose="020B0604020202020204" pitchFamily="34" charset="0"/>
            </a:endParaRP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a:latin typeface="Arial" panose="020B0604020202020204" pitchFamily="34" charset="0"/>
                <a:cs typeface="Arial" panose="020B0604020202020204" pitchFamily="34" charset="0"/>
              </a:rPr>
              <a:t>Drug testing (quality control and assurance)</a:t>
            </a:r>
            <a:endParaRPr lang="en-US" sz="2400" dirty="0">
              <a:latin typeface="Arial" panose="020B0604020202020204" pitchFamily="34" charset="0"/>
              <a:cs typeface="Arial" panose="020B0604020202020204" pitchFamily="34" charset="0"/>
            </a:endParaRP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a:latin typeface="Arial" panose="020B0604020202020204" pitchFamily="34" charset="0"/>
                <a:cs typeface="Arial" panose="020B0604020202020204" pitchFamily="34" charset="0"/>
              </a:rPr>
              <a:t>Regulatory medicine and supply chain regulation (</a:t>
            </a:r>
            <a:r>
              <a:rPr lang="en-ZA" sz="2400" dirty="0" err="1">
                <a:latin typeface="Arial" panose="020B0604020202020204" pitchFamily="34" charset="0"/>
                <a:cs typeface="Arial" panose="020B0604020202020204" pitchFamily="34" charset="0"/>
              </a:rPr>
              <a:t>pharmaco</a:t>
            </a:r>
            <a:r>
              <a:rPr lang="en-ZA" sz="2400" dirty="0">
                <a:latin typeface="Arial" panose="020B0604020202020204" pitchFamily="34" charset="0"/>
                <a:cs typeface="Arial" panose="020B0604020202020204" pitchFamily="34" charset="0"/>
              </a:rPr>
              <a:t>-vigilance, GWP, GDP, DLP, GCP)</a:t>
            </a:r>
            <a:endParaRPr lang="en-US" sz="2400" dirty="0">
              <a:latin typeface="Arial" panose="020B0604020202020204" pitchFamily="34" charset="0"/>
              <a:cs typeface="Arial" panose="020B0604020202020204" pitchFamily="34" charset="0"/>
            </a:endParaRP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a:latin typeface="Arial" panose="020B0604020202020204" pitchFamily="34" charset="0"/>
                <a:cs typeface="Arial" panose="020B0604020202020204" pitchFamily="34" charset="0"/>
              </a:rPr>
              <a:t>Drug manufacturing (GMP, Lean manufacturing, plant operations and maintenance)</a:t>
            </a:r>
            <a:endParaRPr lang="en-US" sz="2400" dirty="0">
              <a:latin typeface="Arial" panose="020B0604020202020204" pitchFamily="34" charset="0"/>
              <a:cs typeface="Arial" panose="020B0604020202020204" pitchFamily="34" charset="0"/>
            </a:endParaRP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a:latin typeface="Arial" panose="020B0604020202020204" pitchFamily="34" charset="0"/>
                <a:cs typeface="Arial" panose="020B0604020202020204" pitchFamily="34" charset="0"/>
              </a:rPr>
              <a:t>Pharmaceutical management (production planning, supply chain management, entrepreneurship, governance, commercial law, operations, financial management, sales and marketing efforts etc.)</a:t>
            </a:r>
            <a:endParaRPr lang="en-US" sz="2400" dirty="0">
              <a:latin typeface="Arial" panose="020B0604020202020204" pitchFamily="34" charset="0"/>
              <a:cs typeface="Arial" panose="020B0604020202020204" pitchFamily="34" charset="0"/>
            </a:endParaRP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a:latin typeface="Arial" panose="020B0604020202020204" pitchFamily="34" charset="0"/>
                <a:cs typeface="Arial" panose="020B0604020202020204" pitchFamily="34" charset="0"/>
              </a:rPr>
              <a:t>Lack of pharmaceutical policy expertise to address policy incoherence, craft sector strategies etc.</a:t>
            </a:r>
            <a:endParaRPr lang="en-US" sz="2400" dirty="0">
              <a:latin typeface="Arial" panose="020B0604020202020204" pitchFamily="34" charset="0"/>
              <a:cs typeface="Arial" panose="020B0604020202020204" pitchFamily="34" charset="0"/>
            </a:endParaRPr>
          </a:p>
          <a:p>
            <a:pPr>
              <a:lnSpc>
                <a:spcPct val="10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955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latin typeface="Arial Black" pitchFamily="34" charset="0"/>
              </a:rPr>
              <a:t/>
            </a:r>
            <a:br>
              <a:rPr lang="en-ZA" dirty="0">
                <a:latin typeface="Arial Black" pitchFamily="34" charset="0"/>
              </a:rPr>
            </a:br>
            <a:r>
              <a:rPr lang="en-ZA" dirty="0">
                <a:latin typeface="Arial Black" pitchFamily="34" charset="0"/>
              </a:rPr>
              <a:t>The impact of the lack of critical Skills</a:t>
            </a:r>
            <a:r>
              <a:rPr lang="en-US" dirty="0">
                <a:latin typeface="Arial Black" pitchFamily="34" charset="0"/>
              </a:rPr>
              <a:t/>
            </a:r>
            <a:br>
              <a:rPr lang="en-US" dirty="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p:txBody>
          <a:bodyPr>
            <a:noAutofit/>
          </a:bodyPr>
          <a:lstStyle/>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smtClean="0">
                <a:latin typeface="Arial" panose="020B0604020202020204" pitchFamily="34" charset="0"/>
                <a:cs typeface="Arial" panose="020B0604020202020204" pitchFamily="34" charset="0"/>
              </a:rPr>
              <a:t>Inability to adopt “Leap-frogging” technologies to catch up (NSI)</a:t>
            </a: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smtClean="0">
                <a:latin typeface="Arial" panose="020B0604020202020204" pitchFamily="34" charset="0"/>
                <a:cs typeface="Arial" panose="020B0604020202020204" pitchFamily="34" charset="0"/>
              </a:rPr>
              <a:t>Weak </a:t>
            </a:r>
            <a:r>
              <a:rPr lang="en-ZA" sz="2400" dirty="0">
                <a:latin typeface="Arial" panose="020B0604020202020204" pitchFamily="34" charset="0"/>
                <a:cs typeface="Arial" panose="020B0604020202020204" pitchFamily="34" charset="0"/>
              </a:rPr>
              <a:t>regulatory systems – inability to regulate the pharmaceutical industry across the entire value chain properly &amp; registration delays</a:t>
            </a:r>
            <a:endParaRPr lang="en-US" sz="2400" dirty="0">
              <a:latin typeface="Arial" panose="020B0604020202020204" pitchFamily="34" charset="0"/>
              <a:cs typeface="Arial" panose="020B0604020202020204" pitchFamily="34" charset="0"/>
            </a:endParaRP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a:latin typeface="Arial" panose="020B0604020202020204" pitchFamily="34" charset="0"/>
                <a:cs typeface="Arial" panose="020B0604020202020204" pitchFamily="34" charset="0"/>
              </a:rPr>
              <a:t>Poor quality dossiers leading to registration delays </a:t>
            </a: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a:latin typeface="Arial" panose="020B0604020202020204" pitchFamily="34" charset="0"/>
                <a:cs typeface="Arial" panose="020B0604020202020204" pitchFamily="34" charset="0"/>
              </a:rPr>
              <a:t>Inability to formulate own products resulting in limited portfolios </a:t>
            </a: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a:latin typeface="Arial" panose="020B0604020202020204" pitchFamily="34" charset="0"/>
                <a:cs typeface="Arial" panose="020B0604020202020204" pitchFamily="34" charset="0"/>
              </a:rPr>
              <a:t>Lack of bioequivalence expertise and centres</a:t>
            </a:r>
            <a:endParaRPr lang="en-US" sz="2400" dirty="0">
              <a:latin typeface="Arial" panose="020B0604020202020204" pitchFamily="34" charset="0"/>
              <a:cs typeface="Arial" panose="020B0604020202020204" pitchFamily="34" charset="0"/>
            </a:endParaRP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smtClean="0">
                <a:latin typeface="Arial" panose="020B0604020202020204" pitchFamily="34" charset="0"/>
                <a:cs typeface="Arial" panose="020B0604020202020204" pitchFamily="34" charset="0"/>
              </a:rPr>
              <a:t>Poor </a:t>
            </a:r>
            <a:r>
              <a:rPr lang="en-ZA" sz="2400" dirty="0">
                <a:latin typeface="Arial" panose="020B0604020202020204" pitchFamily="34" charset="0"/>
                <a:cs typeface="Arial" panose="020B0604020202020204" pitchFamily="34" charset="0"/>
              </a:rPr>
              <a:t>quality production and the attendant problem of sub-standard medicines</a:t>
            </a:r>
            <a:endParaRPr lang="en-US" sz="2400" dirty="0">
              <a:latin typeface="Arial" panose="020B0604020202020204" pitchFamily="34" charset="0"/>
              <a:cs typeface="Arial" panose="020B0604020202020204" pitchFamily="34" charset="0"/>
            </a:endParaRP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a:latin typeface="Arial" panose="020B0604020202020204" pitchFamily="34" charset="0"/>
                <a:cs typeface="Arial" panose="020B0604020202020204" pitchFamily="34" charset="0"/>
              </a:rPr>
              <a:t>Inefficient production with lots of wastage and a higher cost base</a:t>
            </a:r>
            <a:endParaRPr lang="en-US" sz="2400" dirty="0">
              <a:latin typeface="Arial" panose="020B0604020202020204" pitchFamily="34" charset="0"/>
              <a:cs typeface="Arial" panose="020B0604020202020204" pitchFamily="34" charset="0"/>
            </a:endParaRP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a:latin typeface="Arial" panose="020B0604020202020204" pitchFamily="34" charset="0"/>
                <a:cs typeface="Arial" panose="020B0604020202020204" pitchFamily="34" charset="0"/>
              </a:rPr>
              <a:t>Poor overall business </a:t>
            </a:r>
            <a:r>
              <a:rPr lang="en-ZA" sz="2400" dirty="0" smtClean="0">
                <a:latin typeface="Arial" panose="020B0604020202020204" pitchFamily="34" charset="0"/>
                <a:cs typeface="Arial" panose="020B0604020202020204" pitchFamily="34" charset="0"/>
              </a:rPr>
              <a:t>management</a:t>
            </a: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2400" dirty="0" smtClean="0">
                <a:latin typeface="Arial" panose="020B0604020202020204" pitchFamily="34" charset="0"/>
                <a:cs typeface="Arial" panose="020B0604020202020204" pitchFamily="34" charset="0"/>
              </a:rPr>
              <a:t>Total reliance on others for the supply of all our needs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38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7000" y="2506663"/>
            <a:ext cx="9144000" cy="2387600"/>
          </a:xfrm>
        </p:spPr>
        <p:txBody>
          <a:bodyPr/>
          <a:lstStyle/>
          <a:p>
            <a:pPr marL="432000" indent="-432000">
              <a:lnSpc>
                <a:spcPct val="100000"/>
              </a:lnSpc>
              <a:spcBef>
                <a:spcPts val="0"/>
              </a:spcBef>
              <a:spcAft>
                <a:spcPts val="600"/>
              </a:spcAft>
            </a:pPr>
            <a:r>
              <a:rPr lang="en-ZA" dirty="0" smtClean="0">
                <a:latin typeface="Arial Black" panose="020B0A04020102020204" pitchFamily="34" charset="0"/>
              </a:rPr>
              <a:t>Manufacturing Processes &amp; Skills Requirements</a:t>
            </a:r>
            <a:endParaRPr lang="en-ZA" dirty="0">
              <a:latin typeface="Arial Black" panose="020B0A04020102020204" pitchFamily="34" charset="0"/>
            </a:endParaRPr>
          </a:p>
        </p:txBody>
      </p:sp>
    </p:spTree>
    <p:extLst>
      <p:ext uri="{BB962C8B-B14F-4D97-AF65-F5344CB8AC3E}">
        <p14:creationId xmlns:p14="http://schemas.microsoft.com/office/powerpoint/2010/main" val="2864102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81010" cy="1068472"/>
          </a:xfrm>
        </p:spPr>
        <p:txBody>
          <a:bodyPr>
            <a:normAutofit fontScale="90000"/>
          </a:bodyPr>
          <a:lstStyle/>
          <a:p>
            <a:r>
              <a:rPr lang="en-ZA" dirty="0" smtClean="0">
                <a:latin typeface="Arial Black" panose="020B0A04020102020204" pitchFamily="34" charset="0"/>
              </a:rPr>
              <a:t>Pharmaceutical Production Process Flow</a:t>
            </a:r>
            <a:endParaRPr lang="en-ZA"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6925454C-B9D9-4D28-9844-64677F513BD6}" type="slidenum">
              <a:rPr lang="en-ZA" smtClean="0"/>
              <a:pPr/>
              <a:t>14</a:t>
            </a:fld>
            <a:endParaRPr lang="en-ZA"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38200" y="1733840"/>
            <a:ext cx="10515600" cy="4279033"/>
          </a:xfrm>
        </p:spPr>
      </p:pic>
    </p:spTree>
    <p:extLst>
      <p:ext uri="{BB962C8B-B14F-4D97-AF65-F5344CB8AC3E}">
        <p14:creationId xmlns:p14="http://schemas.microsoft.com/office/powerpoint/2010/main" val="207673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7" y="365125"/>
            <a:ext cx="11463453" cy="1325563"/>
          </a:xfrm>
        </p:spPr>
        <p:txBody>
          <a:bodyPr>
            <a:normAutofit/>
          </a:bodyPr>
          <a:lstStyle/>
          <a:p>
            <a:r>
              <a:rPr lang="en-ZA" b="1" dirty="0" smtClean="0">
                <a:latin typeface="Arial Black" panose="020B0A04020102020204" pitchFamily="34" charset="0"/>
              </a:rPr>
              <a:t>Biotech manufacturing process Flow </a:t>
            </a:r>
            <a:endParaRPr lang="en-ZA" dirty="0">
              <a:latin typeface="Arial Black" panose="020B0A04020102020204" pitchFamily="34" charset="0"/>
            </a:endParaRPr>
          </a:p>
        </p:txBody>
      </p:sp>
      <p:grpSp>
        <p:nvGrpSpPr>
          <p:cNvPr id="3" name="Group 2"/>
          <p:cNvGrpSpPr/>
          <p:nvPr/>
        </p:nvGrpSpPr>
        <p:grpSpPr>
          <a:xfrm>
            <a:off x="1115121" y="2132855"/>
            <a:ext cx="9813073" cy="3543115"/>
            <a:chOff x="827584" y="1772816"/>
            <a:chExt cx="7776864" cy="3024336"/>
          </a:xfrm>
        </p:grpSpPr>
        <p:sp>
          <p:nvSpPr>
            <p:cNvPr id="6" name="Rounded Rectangle 5"/>
            <p:cNvSpPr/>
            <p:nvPr/>
          </p:nvSpPr>
          <p:spPr>
            <a:xfrm>
              <a:off x="827584" y="2708920"/>
              <a:ext cx="1872208" cy="129614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Tissue collection or bacterial fermentation or cell culture</a:t>
              </a:r>
            </a:p>
          </p:txBody>
        </p:sp>
        <p:sp>
          <p:nvSpPr>
            <p:cNvPr id="7" name="Rounded Rectangle 6"/>
            <p:cNvSpPr/>
            <p:nvPr/>
          </p:nvSpPr>
          <p:spPr>
            <a:xfrm>
              <a:off x="2771800" y="1772816"/>
              <a:ext cx="1944216" cy="302433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ZA" dirty="0"/>
                <a:t>Tissue  extraction</a:t>
              </a:r>
            </a:p>
            <a:p>
              <a:pPr algn="ctr"/>
              <a:r>
                <a:rPr lang="en-ZA" dirty="0">
                  <a:solidFill>
                    <a:srgbClr val="005B7F"/>
                  </a:solidFill>
                </a:rPr>
                <a:t>Cell separation</a:t>
              </a:r>
            </a:p>
            <a:p>
              <a:pPr algn="ctr"/>
              <a:r>
                <a:rPr lang="en-ZA" dirty="0">
                  <a:solidFill>
                    <a:schemeClr val="bg1"/>
                  </a:solidFill>
                </a:rPr>
                <a:t>Cell culture fluid clarification</a:t>
              </a:r>
            </a:p>
            <a:p>
              <a:pPr algn="ctr"/>
              <a:r>
                <a:rPr lang="en-ZA" dirty="0">
                  <a:solidFill>
                    <a:srgbClr val="005B7F"/>
                  </a:solidFill>
                </a:rPr>
                <a:t>Cell membrane extraction</a:t>
              </a:r>
            </a:p>
            <a:p>
              <a:pPr algn="ctr"/>
              <a:r>
                <a:rPr lang="en-ZA" dirty="0">
                  <a:solidFill>
                    <a:schemeClr val="bg1"/>
                  </a:solidFill>
                </a:rPr>
                <a:t>Bacterial capsule extraction</a:t>
              </a:r>
            </a:p>
            <a:p>
              <a:pPr algn="ctr"/>
              <a:r>
                <a:rPr lang="en-ZA" dirty="0">
                  <a:solidFill>
                    <a:srgbClr val="005B7F"/>
                  </a:solidFill>
                </a:rPr>
                <a:t>Cell Lysis</a:t>
              </a:r>
            </a:p>
          </p:txBody>
        </p:sp>
        <p:sp>
          <p:nvSpPr>
            <p:cNvPr id="8" name="Rounded Rectangle 7"/>
            <p:cNvSpPr/>
            <p:nvPr/>
          </p:nvSpPr>
          <p:spPr>
            <a:xfrm>
              <a:off x="4788024" y="2780928"/>
              <a:ext cx="1872208" cy="129614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Cell purification (downstream purification)</a:t>
              </a:r>
            </a:p>
          </p:txBody>
        </p:sp>
        <p:sp>
          <p:nvSpPr>
            <p:cNvPr id="9" name="Rounded Rectangle 8"/>
            <p:cNvSpPr/>
            <p:nvPr/>
          </p:nvSpPr>
          <p:spPr>
            <a:xfrm>
              <a:off x="6732240" y="2780928"/>
              <a:ext cx="1872208" cy="129614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Viral clearance &amp; aseptic filtration for final vaccine</a:t>
              </a:r>
            </a:p>
          </p:txBody>
        </p:sp>
      </p:grpSp>
      <p:sp>
        <p:nvSpPr>
          <p:cNvPr id="18" name="Slide Number Placeholder 17"/>
          <p:cNvSpPr>
            <a:spLocks noGrp="1"/>
          </p:cNvSpPr>
          <p:nvPr>
            <p:ph type="sldNum" sz="quarter" idx="12"/>
          </p:nvPr>
        </p:nvSpPr>
        <p:spPr/>
        <p:txBody>
          <a:bodyPr/>
          <a:lstStyle/>
          <a:p>
            <a:fld id="{EA593739-A0C7-4197-81C3-5969A4008567}" type="slidenum">
              <a:rPr lang="en-ZA" smtClean="0"/>
              <a:pPr/>
              <a:t>15</a:t>
            </a:fld>
            <a:endParaRPr lang="en-ZA" dirty="0"/>
          </a:p>
        </p:txBody>
      </p:sp>
      <p:sp>
        <p:nvSpPr>
          <p:cNvPr id="4" name="Right Arrow 3"/>
          <p:cNvSpPr/>
          <p:nvPr/>
        </p:nvSpPr>
        <p:spPr>
          <a:xfrm>
            <a:off x="3434883" y="3704276"/>
            <a:ext cx="267011" cy="568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021657" y="3704276"/>
            <a:ext cx="267011" cy="568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8474925" y="3704276"/>
            <a:ext cx="267011" cy="568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282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b="1" dirty="0" smtClean="0">
                <a:latin typeface="Arial Black" panose="020B0A04020102020204" pitchFamily="34" charset="0"/>
              </a:rPr>
              <a:t>Functions &amp; disciplines</a:t>
            </a:r>
            <a:endParaRPr lang="en-ZA" b="1"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EA593739-A0C7-4197-81C3-5969A4008567}" type="slidenum">
              <a:rPr lang="en-ZA" smtClean="0"/>
              <a:pPr/>
              <a:t>16</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598162725"/>
              </p:ext>
            </p:extLst>
          </p:nvPr>
        </p:nvGraphicFramePr>
        <p:xfrm>
          <a:off x="907210" y="1277387"/>
          <a:ext cx="10609053" cy="5005786"/>
        </p:xfrm>
        <a:graphic>
          <a:graphicData uri="http://schemas.openxmlformats.org/drawingml/2006/table">
            <a:tbl>
              <a:tblPr firstRow="1" firstCol="1" bandRow="1">
                <a:tableStyleId>{69012ECD-51FC-41F1-AA8D-1B2483CD663E}</a:tableStyleId>
              </a:tblPr>
              <a:tblGrid>
                <a:gridCol w="3698013"/>
                <a:gridCol w="6911040"/>
              </a:tblGrid>
              <a:tr h="430479">
                <a:tc>
                  <a:txBody>
                    <a:bodyPr/>
                    <a:lstStyle/>
                    <a:p>
                      <a:pPr algn="ctr">
                        <a:lnSpc>
                          <a:spcPct val="115000"/>
                        </a:lnSpc>
                        <a:spcAft>
                          <a:spcPts val="0"/>
                        </a:spcAft>
                      </a:pPr>
                      <a:r>
                        <a:rPr lang="en-GB" sz="1500" dirty="0" smtClean="0">
                          <a:effectLst/>
                        </a:rPr>
                        <a:t>Functions</a:t>
                      </a:r>
                      <a:endParaRPr lang="en-ZA" sz="1500" dirty="0">
                        <a:effectLst/>
                        <a:latin typeface="Calibri"/>
                        <a:ea typeface="Calibri"/>
                        <a:cs typeface="Times New Roman"/>
                      </a:endParaRPr>
                    </a:p>
                  </a:txBody>
                  <a:tcPr marL="47941" marR="47941" marT="0" marB="0" anchor="ctr"/>
                </a:tc>
                <a:tc>
                  <a:txBody>
                    <a:bodyPr/>
                    <a:lstStyle/>
                    <a:p>
                      <a:pPr>
                        <a:lnSpc>
                          <a:spcPct val="115000"/>
                        </a:lnSpc>
                        <a:spcAft>
                          <a:spcPts val="0"/>
                        </a:spcAft>
                      </a:pPr>
                      <a:r>
                        <a:rPr lang="en-GB" sz="1500" dirty="0" smtClean="0">
                          <a:effectLst/>
                        </a:rPr>
                        <a:t>Disciplines</a:t>
                      </a:r>
                      <a:endParaRPr lang="en-ZA" sz="1500" dirty="0">
                        <a:effectLst/>
                        <a:latin typeface="Calibri"/>
                        <a:ea typeface="Calibri"/>
                        <a:cs typeface="Times New Roman"/>
                      </a:endParaRPr>
                    </a:p>
                  </a:txBody>
                  <a:tcPr marL="47941" marR="47941" marT="0" marB="0" anchor="ctr"/>
                </a:tc>
              </a:tr>
              <a:tr h="1069399">
                <a:tc>
                  <a:txBody>
                    <a:bodyPr/>
                    <a:lstStyle/>
                    <a:p>
                      <a:pPr algn="ctr">
                        <a:lnSpc>
                          <a:spcPct val="115000"/>
                        </a:lnSpc>
                        <a:spcAft>
                          <a:spcPts val="0"/>
                        </a:spcAft>
                      </a:pPr>
                      <a:r>
                        <a:rPr lang="en-GB" sz="1500" dirty="0">
                          <a:effectLst/>
                        </a:rPr>
                        <a:t>Process Development</a:t>
                      </a:r>
                      <a:endParaRPr lang="en-ZA" sz="1500" dirty="0">
                        <a:effectLst/>
                        <a:latin typeface="Calibri"/>
                        <a:ea typeface="Calibri"/>
                        <a:cs typeface="Times New Roman"/>
                      </a:endParaRPr>
                    </a:p>
                  </a:txBody>
                  <a:tcPr marL="47941" marR="47941" marT="0" marB="0" anchor="ctr"/>
                </a:tc>
                <a:tc>
                  <a:txBody>
                    <a:bodyPr/>
                    <a:lstStyle/>
                    <a:p>
                      <a:pPr marL="342900" lvl="0" indent="-342900">
                        <a:lnSpc>
                          <a:spcPct val="120000"/>
                        </a:lnSpc>
                        <a:spcAft>
                          <a:spcPts val="0"/>
                        </a:spcAft>
                        <a:buFont typeface="Wingdings"/>
                        <a:buChar char=""/>
                      </a:pPr>
                      <a:r>
                        <a:rPr lang="en-GB" sz="1500" dirty="0">
                          <a:effectLst/>
                        </a:rPr>
                        <a:t>Process Chemistry</a:t>
                      </a:r>
                      <a:endParaRPr lang="en-ZA" sz="1500" dirty="0">
                        <a:effectLst/>
                      </a:endParaRPr>
                    </a:p>
                    <a:p>
                      <a:pPr marL="342900" lvl="0" indent="-342900">
                        <a:lnSpc>
                          <a:spcPct val="120000"/>
                        </a:lnSpc>
                        <a:spcAft>
                          <a:spcPts val="0"/>
                        </a:spcAft>
                        <a:buFont typeface="Wingdings"/>
                        <a:buChar char=""/>
                      </a:pPr>
                      <a:r>
                        <a:rPr lang="en-GB" sz="1500" dirty="0">
                          <a:effectLst/>
                        </a:rPr>
                        <a:t>Biosynthesis</a:t>
                      </a:r>
                      <a:endParaRPr lang="en-ZA" sz="1500" dirty="0">
                        <a:effectLst/>
                      </a:endParaRPr>
                    </a:p>
                    <a:p>
                      <a:pPr marL="342900" lvl="0" indent="-342900">
                        <a:lnSpc>
                          <a:spcPct val="120000"/>
                        </a:lnSpc>
                        <a:spcAft>
                          <a:spcPts val="0"/>
                        </a:spcAft>
                        <a:buFont typeface="Wingdings"/>
                        <a:buChar char=""/>
                      </a:pPr>
                      <a:r>
                        <a:rPr lang="en-GB" sz="1500" dirty="0">
                          <a:effectLst/>
                        </a:rPr>
                        <a:t>Process Microbiology </a:t>
                      </a:r>
                      <a:endParaRPr lang="en-ZA" sz="1500" dirty="0">
                        <a:effectLst/>
                      </a:endParaRPr>
                    </a:p>
                    <a:p>
                      <a:pPr marL="342900" lvl="0" indent="-342900">
                        <a:lnSpc>
                          <a:spcPct val="120000"/>
                        </a:lnSpc>
                        <a:spcAft>
                          <a:spcPts val="0"/>
                        </a:spcAft>
                        <a:buFont typeface="Wingdings"/>
                        <a:buChar char=""/>
                      </a:pPr>
                      <a:r>
                        <a:rPr lang="en-GB" sz="1500" dirty="0">
                          <a:effectLst/>
                        </a:rPr>
                        <a:t>Process Engineering</a:t>
                      </a:r>
                      <a:endParaRPr lang="en-ZA" sz="1500" dirty="0">
                        <a:effectLst/>
                        <a:latin typeface="Calibri"/>
                        <a:ea typeface="Calibri"/>
                        <a:cs typeface="Times New Roman"/>
                      </a:endParaRPr>
                    </a:p>
                  </a:txBody>
                  <a:tcPr marL="47941" marR="47941" marT="0" marB="0" anchor="ctr"/>
                </a:tc>
              </a:tr>
              <a:tr h="1336749">
                <a:tc>
                  <a:txBody>
                    <a:bodyPr/>
                    <a:lstStyle/>
                    <a:p>
                      <a:pPr algn="ctr">
                        <a:lnSpc>
                          <a:spcPct val="115000"/>
                        </a:lnSpc>
                        <a:spcAft>
                          <a:spcPts val="0"/>
                        </a:spcAft>
                      </a:pPr>
                      <a:r>
                        <a:rPr lang="en-GB" sz="1500" dirty="0">
                          <a:effectLst/>
                        </a:rPr>
                        <a:t>Process Design</a:t>
                      </a:r>
                      <a:endParaRPr lang="en-ZA" sz="1500" dirty="0">
                        <a:effectLst/>
                        <a:latin typeface="Calibri"/>
                        <a:ea typeface="Calibri"/>
                        <a:cs typeface="Times New Roman"/>
                      </a:endParaRPr>
                    </a:p>
                  </a:txBody>
                  <a:tcPr marL="47941" marR="47941" marT="0" marB="0" anchor="ctr"/>
                </a:tc>
                <a:tc>
                  <a:txBody>
                    <a:bodyPr/>
                    <a:lstStyle/>
                    <a:p>
                      <a:pPr marL="342900" lvl="0" indent="-342900">
                        <a:lnSpc>
                          <a:spcPct val="120000"/>
                        </a:lnSpc>
                        <a:spcAft>
                          <a:spcPts val="0"/>
                        </a:spcAft>
                        <a:buFont typeface="Wingdings"/>
                        <a:buChar char=""/>
                      </a:pPr>
                      <a:r>
                        <a:rPr lang="en-GB" sz="1500" dirty="0">
                          <a:effectLst/>
                        </a:rPr>
                        <a:t>Process Design </a:t>
                      </a:r>
                      <a:endParaRPr lang="en-ZA" sz="1500" dirty="0">
                        <a:effectLst/>
                      </a:endParaRPr>
                    </a:p>
                    <a:p>
                      <a:pPr marL="342900" lvl="0" indent="-342900">
                        <a:lnSpc>
                          <a:spcPct val="120000"/>
                        </a:lnSpc>
                        <a:spcAft>
                          <a:spcPts val="0"/>
                        </a:spcAft>
                        <a:buFont typeface="Wingdings"/>
                        <a:buChar char=""/>
                      </a:pPr>
                      <a:r>
                        <a:rPr lang="en-GB" sz="1500" dirty="0">
                          <a:effectLst/>
                        </a:rPr>
                        <a:t>Process Chemistry</a:t>
                      </a:r>
                      <a:endParaRPr lang="en-ZA" sz="1500" dirty="0">
                        <a:effectLst/>
                      </a:endParaRPr>
                    </a:p>
                    <a:p>
                      <a:pPr marL="342900" lvl="0" indent="-342900">
                        <a:lnSpc>
                          <a:spcPct val="120000"/>
                        </a:lnSpc>
                        <a:spcAft>
                          <a:spcPts val="0"/>
                        </a:spcAft>
                        <a:buFont typeface="Wingdings"/>
                        <a:buChar char=""/>
                      </a:pPr>
                      <a:r>
                        <a:rPr lang="en-GB" sz="1500" dirty="0">
                          <a:effectLst/>
                        </a:rPr>
                        <a:t>Process Microbiology</a:t>
                      </a:r>
                      <a:endParaRPr lang="en-ZA" sz="1500" dirty="0">
                        <a:effectLst/>
                      </a:endParaRPr>
                    </a:p>
                    <a:p>
                      <a:pPr marL="342900" lvl="0" indent="-342900">
                        <a:lnSpc>
                          <a:spcPct val="120000"/>
                        </a:lnSpc>
                        <a:spcAft>
                          <a:spcPts val="0"/>
                        </a:spcAft>
                        <a:buFont typeface="Wingdings"/>
                        <a:buChar char=""/>
                      </a:pPr>
                      <a:r>
                        <a:rPr lang="en-GB" sz="1500" dirty="0">
                          <a:effectLst/>
                        </a:rPr>
                        <a:t>Analytical chemistry R&amp;D</a:t>
                      </a:r>
                      <a:endParaRPr lang="en-ZA" sz="1500" dirty="0">
                        <a:effectLst/>
                      </a:endParaRPr>
                    </a:p>
                    <a:p>
                      <a:pPr marL="342900" lvl="0" indent="-342900">
                        <a:lnSpc>
                          <a:spcPct val="120000"/>
                        </a:lnSpc>
                        <a:spcAft>
                          <a:spcPts val="0"/>
                        </a:spcAft>
                        <a:buFont typeface="Wingdings"/>
                        <a:buChar char=""/>
                      </a:pPr>
                      <a:r>
                        <a:rPr lang="en-GB" sz="1500" dirty="0">
                          <a:effectLst/>
                        </a:rPr>
                        <a:t>Technology Transfer</a:t>
                      </a:r>
                      <a:endParaRPr lang="en-ZA" sz="1500" dirty="0">
                        <a:effectLst/>
                        <a:latin typeface="Calibri"/>
                        <a:ea typeface="Calibri"/>
                        <a:cs typeface="Times New Roman"/>
                      </a:endParaRPr>
                    </a:p>
                  </a:txBody>
                  <a:tcPr marL="47941" marR="47941" marT="0" marB="0" anchor="ctr"/>
                </a:tc>
              </a:tr>
              <a:tr h="734827">
                <a:tc>
                  <a:txBody>
                    <a:bodyPr/>
                    <a:lstStyle/>
                    <a:p>
                      <a:pPr algn="ctr">
                        <a:lnSpc>
                          <a:spcPct val="115000"/>
                        </a:lnSpc>
                        <a:spcAft>
                          <a:spcPts val="0"/>
                        </a:spcAft>
                      </a:pPr>
                      <a:r>
                        <a:rPr lang="en-GB" sz="1500">
                          <a:effectLst/>
                        </a:rPr>
                        <a:t>Regulatory Affairs</a:t>
                      </a:r>
                      <a:endParaRPr lang="en-ZA" sz="1500">
                        <a:effectLst/>
                        <a:latin typeface="Calibri"/>
                        <a:ea typeface="Calibri"/>
                        <a:cs typeface="Times New Roman"/>
                      </a:endParaRPr>
                    </a:p>
                  </a:txBody>
                  <a:tcPr marL="47941" marR="47941" marT="0" marB="0" anchor="ctr"/>
                </a:tc>
                <a:tc>
                  <a:txBody>
                    <a:bodyPr/>
                    <a:lstStyle/>
                    <a:p>
                      <a:pPr marL="342900" lvl="0" indent="-342900">
                        <a:lnSpc>
                          <a:spcPct val="120000"/>
                        </a:lnSpc>
                        <a:spcAft>
                          <a:spcPts val="0"/>
                        </a:spcAft>
                        <a:buFont typeface="Wingdings"/>
                        <a:buChar char=""/>
                      </a:pPr>
                      <a:r>
                        <a:rPr lang="en-GB" sz="1500" dirty="0">
                          <a:effectLst/>
                        </a:rPr>
                        <a:t>Manufacturing and Controls</a:t>
                      </a:r>
                      <a:endParaRPr lang="en-ZA" sz="1500" dirty="0">
                        <a:effectLst/>
                      </a:endParaRPr>
                    </a:p>
                    <a:p>
                      <a:pPr marL="342900" lvl="0" indent="-342900">
                        <a:lnSpc>
                          <a:spcPct val="120000"/>
                        </a:lnSpc>
                        <a:spcAft>
                          <a:spcPts val="0"/>
                        </a:spcAft>
                        <a:buFont typeface="Wingdings"/>
                        <a:buChar char=""/>
                      </a:pPr>
                      <a:r>
                        <a:rPr lang="en-GB" sz="1500" dirty="0">
                          <a:effectLst/>
                        </a:rPr>
                        <a:t>Technology Transfer</a:t>
                      </a:r>
                      <a:endParaRPr lang="en-ZA" sz="1500" dirty="0">
                        <a:effectLst/>
                        <a:latin typeface="Calibri"/>
                        <a:ea typeface="Calibri"/>
                        <a:cs typeface="Times New Roman"/>
                      </a:endParaRPr>
                    </a:p>
                  </a:txBody>
                  <a:tcPr marL="47941" marR="47941" marT="0" marB="0" anchor="ctr"/>
                </a:tc>
              </a:tr>
              <a:tr h="1336749">
                <a:tc>
                  <a:txBody>
                    <a:bodyPr/>
                    <a:lstStyle/>
                    <a:p>
                      <a:pPr algn="ctr">
                        <a:lnSpc>
                          <a:spcPct val="115000"/>
                        </a:lnSpc>
                        <a:spcAft>
                          <a:spcPts val="0"/>
                        </a:spcAft>
                      </a:pPr>
                      <a:r>
                        <a:rPr lang="en-GB" sz="1500">
                          <a:effectLst/>
                        </a:rPr>
                        <a:t>Validation</a:t>
                      </a:r>
                      <a:endParaRPr lang="en-ZA" sz="1500">
                        <a:effectLst/>
                        <a:latin typeface="Calibri"/>
                        <a:ea typeface="Calibri"/>
                        <a:cs typeface="Times New Roman"/>
                      </a:endParaRPr>
                    </a:p>
                  </a:txBody>
                  <a:tcPr marL="47941" marR="47941" marT="0" marB="0" anchor="ctr"/>
                </a:tc>
                <a:tc>
                  <a:txBody>
                    <a:bodyPr/>
                    <a:lstStyle/>
                    <a:p>
                      <a:pPr marL="342900" lvl="0" indent="-342900">
                        <a:lnSpc>
                          <a:spcPct val="120000"/>
                        </a:lnSpc>
                        <a:spcAft>
                          <a:spcPts val="0"/>
                        </a:spcAft>
                        <a:buFont typeface="Wingdings"/>
                        <a:buChar char=""/>
                      </a:pPr>
                      <a:r>
                        <a:rPr lang="en-GB" sz="1500" dirty="0">
                          <a:effectLst/>
                        </a:rPr>
                        <a:t>Process Engineering</a:t>
                      </a:r>
                      <a:endParaRPr lang="en-ZA" sz="1500" dirty="0">
                        <a:effectLst/>
                      </a:endParaRPr>
                    </a:p>
                    <a:p>
                      <a:pPr marL="342900" lvl="0" indent="-342900">
                        <a:lnSpc>
                          <a:spcPct val="120000"/>
                        </a:lnSpc>
                        <a:spcAft>
                          <a:spcPts val="0"/>
                        </a:spcAft>
                        <a:buFont typeface="Wingdings"/>
                        <a:buChar char=""/>
                      </a:pPr>
                      <a:r>
                        <a:rPr lang="en-GB" sz="1500" dirty="0">
                          <a:effectLst/>
                        </a:rPr>
                        <a:t>Equipment Validation Engineering</a:t>
                      </a:r>
                      <a:endParaRPr lang="en-ZA" sz="1500" dirty="0">
                        <a:effectLst/>
                      </a:endParaRPr>
                    </a:p>
                    <a:p>
                      <a:pPr marL="342900" lvl="0" indent="-342900">
                        <a:lnSpc>
                          <a:spcPct val="120000"/>
                        </a:lnSpc>
                        <a:spcAft>
                          <a:spcPts val="0"/>
                        </a:spcAft>
                        <a:buFont typeface="Wingdings"/>
                        <a:buChar char=""/>
                      </a:pPr>
                      <a:r>
                        <a:rPr lang="en-GB" sz="1500" dirty="0">
                          <a:effectLst/>
                        </a:rPr>
                        <a:t>Process Validation</a:t>
                      </a:r>
                      <a:endParaRPr lang="en-ZA" sz="1500" dirty="0">
                        <a:effectLst/>
                      </a:endParaRPr>
                    </a:p>
                    <a:p>
                      <a:pPr marL="342900" lvl="0" indent="-342900">
                        <a:lnSpc>
                          <a:spcPct val="120000"/>
                        </a:lnSpc>
                        <a:spcAft>
                          <a:spcPts val="0"/>
                        </a:spcAft>
                        <a:buFont typeface="Wingdings"/>
                        <a:buChar char=""/>
                      </a:pPr>
                      <a:r>
                        <a:rPr lang="en-GB" sz="1500" dirty="0">
                          <a:effectLst/>
                        </a:rPr>
                        <a:t>Cleaning Validation</a:t>
                      </a:r>
                      <a:endParaRPr lang="en-ZA" sz="1500" dirty="0">
                        <a:effectLst/>
                      </a:endParaRPr>
                    </a:p>
                    <a:p>
                      <a:pPr marL="342900" lvl="0" indent="-342900">
                        <a:lnSpc>
                          <a:spcPct val="120000"/>
                        </a:lnSpc>
                        <a:spcAft>
                          <a:spcPts val="0"/>
                        </a:spcAft>
                        <a:buFont typeface="Wingdings"/>
                        <a:buChar char=""/>
                      </a:pPr>
                      <a:r>
                        <a:rPr lang="en-GB" sz="1500" dirty="0">
                          <a:effectLst/>
                        </a:rPr>
                        <a:t>Computerised Systems Validation</a:t>
                      </a:r>
                      <a:endParaRPr lang="en-ZA" sz="1500" dirty="0">
                        <a:effectLst/>
                        <a:latin typeface="Calibri"/>
                        <a:ea typeface="Calibri"/>
                        <a:cs typeface="Times New Roman"/>
                      </a:endParaRPr>
                    </a:p>
                  </a:txBody>
                  <a:tcPr marL="47941" marR="47941" marT="0" marB="0" anchor="ctr"/>
                </a:tc>
              </a:tr>
            </a:tbl>
          </a:graphicData>
        </a:graphic>
      </p:graphicFrame>
    </p:spTree>
    <p:extLst>
      <p:ext uri="{BB962C8B-B14F-4D97-AF65-F5344CB8AC3E}">
        <p14:creationId xmlns:p14="http://schemas.microsoft.com/office/powerpoint/2010/main" val="1330542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lstStyle/>
          <a:p>
            <a:r>
              <a:rPr lang="en-ZA" b="1" dirty="0" smtClean="0">
                <a:latin typeface="Arial Black" panose="020B0A04020102020204" pitchFamily="34" charset="0"/>
              </a:rPr>
              <a:t>Functions &amp; disciplines</a:t>
            </a:r>
            <a:endParaRPr lang="en-ZA" b="1"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EA593739-A0C7-4197-81C3-5969A4008567}" type="slidenum">
              <a:rPr lang="en-ZA" smtClean="0"/>
              <a:pPr/>
              <a:t>17</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709728278"/>
              </p:ext>
            </p:extLst>
          </p:nvPr>
        </p:nvGraphicFramePr>
        <p:xfrm>
          <a:off x="940279" y="1600200"/>
          <a:ext cx="10118785" cy="4619445"/>
        </p:xfrm>
        <a:graphic>
          <a:graphicData uri="http://schemas.openxmlformats.org/drawingml/2006/table">
            <a:tbl>
              <a:tblPr firstRow="1" firstCol="1" bandRow="1">
                <a:tableStyleId>{B301B821-A1FF-4177-AEE7-76D212191A09}</a:tableStyleId>
              </a:tblPr>
              <a:tblGrid>
                <a:gridCol w="3527119"/>
                <a:gridCol w="6591666"/>
              </a:tblGrid>
              <a:tr h="367041">
                <a:tc>
                  <a:txBody>
                    <a:bodyPr/>
                    <a:lstStyle/>
                    <a:p>
                      <a:pPr algn="ctr">
                        <a:lnSpc>
                          <a:spcPct val="115000"/>
                        </a:lnSpc>
                        <a:spcAft>
                          <a:spcPts val="0"/>
                        </a:spcAft>
                      </a:pPr>
                      <a:r>
                        <a:rPr lang="en-GB" sz="1600" dirty="0">
                          <a:effectLst/>
                        </a:rPr>
                        <a:t>Functions</a:t>
                      </a:r>
                      <a:endParaRPr lang="en-ZA" sz="1600" dirty="0">
                        <a:effectLst/>
                        <a:latin typeface="Calibri"/>
                        <a:ea typeface="Calibri"/>
                        <a:cs typeface="Times New Roman"/>
                      </a:endParaRPr>
                    </a:p>
                  </a:txBody>
                  <a:tcPr marL="47941" marR="47941" marT="0" marB="0" anchor="ctr"/>
                </a:tc>
                <a:tc>
                  <a:txBody>
                    <a:bodyPr/>
                    <a:lstStyle/>
                    <a:p>
                      <a:pPr>
                        <a:lnSpc>
                          <a:spcPct val="115000"/>
                        </a:lnSpc>
                        <a:spcAft>
                          <a:spcPts val="0"/>
                        </a:spcAft>
                      </a:pPr>
                      <a:r>
                        <a:rPr lang="en-GB" sz="1600" dirty="0" smtClean="0">
                          <a:effectLst/>
                        </a:rPr>
                        <a:t>Disciplines</a:t>
                      </a:r>
                    </a:p>
                  </a:txBody>
                  <a:tcPr marL="47941" marR="47941" marT="0" marB="0" anchor="ctr"/>
                </a:tc>
              </a:tr>
              <a:tr h="881993">
                <a:tc>
                  <a:txBody>
                    <a:bodyPr/>
                    <a:lstStyle/>
                    <a:p>
                      <a:pPr algn="ctr">
                        <a:lnSpc>
                          <a:spcPct val="115000"/>
                        </a:lnSpc>
                        <a:spcAft>
                          <a:spcPts val="0"/>
                        </a:spcAft>
                      </a:pPr>
                      <a:r>
                        <a:rPr lang="en-GB" sz="1600" dirty="0">
                          <a:effectLst/>
                        </a:rPr>
                        <a:t>Quality Assurance &amp; Control</a:t>
                      </a:r>
                      <a:endParaRPr lang="en-ZA" sz="1600" dirty="0">
                        <a:effectLst/>
                        <a:latin typeface="Calibri"/>
                        <a:ea typeface="Calibri"/>
                        <a:cs typeface="Times New Roman"/>
                      </a:endParaRPr>
                    </a:p>
                  </a:txBody>
                  <a:tcPr marL="47941" marR="47941" marT="0" marB="0" anchor="ctr">
                    <a:noFill/>
                  </a:tcPr>
                </a:tc>
                <a:tc>
                  <a:txBody>
                    <a:bodyPr/>
                    <a:lstStyle/>
                    <a:p>
                      <a:pPr marL="342900" lvl="0" indent="-342900">
                        <a:lnSpc>
                          <a:spcPct val="120000"/>
                        </a:lnSpc>
                        <a:spcAft>
                          <a:spcPts val="0"/>
                        </a:spcAft>
                        <a:buFont typeface="Wingdings"/>
                        <a:buChar char=""/>
                      </a:pPr>
                      <a:r>
                        <a:rPr lang="en-GB" sz="1600" dirty="0">
                          <a:effectLst/>
                        </a:rPr>
                        <a:t>Good Manufacturing Practice (GMP) for API Manufacturing</a:t>
                      </a:r>
                      <a:endParaRPr lang="en-ZA" sz="1600" dirty="0">
                        <a:effectLst/>
                        <a:latin typeface="Calibri"/>
                        <a:ea typeface="Calibri"/>
                        <a:cs typeface="Times New Roman"/>
                      </a:endParaRPr>
                    </a:p>
                  </a:txBody>
                  <a:tcPr marL="47941" marR="47941" marT="0" marB="0" anchor="ctr">
                    <a:noFill/>
                  </a:tcPr>
                </a:tc>
              </a:tr>
              <a:tr h="1295600">
                <a:tc>
                  <a:txBody>
                    <a:bodyPr/>
                    <a:lstStyle/>
                    <a:p>
                      <a:pPr algn="ctr">
                        <a:lnSpc>
                          <a:spcPct val="115000"/>
                        </a:lnSpc>
                        <a:spcAft>
                          <a:spcPts val="0"/>
                        </a:spcAft>
                      </a:pPr>
                      <a:r>
                        <a:rPr lang="en-GB" sz="1600" dirty="0">
                          <a:effectLst/>
                        </a:rPr>
                        <a:t>Plant Operations/ Manufacturing</a:t>
                      </a:r>
                      <a:endParaRPr lang="en-ZA" sz="1600" dirty="0">
                        <a:effectLst/>
                        <a:latin typeface="Calibri"/>
                        <a:ea typeface="Calibri"/>
                        <a:cs typeface="Times New Roman"/>
                      </a:endParaRPr>
                    </a:p>
                  </a:txBody>
                  <a:tcPr marL="47941" marR="47941" marT="0" marB="0" anchor="ctr">
                    <a:noFill/>
                  </a:tcPr>
                </a:tc>
                <a:tc>
                  <a:txBody>
                    <a:bodyPr/>
                    <a:lstStyle/>
                    <a:p>
                      <a:pPr marL="342900" lvl="0" indent="-342900">
                        <a:lnSpc>
                          <a:spcPct val="120000"/>
                        </a:lnSpc>
                        <a:spcAft>
                          <a:spcPts val="0"/>
                        </a:spcAft>
                        <a:buFont typeface="Wingdings"/>
                        <a:buChar char=""/>
                      </a:pPr>
                      <a:r>
                        <a:rPr lang="en-GB" sz="1600" dirty="0">
                          <a:effectLst/>
                        </a:rPr>
                        <a:t>Process Engineering</a:t>
                      </a:r>
                      <a:endParaRPr lang="en-ZA" sz="1600" dirty="0">
                        <a:effectLst/>
                      </a:endParaRPr>
                    </a:p>
                    <a:p>
                      <a:pPr marL="342900" lvl="0" indent="-342900">
                        <a:lnSpc>
                          <a:spcPct val="120000"/>
                        </a:lnSpc>
                        <a:spcAft>
                          <a:spcPts val="0"/>
                        </a:spcAft>
                        <a:buFont typeface="Wingdings"/>
                        <a:buChar char=""/>
                      </a:pPr>
                      <a:r>
                        <a:rPr lang="en-GB" sz="1600" dirty="0">
                          <a:effectLst/>
                        </a:rPr>
                        <a:t>Chemical Operations</a:t>
                      </a:r>
                      <a:endParaRPr lang="en-ZA" sz="1600" dirty="0">
                        <a:effectLst/>
                      </a:endParaRPr>
                    </a:p>
                    <a:p>
                      <a:pPr marL="342900" lvl="0" indent="-342900">
                        <a:lnSpc>
                          <a:spcPct val="120000"/>
                        </a:lnSpc>
                        <a:spcAft>
                          <a:spcPts val="0"/>
                        </a:spcAft>
                        <a:buFont typeface="Wingdings"/>
                        <a:buChar char=""/>
                      </a:pPr>
                      <a:r>
                        <a:rPr lang="en-GB" sz="1600" dirty="0">
                          <a:effectLst/>
                        </a:rPr>
                        <a:t>Environmental Engineering </a:t>
                      </a:r>
                      <a:endParaRPr lang="en-ZA" sz="1600" dirty="0">
                        <a:effectLst/>
                      </a:endParaRPr>
                    </a:p>
                    <a:p>
                      <a:pPr marL="342900" lvl="0" indent="-342900">
                        <a:lnSpc>
                          <a:spcPct val="120000"/>
                        </a:lnSpc>
                        <a:spcAft>
                          <a:spcPts val="0"/>
                        </a:spcAft>
                        <a:buFont typeface="Wingdings"/>
                        <a:buChar char=""/>
                      </a:pPr>
                      <a:r>
                        <a:rPr lang="en-GB" sz="1600" dirty="0">
                          <a:effectLst/>
                        </a:rPr>
                        <a:t>Operational Safety and Industrial Hygiene</a:t>
                      </a:r>
                      <a:endParaRPr lang="en-ZA" sz="1600" dirty="0">
                        <a:effectLst/>
                        <a:latin typeface="Calibri"/>
                        <a:ea typeface="Calibri"/>
                        <a:cs typeface="Times New Roman"/>
                      </a:endParaRPr>
                    </a:p>
                  </a:txBody>
                  <a:tcPr marL="47941" marR="47941" marT="0" marB="0" anchor="ctr">
                    <a:noFill/>
                  </a:tcPr>
                </a:tc>
              </a:tr>
              <a:tr h="938081">
                <a:tc>
                  <a:txBody>
                    <a:bodyPr/>
                    <a:lstStyle/>
                    <a:p>
                      <a:pPr algn="ctr">
                        <a:lnSpc>
                          <a:spcPct val="115000"/>
                        </a:lnSpc>
                        <a:spcAft>
                          <a:spcPts val="0"/>
                        </a:spcAft>
                      </a:pPr>
                      <a:r>
                        <a:rPr lang="en-GB" sz="1600">
                          <a:effectLst/>
                        </a:rPr>
                        <a:t>Plant Maintenance</a:t>
                      </a:r>
                      <a:endParaRPr lang="en-ZA" sz="1600">
                        <a:effectLst/>
                        <a:latin typeface="Calibri"/>
                        <a:ea typeface="Calibri"/>
                        <a:cs typeface="Times New Roman"/>
                      </a:endParaRPr>
                    </a:p>
                  </a:txBody>
                  <a:tcPr marL="47941" marR="47941" marT="0" marB="0" anchor="ctr">
                    <a:noFill/>
                  </a:tcPr>
                </a:tc>
                <a:tc>
                  <a:txBody>
                    <a:bodyPr/>
                    <a:lstStyle/>
                    <a:p>
                      <a:pPr marL="342900" lvl="0" indent="-342900">
                        <a:lnSpc>
                          <a:spcPct val="120000"/>
                        </a:lnSpc>
                        <a:spcAft>
                          <a:spcPts val="0"/>
                        </a:spcAft>
                        <a:buFont typeface="Wingdings"/>
                        <a:buChar char=""/>
                      </a:pPr>
                      <a:r>
                        <a:rPr lang="en-GB" sz="1600" dirty="0">
                          <a:effectLst/>
                        </a:rPr>
                        <a:t>Maintenance Engineering</a:t>
                      </a:r>
                      <a:endParaRPr lang="en-ZA" sz="1600" dirty="0">
                        <a:effectLst/>
                      </a:endParaRPr>
                    </a:p>
                    <a:p>
                      <a:pPr marL="342900" lvl="0" indent="-342900">
                        <a:lnSpc>
                          <a:spcPct val="120000"/>
                        </a:lnSpc>
                        <a:spcAft>
                          <a:spcPts val="0"/>
                        </a:spcAft>
                        <a:buFont typeface="Wingdings"/>
                        <a:buChar char=""/>
                      </a:pPr>
                      <a:r>
                        <a:rPr lang="en-GB" sz="1600" dirty="0">
                          <a:effectLst/>
                        </a:rPr>
                        <a:t>Maintenance Planning</a:t>
                      </a:r>
                      <a:endParaRPr lang="en-ZA" sz="1600" dirty="0">
                        <a:effectLst/>
                      </a:endParaRPr>
                    </a:p>
                    <a:p>
                      <a:pPr marL="342900" lvl="0" indent="-342900">
                        <a:lnSpc>
                          <a:spcPct val="120000"/>
                        </a:lnSpc>
                        <a:spcAft>
                          <a:spcPts val="0"/>
                        </a:spcAft>
                        <a:buFont typeface="Wingdings"/>
                        <a:buChar char=""/>
                      </a:pPr>
                      <a:r>
                        <a:rPr lang="en-GB" sz="1600" dirty="0">
                          <a:effectLst/>
                        </a:rPr>
                        <a:t>Plant Safety </a:t>
                      </a:r>
                      <a:endParaRPr lang="en-ZA" sz="1600" dirty="0">
                        <a:effectLst/>
                        <a:latin typeface="Calibri"/>
                        <a:ea typeface="Calibri"/>
                        <a:cs typeface="Times New Roman"/>
                      </a:endParaRPr>
                    </a:p>
                  </a:txBody>
                  <a:tcPr marL="47941" marR="47941" marT="0" marB="0" anchor="ctr">
                    <a:noFill/>
                  </a:tcPr>
                </a:tc>
              </a:tr>
              <a:tr h="1136730">
                <a:tc>
                  <a:txBody>
                    <a:bodyPr/>
                    <a:lstStyle/>
                    <a:p>
                      <a:pPr algn="ctr">
                        <a:lnSpc>
                          <a:spcPct val="115000"/>
                        </a:lnSpc>
                        <a:spcAft>
                          <a:spcPts val="0"/>
                        </a:spcAft>
                      </a:pPr>
                      <a:r>
                        <a:rPr lang="en-GB" sz="1600">
                          <a:effectLst/>
                        </a:rPr>
                        <a:t>Management</a:t>
                      </a:r>
                      <a:endParaRPr lang="en-ZA" sz="1600">
                        <a:effectLst/>
                        <a:latin typeface="Calibri"/>
                        <a:ea typeface="Calibri"/>
                        <a:cs typeface="Times New Roman"/>
                      </a:endParaRPr>
                    </a:p>
                  </a:txBody>
                  <a:tcPr marL="47941" marR="47941" marT="0" marB="0" anchor="ctr">
                    <a:noFill/>
                  </a:tcPr>
                </a:tc>
                <a:tc>
                  <a:txBody>
                    <a:bodyPr/>
                    <a:lstStyle/>
                    <a:p>
                      <a:pPr marL="342900" lvl="0" indent="-342900">
                        <a:lnSpc>
                          <a:spcPct val="120000"/>
                        </a:lnSpc>
                        <a:spcAft>
                          <a:spcPts val="0"/>
                        </a:spcAft>
                        <a:buFont typeface="Wingdings"/>
                        <a:buChar char=""/>
                      </a:pPr>
                      <a:r>
                        <a:rPr lang="en-GB" sz="1600" dirty="0">
                          <a:effectLst/>
                        </a:rPr>
                        <a:t>Pharmaceutical Project Management</a:t>
                      </a:r>
                      <a:endParaRPr lang="en-ZA" sz="1600" dirty="0">
                        <a:effectLst/>
                      </a:endParaRPr>
                    </a:p>
                    <a:p>
                      <a:pPr marL="342900" lvl="0" indent="-342900">
                        <a:lnSpc>
                          <a:spcPct val="120000"/>
                        </a:lnSpc>
                        <a:spcAft>
                          <a:spcPts val="0"/>
                        </a:spcAft>
                        <a:buFont typeface="Wingdings"/>
                        <a:buChar char=""/>
                      </a:pPr>
                      <a:r>
                        <a:rPr lang="en-GB" sz="1600" dirty="0">
                          <a:effectLst/>
                        </a:rPr>
                        <a:t>Materials Management</a:t>
                      </a:r>
                      <a:endParaRPr lang="en-ZA" sz="1600" dirty="0">
                        <a:effectLst/>
                      </a:endParaRPr>
                    </a:p>
                    <a:p>
                      <a:pPr marL="342900" lvl="0" indent="-342900">
                        <a:lnSpc>
                          <a:spcPct val="120000"/>
                        </a:lnSpc>
                        <a:spcAft>
                          <a:spcPts val="0"/>
                        </a:spcAft>
                        <a:buFont typeface="Wingdings"/>
                        <a:buChar char=""/>
                      </a:pPr>
                      <a:r>
                        <a:rPr lang="en-GB" sz="1600" dirty="0">
                          <a:effectLst/>
                        </a:rPr>
                        <a:t>IP Management / Licensing</a:t>
                      </a:r>
                      <a:endParaRPr lang="en-ZA" sz="1600" dirty="0">
                        <a:effectLst/>
                        <a:latin typeface="Calibri"/>
                        <a:ea typeface="Calibri"/>
                        <a:cs typeface="Times New Roman"/>
                      </a:endParaRPr>
                    </a:p>
                  </a:txBody>
                  <a:tcPr marL="47941" marR="47941" marT="0" marB="0" anchor="ctr">
                    <a:noFill/>
                  </a:tcPr>
                </a:tc>
              </a:tr>
            </a:tbl>
          </a:graphicData>
        </a:graphic>
      </p:graphicFrame>
    </p:spTree>
    <p:extLst>
      <p:ext uri="{BB962C8B-B14F-4D97-AF65-F5344CB8AC3E}">
        <p14:creationId xmlns:p14="http://schemas.microsoft.com/office/powerpoint/2010/main" val="4103886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latin typeface="Arial Black" panose="020B0A04020102020204" pitchFamily="34" charset="0"/>
              </a:rPr>
              <a:t>Skills &amp; Specialisations</a:t>
            </a:r>
            <a:endParaRPr lang="en-ZA" dirty="0">
              <a:latin typeface="Arial Black" panose="020B0A040201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8352548"/>
              </p:ext>
            </p:extLst>
          </p:nvPr>
        </p:nvGraphicFramePr>
        <p:xfrm>
          <a:off x="957533" y="1600200"/>
          <a:ext cx="10274058" cy="4385072"/>
        </p:xfrm>
        <a:graphic>
          <a:graphicData uri="http://schemas.openxmlformats.org/drawingml/2006/table">
            <a:tbl>
              <a:tblPr firstRow="1" bandRow="1">
                <a:tableStyleId>{BC89EF96-8CEA-46FF-86C4-4CE0E7609802}</a:tableStyleId>
              </a:tblPr>
              <a:tblGrid>
                <a:gridCol w="2438646"/>
                <a:gridCol w="5316887"/>
                <a:gridCol w="1212623"/>
                <a:gridCol w="1305902"/>
              </a:tblGrid>
              <a:tr h="676672">
                <a:tc>
                  <a:txBody>
                    <a:bodyPr/>
                    <a:lstStyle/>
                    <a:p>
                      <a:r>
                        <a:rPr lang="en-ZA" sz="1600" dirty="0" smtClean="0">
                          <a:solidFill>
                            <a:schemeClr val="bg1"/>
                          </a:solidFill>
                        </a:rPr>
                        <a:t>Field of study</a:t>
                      </a:r>
                      <a:endParaRPr lang="en-ZA" sz="1600" dirty="0">
                        <a:solidFill>
                          <a:schemeClr val="bg1"/>
                        </a:solidFill>
                      </a:endParaRPr>
                    </a:p>
                  </a:txBody>
                  <a:tcPr anchor="b">
                    <a:lnR w="12700" cmpd="sng">
                      <a:noFill/>
                    </a:lnR>
                    <a:solidFill>
                      <a:schemeClr val="tx2">
                        <a:lumMod val="60000"/>
                        <a:lumOff val="40000"/>
                      </a:schemeClr>
                    </a:solidFill>
                  </a:tcPr>
                </a:tc>
                <a:tc>
                  <a:txBody>
                    <a:bodyPr/>
                    <a:lstStyle/>
                    <a:p>
                      <a:pPr algn="r"/>
                      <a:r>
                        <a:rPr lang="en-ZA" sz="1600" baseline="0" dirty="0" smtClean="0">
                          <a:solidFill>
                            <a:schemeClr val="bg1"/>
                          </a:solidFill>
                        </a:rPr>
                        <a:t>specialisations</a:t>
                      </a:r>
                      <a:endParaRPr lang="en-ZA" sz="1600" dirty="0">
                        <a:solidFill>
                          <a:schemeClr val="bg1"/>
                        </a:solidFill>
                      </a:endParaRPr>
                    </a:p>
                  </a:txBody>
                  <a:tcPr anchor="b">
                    <a:lnL w="12700" cmpd="sng">
                      <a:noFill/>
                    </a:lnL>
                    <a:lnR w="12700" cmpd="sng">
                      <a:noFill/>
                    </a:lnR>
                    <a:solidFill>
                      <a:schemeClr val="tx2">
                        <a:lumMod val="60000"/>
                        <a:lumOff val="40000"/>
                      </a:schemeClr>
                    </a:solidFill>
                  </a:tcPr>
                </a:tc>
                <a:tc>
                  <a:txBody>
                    <a:bodyPr/>
                    <a:lstStyle/>
                    <a:p>
                      <a:pPr algn="ctr"/>
                      <a:r>
                        <a:rPr lang="en-ZA" sz="1600" dirty="0" smtClean="0">
                          <a:solidFill>
                            <a:schemeClr val="bg1"/>
                          </a:solidFill>
                        </a:rPr>
                        <a:t>API</a:t>
                      </a:r>
                      <a:endParaRPr lang="en-ZA" sz="1600" dirty="0">
                        <a:solidFill>
                          <a:schemeClr val="bg1"/>
                        </a:solidFill>
                      </a:endParaRPr>
                    </a:p>
                  </a:txBody>
                  <a:tcPr anchor="b">
                    <a:lnL w="12700" cmpd="sng">
                      <a:noFill/>
                    </a:lnL>
                    <a:lnR w="12700" cmpd="sng">
                      <a:noFill/>
                    </a:lnR>
                    <a:solidFill>
                      <a:schemeClr val="tx2">
                        <a:lumMod val="60000"/>
                        <a:lumOff val="40000"/>
                      </a:schemeClr>
                    </a:solidFill>
                  </a:tcPr>
                </a:tc>
                <a:tc>
                  <a:txBody>
                    <a:bodyPr/>
                    <a:lstStyle/>
                    <a:p>
                      <a:pPr algn="ctr"/>
                      <a:r>
                        <a:rPr lang="en-ZA" sz="1600" dirty="0" smtClean="0">
                          <a:solidFill>
                            <a:schemeClr val="bg1"/>
                          </a:solidFill>
                        </a:rPr>
                        <a:t>Bio tech</a:t>
                      </a:r>
                      <a:endParaRPr lang="en-ZA" sz="1600" dirty="0">
                        <a:solidFill>
                          <a:schemeClr val="bg1"/>
                        </a:solidFill>
                      </a:endParaRPr>
                    </a:p>
                  </a:txBody>
                  <a:tcPr anchor="b">
                    <a:lnL w="12700" cmpd="sng">
                      <a:noFill/>
                    </a:lnL>
                    <a:solidFill>
                      <a:schemeClr val="tx2">
                        <a:lumMod val="60000"/>
                        <a:lumOff val="40000"/>
                      </a:schemeClr>
                    </a:solidFill>
                  </a:tcPr>
                </a:tc>
              </a:tr>
              <a:tr h="370840">
                <a:tc rowSpan="3">
                  <a:txBody>
                    <a:bodyPr/>
                    <a:lstStyle/>
                    <a:p>
                      <a:r>
                        <a:rPr lang="en-ZA" sz="1600" b="1" dirty="0" smtClean="0"/>
                        <a:t>Chemistry</a:t>
                      </a:r>
                      <a:endParaRPr lang="en-ZA" sz="1600" b="1" dirty="0"/>
                    </a:p>
                  </a:txBody>
                  <a:tcPr anchor="ctr">
                    <a:lnR w="12700" cmpd="sng">
                      <a:noFill/>
                    </a:ln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Analytical</a:t>
                      </a:r>
                      <a:endParaRPr lang="en-ZA" sz="1600" dirty="0" smtClean="0">
                        <a:solidFill>
                          <a:schemeClr val="tx1"/>
                        </a:solidFill>
                      </a:endParaRPr>
                    </a:p>
                  </a:txBody>
                  <a:tcPr>
                    <a:lnL w="12700" cmpd="sng">
                      <a:noFill/>
                    </a:lnL>
                    <a:lnR w="12700" cmpd="sng">
                      <a:noFill/>
                    </a:lnR>
                    <a:lnB w="12700" cmpd="sng">
                      <a:noFill/>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Californian FB"/>
                        </a:rPr>
                        <a:t>√</a:t>
                      </a:r>
                      <a:endParaRPr lang="en-ZA" sz="1800" b="1" dirty="0" smtClean="0"/>
                    </a:p>
                  </a:txBody>
                  <a:tcPr>
                    <a:lnL w="12700" cmpd="sng">
                      <a:noFill/>
                    </a:lnL>
                    <a:lnR w="12700" cmpd="sng">
                      <a:noFill/>
                    </a:lnR>
                    <a:lnB w="3175"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smtClean="0">
                          <a:latin typeface="Californian FB"/>
                        </a:rPr>
                        <a:t>√</a:t>
                      </a:r>
                      <a:endParaRPr lang="en-ZA" sz="1600" b="1" dirty="0" smtClean="0"/>
                    </a:p>
                  </a:txBody>
                  <a:tcPr>
                    <a:lnL w="12700" cmpd="sng">
                      <a:noFill/>
                    </a:lnL>
                    <a:lnB w="12700" cmpd="sng">
                      <a:noFill/>
                    </a:lnB>
                    <a:noFill/>
                  </a:tcPr>
                </a:tc>
              </a:tr>
              <a:tr h="370840">
                <a:tc vMerge="1">
                  <a:txBody>
                    <a:bodyPr/>
                    <a:lstStyle/>
                    <a:p>
                      <a:endParaRPr lang="en-ZA"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organic </a:t>
                      </a:r>
                      <a:endParaRPr lang="en-ZA" sz="1600" dirty="0" smtClean="0">
                        <a:solidFill>
                          <a:schemeClr val="tx1"/>
                        </a:solidFill>
                      </a:endParaRPr>
                    </a:p>
                  </a:txBody>
                  <a:tcPr>
                    <a:lnL w="12700" cmpd="sng">
                      <a:noFill/>
                    </a:lnL>
                    <a:lnR w="12700" cmpd="sng">
                      <a:noFill/>
                    </a:lnR>
                    <a:lnT w="12700" cmpd="sng">
                      <a:noFill/>
                    </a:lnT>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Californian FB"/>
                        </a:rPr>
                        <a:t>√</a:t>
                      </a:r>
                      <a:endParaRPr lang="en-ZA" sz="1800" b="1" dirty="0" smtClean="0"/>
                    </a:p>
                  </a:txBody>
                  <a:tcPr>
                    <a:lnL w="12700" cmpd="sng">
                      <a:noFill/>
                    </a:lnL>
                    <a:lnR w="12700" cmpd="sng">
                      <a:noFill/>
                    </a:lnR>
                    <a:lnT w="3175" cap="flat" cmpd="sng" algn="ctr">
                      <a:noFill/>
                      <a:prstDash val="solid"/>
                      <a:round/>
                      <a:headEnd type="none" w="med" len="med"/>
                      <a:tailEnd type="none" w="med" len="med"/>
                    </a:lnT>
                    <a:lnB w="12700" cmpd="sng">
                      <a:noFill/>
                    </a:lnB>
                    <a:noFill/>
                  </a:tcPr>
                </a:tc>
                <a:tc>
                  <a:txBody>
                    <a:bodyPr/>
                    <a:lstStyle/>
                    <a:p>
                      <a:pPr algn="ctr"/>
                      <a:endParaRPr lang="en-ZA" sz="1600" dirty="0"/>
                    </a:p>
                  </a:txBody>
                  <a:tcPr>
                    <a:lnL w="12700" cmpd="sng">
                      <a:noFill/>
                    </a:lnL>
                    <a:lnT w="12700" cmpd="sng">
                      <a:noFill/>
                    </a:lnT>
                    <a:lnB w="12700" cmpd="sng">
                      <a:noFill/>
                    </a:lnB>
                  </a:tcPr>
                </a:tc>
              </a:tr>
              <a:tr h="370840">
                <a:tc vMerge="1">
                  <a:txBody>
                    <a:bodyPr/>
                    <a:lstStyle/>
                    <a:p>
                      <a:endParaRPr lang="en-ZA" sz="1600" dirty="0"/>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synthetic</a:t>
                      </a:r>
                    </a:p>
                  </a:txBody>
                  <a:tcPr>
                    <a:lnL w="12700" cmpd="sng">
                      <a:noFill/>
                    </a:lnL>
                    <a:lnR w="12700" cmpd="sng">
                      <a:noFill/>
                    </a:lnR>
                    <a:lnT w="12700" cmpd="sng">
                      <a:noFill/>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smtClean="0">
                          <a:latin typeface="Californian FB"/>
                        </a:rPr>
                        <a:t>√</a:t>
                      </a:r>
                      <a:endParaRPr lang="en-ZA" sz="1800" b="1" dirty="0" smtClean="0"/>
                    </a:p>
                  </a:txBody>
                  <a:tcPr>
                    <a:lnL w="12700" cmpd="sng">
                      <a:noFill/>
                    </a:lnL>
                    <a:lnR w="12700" cmpd="sng">
                      <a:noFill/>
                    </a:lnR>
                    <a:lnT w="12700" cmpd="sng">
                      <a:noFill/>
                    </a:lnT>
                    <a:noFill/>
                  </a:tcPr>
                </a:tc>
                <a:tc>
                  <a:txBody>
                    <a:bodyPr/>
                    <a:lstStyle/>
                    <a:p>
                      <a:pPr algn="ctr"/>
                      <a:endParaRPr lang="en-ZA" sz="1600" dirty="0"/>
                    </a:p>
                  </a:txBody>
                  <a:tcPr>
                    <a:lnL w="12700" cmpd="sng">
                      <a:noFill/>
                    </a:lnL>
                    <a:lnT w="12700" cmpd="sng">
                      <a:noFill/>
                    </a:lnT>
                    <a:noFill/>
                  </a:tcPr>
                </a:tc>
              </a:tr>
              <a:tr h="370840">
                <a:tc rowSpan="2">
                  <a:txBody>
                    <a:bodyPr/>
                    <a:lstStyle/>
                    <a:p>
                      <a:r>
                        <a:rPr lang="en-ZA" sz="1600" b="1" dirty="0" smtClean="0"/>
                        <a:t>Biological</a:t>
                      </a:r>
                      <a:r>
                        <a:rPr lang="en-ZA" sz="1600" b="1" baseline="0" dirty="0" smtClean="0"/>
                        <a:t> sciences</a:t>
                      </a:r>
                      <a:endParaRPr lang="en-ZA" sz="1600" b="1" dirty="0"/>
                    </a:p>
                  </a:txBody>
                  <a:tcPr anchor="ctr">
                    <a:lnR w="12700" cmpd="sng">
                      <a:noFill/>
                    </a:lnR>
                    <a:lnB w="12700" cmpd="sng">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Microbiology</a:t>
                      </a:r>
                      <a:endParaRPr lang="en-ZA" sz="1600" dirty="0" smtClean="0">
                        <a:solidFill>
                          <a:schemeClr val="tx1"/>
                        </a:solidFill>
                      </a:endParaRPr>
                    </a:p>
                  </a:txBody>
                  <a:tcPr>
                    <a:lnL w="12700" cmpd="sng">
                      <a:noFill/>
                    </a:lnL>
                    <a:lnR w="12700" cmpd="sng">
                      <a:noFill/>
                    </a:lnR>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Californian FB"/>
                        </a:rPr>
                        <a:t>√</a:t>
                      </a:r>
                      <a:endParaRPr lang="en-ZA" sz="1800" b="1" dirty="0" smtClean="0"/>
                    </a:p>
                  </a:txBody>
                  <a:tcPr>
                    <a:lnL w="12700" cmpd="sng">
                      <a:noFill/>
                    </a:lnL>
                    <a:lnR w="12700" cmpd="sng">
                      <a:noFill/>
                    </a:lnR>
                    <a:lnB w="12700" cmpd="sng">
                      <a:noFill/>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smtClean="0">
                          <a:latin typeface="Californian FB"/>
                        </a:rPr>
                        <a:t>√</a:t>
                      </a:r>
                      <a:endParaRPr lang="en-ZA" sz="1800" b="1" dirty="0" smtClean="0"/>
                    </a:p>
                  </a:txBody>
                  <a:tcPr>
                    <a:lnL w="12700" cmpd="sng">
                      <a:noFill/>
                    </a:lnL>
                    <a:lnB w="12700" cmpd="sng">
                      <a:noFill/>
                    </a:lnB>
                    <a:noFill/>
                  </a:tcPr>
                </a:tc>
              </a:tr>
              <a:tr h="370840">
                <a:tc vMerge="1">
                  <a:txBody>
                    <a:bodyPr/>
                    <a:lstStyle/>
                    <a:p>
                      <a:endParaRPr lang="en-ZA" sz="1600" dirty="0"/>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molecular biology</a:t>
                      </a:r>
                      <a:endParaRPr lang="en-ZA" sz="1600" dirty="0" smtClean="0">
                        <a:solidFill>
                          <a:schemeClr val="tx1"/>
                        </a:solidFill>
                      </a:endParaRPr>
                    </a:p>
                  </a:txBody>
                  <a:tcPr>
                    <a:lnL w="12700" cmpd="sng">
                      <a:noFill/>
                    </a:lnL>
                    <a:lnR w="12700" cmpd="sng">
                      <a:noFill/>
                    </a:lnR>
                    <a:lnT w="12700" cmpd="sng">
                      <a:noFill/>
                    </a:lnT>
                    <a:lnB w="12700" cmpd="sng">
                      <a:noFill/>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800" b="1" dirty="0" smtClean="0"/>
                    </a:p>
                  </a:txBody>
                  <a:tcPr>
                    <a:lnL w="12700" cmpd="sng">
                      <a:noFill/>
                    </a:lnL>
                    <a:lnR w="12700" cmpd="sng">
                      <a:noFill/>
                    </a:lnR>
                    <a:lnT w="12700" cmpd="sng">
                      <a:noFill/>
                    </a:lnT>
                    <a:lnB w="12700" cmpd="sng">
                      <a:noFill/>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Californian FB"/>
                        </a:rPr>
                        <a:t>√</a:t>
                      </a:r>
                      <a:endParaRPr lang="en-ZA" sz="1800" b="1" dirty="0" smtClean="0"/>
                    </a:p>
                  </a:txBody>
                  <a:tcPr>
                    <a:lnL w="12700" cmpd="sng">
                      <a:noFill/>
                    </a:lnL>
                    <a:lnT w="12700" cmpd="sng">
                      <a:noFill/>
                    </a:lnT>
                    <a:lnB w="12700" cmpd="sng">
                      <a:noFill/>
                    </a:lnB>
                    <a:noFill/>
                  </a:tcPr>
                </a:tc>
              </a:tr>
              <a:tr h="370840">
                <a:tc>
                  <a:txBody>
                    <a:bodyPr/>
                    <a:lstStyle/>
                    <a:p>
                      <a:endParaRPr lang="en-ZA" sz="1600" b="1" dirty="0"/>
                    </a:p>
                  </a:txBody>
                  <a:tcPr anchor="ctr">
                    <a:lnR w="12700" cmpd="sng">
                      <a:noFill/>
                    </a:lnR>
                    <a:lnT w="12700" cmpd="sng">
                      <a:noFill/>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Biochemistry</a:t>
                      </a:r>
                    </a:p>
                  </a:txBody>
                  <a:tcPr>
                    <a:lnL w="12700" cmpd="sng">
                      <a:noFill/>
                    </a:lnL>
                    <a:lnR w="12700" cmpd="sng">
                      <a:noFill/>
                    </a:lnR>
                    <a:lnT w="12700" cmpd="sng">
                      <a:noFill/>
                    </a:lnT>
                  </a:tcPr>
                </a:tc>
                <a:tc>
                  <a:txBody>
                    <a:bodyPr/>
                    <a:lstStyle/>
                    <a:p>
                      <a:pPr algn="ctr"/>
                      <a:endParaRPr lang="en-ZA" sz="1600" dirty="0"/>
                    </a:p>
                  </a:txBody>
                  <a:tcPr>
                    <a:lnL w="12700" cmpd="sng">
                      <a:noFill/>
                    </a:lnL>
                    <a:lnR w="12700" cmpd="sng">
                      <a:noFill/>
                    </a:lnR>
                    <a:lnT w="12700" cmpd="sng">
                      <a:noFill/>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Californian FB"/>
                        </a:rPr>
                        <a:t>√</a:t>
                      </a:r>
                      <a:endParaRPr lang="en-ZA" sz="1800" b="1" dirty="0" smtClean="0"/>
                    </a:p>
                  </a:txBody>
                  <a:tcPr>
                    <a:lnL w="12700" cmpd="sng">
                      <a:noFill/>
                    </a:lnL>
                    <a:lnT w="12700" cmpd="sng">
                      <a:noFill/>
                    </a:lnT>
                    <a:noFill/>
                  </a:tcPr>
                </a:tc>
              </a:tr>
              <a:tr h="370840">
                <a:tc rowSpan="4">
                  <a:txBody>
                    <a:bodyPr/>
                    <a:lstStyle/>
                    <a:p>
                      <a:r>
                        <a:rPr lang="en-ZA" sz="1600" b="1" dirty="0" smtClean="0"/>
                        <a:t>Life sciences</a:t>
                      </a:r>
                      <a:endParaRPr lang="en-ZA" sz="1600" b="1" dirty="0"/>
                    </a:p>
                  </a:txBody>
                  <a:tcPr anchor="ctr">
                    <a:lnR w="12700" cmpd="sng">
                      <a:noFill/>
                    </a:ln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Pharmacy (production</a:t>
                      </a:r>
                      <a:r>
                        <a:rPr lang="en-ZA" sz="1600" baseline="0" dirty="0" smtClean="0"/>
                        <a:t> &amp; regulatory)</a:t>
                      </a:r>
                      <a:endParaRPr lang="en-ZA" sz="1600" dirty="0" smtClean="0">
                        <a:solidFill>
                          <a:schemeClr val="tx1"/>
                        </a:solidFill>
                      </a:endParaRPr>
                    </a:p>
                  </a:txBody>
                  <a:tcPr>
                    <a:lnL w="12700" cmpd="sng">
                      <a:noFill/>
                    </a:lnL>
                    <a:lnR w="12700" cmpd="sng">
                      <a:noFill/>
                    </a:lnR>
                    <a:lnB w="12700" cmpd="sng">
                      <a:noFill/>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Californian FB"/>
                        </a:rPr>
                        <a:t>√</a:t>
                      </a:r>
                      <a:endParaRPr lang="en-ZA" sz="1800" b="1" dirty="0" smtClean="0"/>
                    </a:p>
                  </a:txBody>
                  <a:tcPr>
                    <a:lnL w="12700" cmpd="sng">
                      <a:noFill/>
                    </a:lnL>
                    <a:lnR w="12700" cmpd="sng">
                      <a:noFill/>
                    </a:lnR>
                    <a:lnB w="12700" cmpd="sng">
                      <a:noFill/>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smtClean="0">
                          <a:latin typeface="Californian FB"/>
                        </a:rPr>
                        <a:t>√</a:t>
                      </a:r>
                      <a:endParaRPr lang="en-ZA" sz="1800" b="1" dirty="0" smtClean="0"/>
                    </a:p>
                  </a:txBody>
                  <a:tcPr>
                    <a:lnL w="12700" cmpd="sng">
                      <a:noFill/>
                    </a:lnL>
                    <a:lnB w="12700" cmpd="sng">
                      <a:noFill/>
                    </a:lnB>
                    <a:noFill/>
                  </a:tcPr>
                </a:tc>
              </a:tr>
              <a:tr h="370840">
                <a:tc vMerge="1">
                  <a:txBody>
                    <a:bodyPr/>
                    <a:lstStyle/>
                    <a:p>
                      <a:endParaRPr lang="en-ZA" sz="16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600" dirty="0" smtClean="0"/>
                        <a:t>Pharmaceutical</a:t>
                      </a:r>
                      <a:r>
                        <a:rPr lang="en-ZA" sz="1600" baseline="0" dirty="0" smtClean="0"/>
                        <a:t> science</a:t>
                      </a:r>
                      <a:endParaRPr lang="en-ZA" sz="1600" dirty="0" smtClean="0">
                        <a:solidFill>
                          <a:schemeClr val="tx1"/>
                        </a:solidFill>
                      </a:endParaRPr>
                    </a:p>
                  </a:txBody>
                  <a:tcPr>
                    <a:lnL w="12700" cmpd="sng">
                      <a:noFill/>
                    </a:lnL>
                    <a:lnR w="12700" cmpd="sng">
                      <a:noFill/>
                    </a:lnR>
                    <a:lnT w="12700" cmpd="sng">
                      <a:noFill/>
                    </a:lnT>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Californian FB"/>
                        </a:rPr>
                        <a:t>√</a:t>
                      </a:r>
                      <a:endParaRPr lang="en-ZA" sz="1800" b="1" dirty="0" smtClean="0"/>
                    </a:p>
                  </a:txBody>
                  <a:tcPr>
                    <a:lnL w="12700" cmpd="sng">
                      <a:noFill/>
                    </a:lnL>
                    <a:lnR w="12700" cmpd="sng">
                      <a:noFill/>
                    </a:lnR>
                    <a:lnT w="12700" cmpd="sng">
                      <a:noFill/>
                    </a:lnT>
                    <a:lnB w="12700" cmpd="sng">
                      <a:noFill/>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smtClean="0">
                          <a:latin typeface="Californian FB"/>
                        </a:rPr>
                        <a:t>√</a:t>
                      </a:r>
                      <a:endParaRPr lang="en-ZA" sz="1800" b="1" dirty="0" smtClean="0"/>
                    </a:p>
                  </a:txBody>
                  <a:tcPr>
                    <a:lnL w="12700" cmpd="sng">
                      <a:noFill/>
                    </a:lnL>
                    <a:lnT w="12700" cmpd="sng">
                      <a:noFill/>
                    </a:lnT>
                    <a:lnB w="12700" cmpd="sng">
                      <a:noFill/>
                    </a:lnB>
                    <a:noFill/>
                  </a:tcPr>
                </a:tc>
              </a:tr>
              <a:tr h="370840">
                <a:tc vMerge="1">
                  <a:txBody>
                    <a:bodyPr/>
                    <a:lstStyle/>
                    <a:p>
                      <a:endParaRPr lang="en-ZA" sz="1600" dirty="0"/>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Virology</a:t>
                      </a:r>
                    </a:p>
                  </a:txBody>
                  <a:tcPr>
                    <a:lnL w="12700" cmpd="sng">
                      <a:noFill/>
                    </a:lnL>
                    <a:lnR w="12700" cmpd="sng">
                      <a:noFill/>
                    </a:lnR>
                    <a:lnT w="12700" cmpd="sng">
                      <a:noFill/>
                    </a:lnT>
                    <a:lnB w="12700" cmpd="sng">
                      <a:noFill/>
                    </a:lnB>
                    <a:noFill/>
                  </a:tcPr>
                </a:tc>
                <a:tc>
                  <a:txBody>
                    <a:bodyPr/>
                    <a:lstStyle/>
                    <a:p>
                      <a:pPr algn="ctr"/>
                      <a:endParaRPr lang="en-ZA" sz="1600" dirty="0"/>
                    </a:p>
                  </a:txBody>
                  <a:tcPr>
                    <a:lnL w="12700" cmpd="sng">
                      <a:noFill/>
                    </a:lnL>
                    <a:lnR w="12700" cmpd="sng">
                      <a:noFill/>
                    </a:lnR>
                    <a:lnT w="12700" cmpd="sng">
                      <a:noFill/>
                    </a:lnT>
                    <a:lnB w="12700" cmpd="sng">
                      <a:noFill/>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Californian FB"/>
                        </a:rPr>
                        <a:t>√</a:t>
                      </a:r>
                      <a:endParaRPr lang="en-ZA" sz="1800" b="1" dirty="0" smtClean="0"/>
                    </a:p>
                  </a:txBody>
                  <a:tcPr>
                    <a:lnL w="12700" cmpd="sng">
                      <a:noFill/>
                    </a:lnL>
                    <a:lnT w="12700" cmpd="sng">
                      <a:noFill/>
                    </a:lnT>
                    <a:lnB w="12700" cmpd="sng">
                      <a:noFill/>
                    </a:lnB>
                    <a:noFill/>
                  </a:tcPr>
                </a:tc>
              </a:tr>
              <a:tr h="370840">
                <a:tc vMerge="1">
                  <a:txBody>
                    <a:bodyPr/>
                    <a:lstStyle/>
                    <a:p>
                      <a:endParaRPr lang="en-ZA"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Biotechnology</a:t>
                      </a:r>
                    </a:p>
                  </a:txBody>
                  <a:tcPr>
                    <a:lnL w="12700" cmpd="sng">
                      <a:noFill/>
                    </a:lnL>
                    <a:lnR w="12700" cmpd="sng">
                      <a:noFill/>
                    </a:lnR>
                    <a:lnT w="12700" cmpd="sng">
                      <a:noFill/>
                    </a:lnT>
                  </a:tcPr>
                </a:tc>
                <a:tc>
                  <a:txBody>
                    <a:bodyPr/>
                    <a:lstStyle/>
                    <a:p>
                      <a:pPr algn="ctr"/>
                      <a:endParaRPr lang="en-ZA" sz="1600" dirty="0"/>
                    </a:p>
                  </a:txBody>
                  <a:tcPr>
                    <a:lnL w="12700" cmpd="sng">
                      <a:noFill/>
                    </a:lnL>
                    <a:lnR w="12700" cmpd="sng">
                      <a:noFill/>
                    </a:lnR>
                    <a:lnT w="12700" cmpd="sng">
                      <a:noFill/>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Californian FB"/>
                        </a:rPr>
                        <a:t>√</a:t>
                      </a:r>
                      <a:endParaRPr lang="en-ZA" sz="1800" b="1" dirty="0" smtClean="0"/>
                    </a:p>
                  </a:txBody>
                  <a:tcPr>
                    <a:lnL w="12700" cmpd="sng">
                      <a:noFill/>
                    </a:lnL>
                    <a:lnT w="12700" cmpd="sng">
                      <a:noFill/>
                    </a:lnT>
                    <a:noFill/>
                  </a:tcPr>
                </a:tc>
              </a:tr>
            </a:tbl>
          </a:graphicData>
        </a:graphic>
      </p:graphicFrame>
      <p:sp>
        <p:nvSpPr>
          <p:cNvPr id="3" name="Slide Number Placeholder 2"/>
          <p:cNvSpPr>
            <a:spLocks noGrp="1"/>
          </p:cNvSpPr>
          <p:nvPr>
            <p:ph type="sldNum" sz="quarter" idx="12"/>
          </p:nvPr>
        </p:nvSpPr>
        <p:spPr/>
        <p:txBody>
          <a:bodyPr/>
          <a:lstStyle/>
          <a:p>
            <a:fld id="{EA593739-A0C7-4197-81C3-5969A4008567}" type="slidenum">
              <a:rPr lang="en-ZA" smtClean="0"/>
              <a:pPr/>
              <a:t>18</a:t>
            </a:fld>
            <a:endParaRPr lang="en-ZA" dirty="0"/>
          </a:p>
        </p:txBody>
      </p:sp>
    </p:spTree>
    <p:extLst>
      <p:ext uri="{BB962C8B-B14F-4D97-AF65-F5344CB8AC3E}">
        <p14:creationId xmlns:p14="http://schemas.microsoft.com/office/powerpoint/2010/main" val="479169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latin typeface="Arial Black" panose="020B0A04020102020204" pitchFamily="34" charset="0"/>
              </a:rPr>
              <a:t>Skills &amp; Specialisations</a:t>
            </a:r>
            <a:endParaRPr lang="en-ZA" dirty="0">
              <a:latin typeface="Arial Black" panose="020B0A040201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7966608"/>
              </p:ext>
            </p:extLst>
          </p:nvPr>
        </p:nvGraphicFramePr>
        <p:xfrm>
          <a:off x="1035171" y="1700806"/>
          <a:ext cx="10179168" cy="4234170"/>
        </p:xfrm>
        <a:graphic>
          <a:graphicData uri="http://schemas.openxmlformats.org/drawingml/2006/table">
            <a:tbl>
              <a:tblPr firstRow="1" bandRow="1">
                <a:tableStyleId>{B301B821-A1FF-4177-AEE7-76D212191A09}</a:tableStyleId>
              </a:tblPr>
              <a:tblGrid>
                <a:gridCol w="2416123"/>
                <a:gridCol w="5267781"/>
                <a:gridCol w="1201423"/>
                <a:gridCol w="1293841"/>
              </a:tblGrid>
              <a:tr h="1132075">
                <a:tc>
                  <a:txBody>
                    <a:bodyPr/>
                    <a:lstStyle/>
                    <a:p>
                      <a:r>
                        <a:rPr lang="en-ZA" sz="1600" dirty="0" smtClean="0"/>
                        <a:t>Field of study</a:t>
                      </a:r>
                      <a:endParaRPr lang="en-ZA" sz="1600" dirty="0">
                        <a:solidFill>
                          <a:srgbClr val="8C1E1D"/>
                        </a:solidFill>
                      </a:endParaRPr>
                    </a:p>
                  </a:txBody>
                  <a:tcPr anchor="b"/>
                </a:tc>
                <a:tc>
                  <a:txBody>
                    <a:bodyPr/>
                    <a:lstStyle/>
                    <a:p>
                      <a:pPr algn="r"/>
                      <a:r>
                        <a:rPr lang="en-ZA" sz="1600" dirty="0" smtClean="0"/>
                        <a:t>Cross</a:t>
                      </a:r>
                      <a:r>
                        <a:rPr lang="en-ZA" sz="1600" baseline="0" dirty="0" smtClean="0"/>
                        <a:t> cutting specialisations</a:t>
                      </a:r>
                      <a:endParaRPr lang="en-ZA" sz="1600" dirty="0">
                        <a:solidFill>
                          <a:srgbClr val="8C1E1D"/>
                        </a:solidFill>
                      </a:endParaRPr>
                    </a:p>
                  </a:txBody>
                  <a:tcPr anchor="b"/>
                </a:tc>
                <a:tc>
                  <a:txBody>
                    <a:bodyPr/>
                    <a:lstStyle/>
                    <a:p>
                      <a:pPr algn="ctr"/>
                      <a:r>
                        <a:rPr lang="en-ZA" sz="1600" dirty="0" smtClean="0"/>
                        <a:t>API</a:t>
                      </a:r>
                      <a:endParaRPr lang="en-ZA" sz="1600" dirty="0">
                        <a:solidFill>
                          <a:srgbClr val="8C1E1D"/>
                        </a:solidFill>
                      </a:endParaRPr>
                    </a:p>
                  </a:txBody>
                  <a:tcPr anchor="b"/>
                </a:tc>
                <a:tc>
                  <a:txBody>
                    <a:bodyPr/>
                    <a:lstStyle/>
                    <a:p>
                      <a:pPr algn="ctr"/>
                      <a:r>
                        <a:rPr lang="en-ZA" sz="1600" dirty="0" smtClean="0"/>
                        <a:t>Bio tech</a:t>
                      </a:r>
                      <a:endParaRPr lang="en-ZA" sz="1600" dirty="0">
                        <a:solidFill>
                          <a:srgbClr val="8C1E1D"/>
                        </a:solidFill>
                      </a:endParaRPr>
                    </a:p>
                  </a:txBody>
                  <a:tcPr anchor="b"/>
                </a:tc>
              </a:tr>
              <a:tr h="620419">
                <a:tc rowSpan="3">
                  <a:txBody>
                    <a:bodyPr/>
                    <a:lstStyle/>
                    <a:p>
                      <a:r>
                        <a:rPr lang="en-ZA" sz="1600" dirty="0" smtClean="0"/>
                        <a:t>Engineering </a:t>
                      </a:r>
                      <a:endParaRPr lang="en-ZA" sz="1600" b="1" dirty="0"/>
                    </a:p>
                  </a:txBody>
                  <a:tcPr anchor="c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Chemical</a:t>
                      </a:r>
                      <a:endParaRPr lang="en-ZA" sz="1600" dirty="0" smtClean="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smtClean="0"/>
                        <a:t>√</a:t>
                      </a:r>
                      <a:endParaRPr lang="en-ZA" sz="1800" b="1" dirty="0" smtClean="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t>√</a:t>
                      </a:r>
                      <a:endParaRPr lang="en-ZA" sz="1600" b="1" dirty="0" smtClean="0"/>
                    </a:p>
                  </a:txBody>
                  <a:tcPr>
                    <a:noFill/>
                  </a:tcPr>
                </a:tc>
              </a:tr>
              <a:tr h="620419">
                <a:tc vMerge="1">
                  <a:txBody>
                    <a:bodyPr/>
                    <a:lstStyle/>
                    <a:p>
                      <a:endParaRPr lang="en-ZA"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Mechanical </a:t>
                      </a:r>
                      <a:endParaRPr lang="en-ZA" sz="1600" dirty="0" smtClean="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smtClean="0"/>
                        <a:t>√</a:t>
                      </a:r>
                      <a:endParaRPr lang="en-ZA" sz="1800" b="1" dirty="0" smtClean="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t>√</a:t>
                      </a:r>
                      <a:endParaRPr lang="en-ZA" sz="1600" b="1" dirty="0" smtClean="0"/>
                    </a:p>
                  </a:txBody>
                  <a:tcPr>
                    <a:noFill/>
                  </a:tcPr>
                </a:tc>
              </a:tr>
              <a:tr h="620419">
                <a:tc vMerge="1">
                  <a:txBody>
                    <a:bodyPr/>
                    <a:lstStyle/>
                    <a:p>
                      <a:endParaRPr lang="en-ZA" sz="1600" dirty="0"/>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Electrical</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smtClean="0"/>
                        <a:t>√</a:t>
                      </a:r>
                      <a:endParaRPr lang="en-ZA" sz="1800" b="1" dirty="0" smtClean="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t>√</a:t>
                      </a:r>
                      <a:endParaRPr lang="en-ZA" sz="1600" b="1" dirty="0" smtClean="0"/>
                    </a:p>
                  </a:txBody>
                  <a:tcPr>
                    <a:noFill/>
                  </a:tcPr>
                </a:tc>
              </a:tr>
              <a:tr h="620419">
                <a:tc>
                  <a:txBody>
                    <a:bodyPr/>
                    <a:lstStyle/>
                    <a:p>
                      <a:r>
                        <a:rPr lang="en-ZA" sz="1600" dirty="0" smtClean="0"/>
                        <a:t>Management</a:t>
                      </a:r>
                      <a:endParaRPr lang="en-ZA" sz="1600" b="1" dirty="0"/>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Business, project, data, logistics </a:t>
                      </a:r>
                      <a:endParaRPr lang="en-ZA" sz="1600" dirty="0" smtClean="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smtClean="0"/>
                        <a:t>√</a:t>
                      </a:r>
                      <a:endParaRPr lang="en-ZA" sz="1800" b="1" dirty="0" smtClean="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smtClean="0"/>
                        <a:t>√</a:t>
                      </a:r>
                      <a:endParaRPr lang="en-ZA" sz="1800" b="1" dirty="0" smtClean="0"/>
                    </a:p>
                  </a:txBody>
                  <a:tcPr>
                    <a:noFill/>
                  </a:tcPr>
                </a:tc>
              </a:tr>
              <a:tr h="620419">
                <a:tc>
                  <a:txBody>
                    <a:bodyPr/>
                    <a:lstStyle/>
                    <a:p>
                      <a:r>
                        <a:rPr lang="en-ZA" sz="1600" dirty="0" smtClean="0"/>
                        <a:t>Other</a:t>
                      </a:r>
                      <a:endParaRPr lang="en-ZA" sz="1600" b="1" dirty="0"/>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smtClean="0"/>
                        <a:t>Law,</a:t>
                      </a:r>
                      <a:r>
                        <a:rPr lang="en-ZA" sz="1600" baseline="0" dirty="0" smtClean="0"/>
                        <a:t> IT, </a:t>
                      </a:r>
                      <a:endParaRPr lang="en-ZA" sz="1600" dirty="0" smtClean="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smtClean="0"/>
                        <a:t>√</a:t>
                      </a:r>
                      <a:endParaRPr lang="en-ZA" sz="1800" b="1" dirty="0" smtClean="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smtClean="0"/>
                        <a:t>√</a:t>
                      </a:r>
                      <a:endParaRPr lang="en-ZA" sz="1800" b="1" dirty="0" smtClean="0"/>
                    </a:p>
                  </a:txBody>
                  <a:tcPr>
                    <a:noFill/>
                  </a:tcPr>
                </a:tc>
              </a:tr>
            </a:tbl>
          </a:graphicData>
        </a:graphic>
      </p:graphicFrame>
      <p:sp>
        <p:nvSpPr>
          <p:cNvPr id="3" name="Slide Number Placeholder 2"/>
          <p:cNvSpPr>
            <a:spLocks noGrp="1"/>
          </p:cNvSpPr>
          <p:nvPr>
            <p:ph type="sldNum" sz="quarter" idx="12"/>
          </p:nvPr>
        </p:nvSpPr>
        <p:spPr/>
        <p:txBody>
          <a:bodyPr/>
          <a:lstStyle/>
          <a:p>
            <a:fld id="{EA593739-A0C7-4197-81C3-5969A4008567}" type="slidenum">
              <a:rPr lang="en-ZA" smtClean="0"/>
              <a:pPr/>
              <a:t>19</a:t>
            </a:fld>
            <a:endParaRPr lang="en-ZA" dirty="0"/>
          </a:p>
        </p:txBody>
      </p:sp>
    </p:spTree>
    <p:extLst>
      <p:ext uri="{BB962C8B-B14F-4D97-AF65-F5344CB8AC3E}">
        <p14:creationId xmlns:p14="http://schemas.microsoft.com/office/powerpoint/2010/main" val="3529659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Arial Black" pitchFamily="34" charset="0"/>
              </a:rPr>
              <a:t/>
            </a:r>
            <a:br>
              <a:rPr lang="en-US" sz="4800" dirty="0">
                <a:latin typeface="Arial Black" pitchFamily="34" charset="0"/>
              </a:rPr>
            </a:br>
            <a:r>
              <a:rPr lang="en-US" sz="4800" dirty="0">
                <a:latin typeface="Arial Black" pitchFamily="34" charset="0"/>
              </a:rPr>
              <a:t>Disclaimer </a:t>
            </a:r>
            <a:br>
              <a:rPr lang="en-US" sz="4800" dirty="0">
                <a:latin typeface="Arial Black" pitchFamily="34" charset="0"/>
              </a:rPr>
            </a:br>
            <a:endParaRPr lang="en-US" sz="4800" dirty="0">
              <a:latin typeface="Arial Black" pitchFamily="34" charset="0"/>
            </a:endParaRPr>
          </a:p>
        </p:txBody>
      </p:sp>
      <p:sp>
        <p:nvSpPr>
          <p:cNvPr id="3" name="Content Placeholder 2"/>
          <p:cNvSpPr>
            <a:spLocks noGrp="1"/>
          </p:cNvSpPr>
          <p:nvPr>
            <p:ph idx="1"/>
          </p:nvPr>
        </p:nvSpPr>
        <p:spPr/>
        <p:txBody>
          <a:bodyPr>
            <a:normAutofit/>
          </a:bodyPr>
          <a:lstStyle/>
          <a:p>
            <a:endParaRPr lang="en-US" dirty="0"/>
          </a:p>
          <a:p>
            <a:pPr marL="0" indent="0" algn="ctr">
              <a:buNone/>
            </a:pPr>
            <a:r>
              <a:rPr lang="en-US" sz="4400" b="1" dirty="0">
                <a:latin typeface="Arial Black" pitchFamily="34" charset="0"/>
              </a:rPr>
              <a:t>Any views or opinions expressed herein are solely those of the author and do not necessarily represent those of any company</a:t>
            </a:r>
            <a:r>
              <a:rPr lang="en-US" dirty="0"/>
              <a:t>. </a:t>
            </a:r>
          </a:p>
        </p:txBody>
      </p:sp>
    </p:spTree>
    <p:extLst>
      <p:ext uri="{BB962C8B-B14F-4D97-AF65-F5344CB8AC3E}">
        <p14:creationId xmlns:p14="http://schemas.microsoft.com/office/powerpoint/2010/main" val="1476726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7000" y="2506663"/>
            <a:ext cx="9144000" cy="2387600"/>
          </a:xfrm>
        </p:spPr>
        <p:txBody>
          <a:bodyPr/>
          <a:lstStyle/>
          <a:p>
            <a:pPr marL="432000" indent="-432000">
              <a:lnSpc>
                <a:spcPct val="100000"/>
              </a:lnSpc>
              <a:spcBef>
                <a:spcPts val="0"/>
              </a:spcBef>
              <a:spcAft>
                <a:spcPts val="600"/>
              </a:spcAft>
            </a:pPr>
            <a:r>
              <a:rPr lang="en-ZA" dirty="0" smtClean="0">
                <a:latin typeface="Arial Black" panose="020B0A04020102020204" pitchFamily="34" charset="0"/>
              </a:rPr>
              <a:t>Key Research Findings</a:t>
            </a:r>
            <a:endParaRPr lang="en-ZA" dirty="0">
              <a:latin typeface="Arial Black" panose="020B0A04020102020204" pitchFamily="34" charset="0"/>
            </a:endParaRPr>
          </a:p>
        </p:txBody>
      </p:sp>
    </p:spTree>
    <p:extLst>
      <p:ext uri="{BB962C8B-B14F-4D97-AF65-F5344CB8AC3E}">
        <p14:creationId xmlns:p14="http://schemas.microsoft.com/office/powerpoint/2010/main" val="2426053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Black" panose="020B0A04020102020204" pitchFamily="34" charset="0"/>
              </a:rPr>
              <a:t>Key findings</a:t>
            </a:r>
            <a:endParaRPr lang="en-ZA" dirty="0">
              <a:latin typeface="Arial Black" panose="020B0A04020102020204" pitchFamily="34" charset="0"/>
            </a:endParaRPr>
          </a:p>
        </p:txBody>
      </p:sp>
      <p:sp>
        <p:nvSpPr>
          <p:cNvPr id="4" name="Content Placeholder 3"/>
          <p:cNvSpPr>
            <a:spLocks noGrp="1"/>
          </p:cNvSpPr>
          <p:nvPr>
            <p:ph idx="1"/>
          </p:nvPr>
        </p:nvSpPr>
        <p:spPr/>
        <p:txBody>
          <a:bodyPr>
            <a:normAutofit/>
          </a:bodyPr>
          <a:lstStyle/>
          <a:p>
            <a:pPr marL="432000" lvl="1" indent="-432000">
              <a:lnSpc>
                <a:spcPct val="100000"/>
              </a:lnSpc>
              <a:spcBef>
                <a:spcPts val="0"/>
              </a:spcBef>
              <a:spcAft>
                <a:spcPts val="600"/>
              </a:spcAft>
              <a:buClr>
                <a:srgbClr val="990033"/>
              </a:buClr>
              <a:buFont typeface="Wingdings" panose="05000000000000000000" pitchFamily="2" charset="2"/>
              <a:buChar char="v"/>
            </a:pPr>
            <a:r>
              <a:rPr lang="en-ZA" sz="3200" dirty="0">
                <a:latin typeface="Arial" panose="020B0604020202020204" pitchFamily="34" charset="0"/>
                <a:cs typeface="Arial" panose="020B0604020202020204" pitchFamily="34" charset="0"/>
              </a:rPr>
              <a:t>No clear pharmaceutical industry strategy: </a:t>
            </a:r>
          </a:p>
          <a:p>
            <a:pPr lvl="1"/>
            <a:r>
              <a:rPr lang="en-ZA" dirty="0" smtClean="0">
                <a:latin typeface="Arial" panose="020B0604020202020204" pitchFamily="34" charset="0"/>
                <a:cs typeface="Arial" panose="020B0604020202020204" pitchFamily="34" charset="0"/>
              </a:rPr>
              <a:t>No shared vision &amp; direction</a:t>
            </a:r>
          </a:p>
          <a:p>
            <a:pPr lvl="1"/>
            <a:r>
              <a:rPr lang="en-ZA" dirty="0" smtClean="0">
                <a:latin typeface="Arial" panose="020B0604020202020204" pitchFamily="34" charset="0"/>
                <a:cs typeface="Arial" panose="020B0604020202020204" pitchFamily="34" charset="0"/>
              </a:rPr>
              <a:t>Superficial understanding of the industry</a:t>
            </a:r>
          </a:p>
          <a:p>
            <a:pPr marL="432000" lvl="1" indent="-432000">
              <a:lnSpc>
                <a:spcPct val="100000"/>
              </a:lnSpc>
              <a:spcBef>
                <a:spcPts val="0"/>
              </a:spcBef>
              <a:spcAft>
                <a:spcPts val="600"/>
              </a:spcAft>
              <a:buClr>
                <a:srgbClr val="990033"/>
              </a:buClr>
              <a:buFont typeface="Wingdings" panose="05000000000000000000" pitchFamily="2" charset="2"/>
              <a:buChar char="v"/>
            </a:pPr>
            <a:r>
              <a:rPr lang="en-ZA" sz="3200" dirty="0">
                <a:latin typeface="Arial" panose="020B0604020202020204" pitchFamily="34" charset="0"/>
                <a:cs typeface="Arial" panose="020B0604020202020204" pitchFamily="34" charset="0"/>
              </a:rPr>
              <a:t>HET offering</a:t>
            </a:r>
          </a:p>
          <a:p>
            <a:pPr lvl="1"/>
            <a:r>
              <a:rPr lang="en-ZA" dirty="0">
                <a:latin typeface="Arial" panose="020B0604020202020204" pitchFamily="34" charset="0"/>
                <a:cs typeface="Arial" panose="020B0604020202020204" pitchFamily="34" charset="0"/>
              </a:rPr>
              <a:t>Generic science qualifications (academic-oriented)</a:t>
            </a:r>
          </a:p>
          <a:p>
            <a:pPr lvl="2"/>
            <a:r>
              <a:rPr lang="en-ZA" sz="1800" dirty="0">
                <a:latin typeface="Arial" panose="020B0604020202020204" pitchFamily="34" charset="0"/>
                <a:cs typeface="Arial" panose="020B0604020202020204" pitchFamily="34" charset="0"/>
              </a:rPr>
              <a:t>Chemistry offering inadequate (analytical, synthetic, organic offered under general chemistry)</a:t>
            </a:r>
          </a:p>
          <a:p>
            <a:pPr lvl="2"/>
            <a:r>
              <a:rPr lang="en-ZA" sz="1800" dirty="0">
                <a:latin typeface="Arial" panose="020B0604020202020204" pitchFamily="34" charset="0"/>
                <a:cs typeface="Arial" panose="020B0604020202020204" pitchFamily="34" charset="0"/>
              </a:rPr>
              <a:t>No regulatory, production, QC training in pharmacy curriculum</a:t>
            </a:r>
          </a:p>
          <a:p>
            <a:pPr lvl="2"/>
            <a:r>
              <a:rPr lang="en-ZA" sz="1800" dirty="0" smtClean="0">
                <a:latin typeface="Arial" panose="020B0604020202020204" pitchFamily="34" charset="0"/>
                <a:cs typeface="Arial" panose="020B0604020202020204" pitchFamily="34" charset="0"/>
              </a:rPr>
              <a:t>No industrial applicability</a:t>
            </a:r>
            <a:endParaRPr lang="en-ZA" sz="1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A593739-A0C7-4197-81C3-5969A4008567}" type="slidenum">
              <a:rPr lang="en-ZA" smtClean="0"/>
              <a:pPr/>
              <a:t>21</a:t>
            </a:fld>
            <a:endParaRPr lang="en-ZA" dirty="0"/>
          </a:p>
        </p:txBody>
      </p:sp>
    </p:spTree>
    <p:extLst>
      <p:ext uri="{BB962C8B-B14F-4D97-AF65-F5344CB8AC3E}">
        <p14:creationId xmlns:p14="http://schemas.microsoft.com/office/powerpoint/2010/main" val="3040167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Black" panose="020B0A04020102020204" pitchFamily="34" charset="0"/>
              </a:rPr>
              <a:t>Key findings… 2</a:t>
            </a:r>
            <a:endParaRPr lang="en-ZA" dirty="0">
              <a:latin typeface="Arial Black" panose="020B0A04020102020204" pitchFamily="34" charset="0"/>
            </a:endParaRPr>
          </a:p>
        </p:txBody>
      </p:sp>
      <p:sp>
        <p:nvSpPr>
          <p:cNvPr id="4" name="Content Placeholder 3"/>
          <p:cNvSpPr>
            <a:spLocks noGrp="1"/>
          </p:cNvSpPr>
          <p:nvPr>
            <p:ph idx="1"/>
          </p:nvPr>
        </p:nvSpPr>
        <p:spPr/>
        <p:txBody>
          <a:bodyPr>
            <a:normAutofit/>
          </a:bodyPr>
          <a:lstStyle/>
          <a:p>
            <a:r>
              <a:rPr lang="en-ZA" sz="4000" dirty="0">
                <a:latin typeface="Arial" panose="020B0604020202020204" pitchFamily="34" charset="0"/>
                <a:cs typeface="Arial" panose="020B0604020202020204" pitchFamily="34" charset="0"/>
              </a:rPr>
              <a:t>HET offering … </a:t>
            </a:r>
          </a:p>
          <a:p>
            <a:pPr lvl="1"/>
            <a:r>
              <a:rPr lang="en-ZA" sz="3200" dirty="0">
                <a:latin typeface="Arial" panose="020B0604020202020204" pitchFamily="34" charset="0"/>
                <a:cs typeface="Arial" panose="020B0604020202020204" pitchFamily="34" charset="0"/>
              </a:rPr>
              <a:t>Strong on theory, weak on industrial practice </a:t>
            </a:r>
          </a:p>
          <a:p>
            <a:pPr lvl="1"/>
            <a:r>
              <a:rPr lang="en-ZA" sz="3200" dirty="0">
                <a:latin typeface="Arial" panose="020B0604020202020204" pitchFamily="34" charset="0"/>
                <a:cs typeface="Arial" panose="020B0604020202020204" pitchFamily="34" charset="0"/>
              </a:rPr>
              <a:t>“ &gt;3 years of OTJ training to become productive in the pharmaceutical manufacturing environment“</a:t>
            </a:r>
          </a:p>
          <a:p>
            <a:pPr>
              <a:spcBef>
                <a:spcPts val="1800"/>
              </a:spcBef>
            </a:pPr>
            <a:r>
              <a:rPr lang="en-ZA" sz="4000" dirty="0">
                <a:latin typeface="Arial" panose="020B0604020202020204" pitchFamily="34" charset="0"/>
                <a:cs typeface="Arial" panose="020B0604020202020204" pitchFamily="34" charset="0"/>
              </a:rPr>
              <a:t>Output quantities: no critical mass of skills base</a:t>
            </a:r>
          </a:p>
        </p:txBody>
      </p:sp>
      <p:sp>
        <p:nvSpPr>
          <p:cNvPr id="5" name="Slide Number Placeholder 4"/>
          <p:cNvSpPr>
            <a:spLocks noGrp="1"/>
          </p:cNvSpPr>
          <p:nvPr>
            <p:ph type="sldNum" sz="quarter" idx="12"/>
          </p:nvPr>
        </p:nvSpPr>
        <p:spPr/>
        <p:txBody>
          <a:bodyPr/>
          <a:lstStyle/>
          <a:p>
            <a:fld id="{EA593739-A0C7-4197-81C3-5969A4008567}" type="slidenum">
              <a:rPr lang="en-ZA" smtClean="0"/>
              <a:pPr/>
              <a:t>22</a:t>
            </a:fld>
            <a:endParaRPr lang="en-ZA" dirty="0"/>
          </a:p>
        </p:txBody>
      </p:sp>
    </p:spTree>
    <p:extLst>
      <p:ext uri="{BB962C8B-B14F-4D97-AF65-F5344CB8AC3E}">
        <p14:creationId xmlns:p14="http://schemas.microsoft.com/office/powerpoint/2010/main" val="307758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Black" panose="020B0A04020102020204" pitchFamily="34" charset="0"/>
              </a:rPr>
              <a:t>Key findings… 3</a:t>
            </a:r>
            <a:endParaRPr lang="en-ZA" dirty="0">
              <a:latin typeface="Arial Black" panose="020B0A040201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07371948"/>
              </p:ext>
            </p:extLst>
          </p:nvPr>
        </p:nvGraphicFramePr>
        <p:xfrm>
          <a:off x="1078302" y="1916832"/>
          <a:ext cx="9972136" cy="3276273"/>
        </p:xfrm>
        <a:graphic>
          <a:graphicData uri="http://schemas.openxmlformats.org/drawingml/2006/table">
            <a:tbl>
              <a:tblPr firstRow="1" bandRow="1">
                <a:tableStyleId>{B301B821-A1FF-4177-AEE7-76D212191A09}</a:tableStyleId>
              </a:tblPr>
              <a:tblGrid>
                <a:gridCol w="4637048"/>
                <a:gridCol w="2617650"/>
                <a:gridCol w="2717438"/>
              </a:tblGrid>
              <a:tr h="468039">
                <a:tc>
                  <a:txBody>
                    <a:bodyPr/>
                    <a:lstStyle/>
                    <a:p>
                      <a:pPr algn="r"/>
                      <a:endParaRPr lang="en-ZA" dirty="0"/>
                    </a:p>
                  </a:txBody>
                  <a:tcPr/>
                </a:tc>
                <a:tc gridSpan="2">
                  <a:txBody>
                    <a:bodyPr/>
                    <a:lstStyle/>
                    <a:p>
                      <a:pPr algn="ctr"/>
                      <a:r>
                        <a:rPr lang="en-ZA" dirty="0" smtClean="0"/>
                        <a:t>2006 – 2008 averages</a:t>
                      </a:r>
                      <a:endParaRPr lang="en-ZA" dirty="0"/>
                    </a:p>
                  </a:txBody>
                  <a:tcPr/>
                </a:tc>
                <a:tc hMerge="1">
                  <a:txBody>
                    <a:bodyPr/>
                    <a:lstStyle/>
                    <a:p>
                      <a:pPr algn="ctr"/>
                      <a:endParaRPr lang="en-ZA" dirty="0"/>
                    </a:p>
                  </a:txBody>
                  <a:tcPr/>
                </a:tc>
              </a:tr>
              <a:tr h="468039">
                <a:tc>
                  <a:txBody>
                    <a:bodyPr/>
                    <a:lstStyle/>
                    <a:p>
                      <a:pPr algn="r"/>
                      <a:endParaRPr lang="en-ZA" b="1" dirty="0"/>
                    </a:p>
                  </a:txBody>
                  <a:tcPr>
                    <a:noFill/>
                  </a:tcPr>
                </a:tc>
                <a:tc>
                  <a:txBody>
                    <a:bodyPr/>
                    <a:lstStyle/>
                    <a:p>
                      <a:pPr algn="r"/>
                      <a:r>
                        <a:rPr lang="en-ZA" b="1" dirty="0" smtClean="0"/>
                        <a:t>Enrolments </a:t>
                      </a:r>
                      <a:endParaRPr lang="en-ZA" b="1" dirty="0"/>
                    </a:p>
                  </a:txBody>
                  <a:tcPr>
                    <a:noFill/>
                  </a:tcPr>
                </a:tc>
                <a:tc>
                  <a:txBody>
                    <a:bodyPr/>
                    <a:lstStyle/>
                    <a:p>
                      <a:pPr algn="ctr"/>
                      <a:r>
                        <a:rPr lang="en-ZA" b="1" dirty="0" smtClean="0"/>
                        <a:t>Graduates</a:t>
                      </a:r>
                      <a:endParaRPr lang="en-ZA" b="1" dirty="0"/>
                    </a:p>
                  </a:txBody>
                  <a:tcPr>
                    <a:noFill/>
                  </a:tcPr>
                </a:tc>
              </a:tr>
              <a:tr h="468039">
                <a:tc>
                  <a:txBody>
                    <a:bodyPr/>
                    <a:lstStyle/>
                    <a:p>
                      <a:pPr algn="r"/>
                      <a:r>
                        <a:rPr lang="en-ZA" dirty="0" smtClean="0"/>
                        <a:t>Engineering</a:t>
                      </a:r>
                      <a:endParaRPr lang="en-ZA" dirty="0"/>
                    </a:p>
                  </a:txBody>
                  <a:tcPr>
                    <a:noFill/>
                  </a:tcPr>
                </a:tc>
                <a:tc>
                  <a:txBody>
                    <a:bodyPr/>
                    <a:lstStyle/>
                    <a:p>
                      <a:pPr algn="r"/>
                      <a:r>
                        <a:rPr lang="en-ZA" dirty="0" smtClean="0"/>
                        <a:t>35</a:t>
                      </a:r>
                      <a:r>
                        <a:rPr lang="en-ZA" baseline="0" dirty="0" smtClean="0"/>
                        <a:t> 406</a:t>
                      </a:r>
                      <a:endParaRPr lang="en-ZA" dirty="0"/>
                    </a:p>
                  </a:txBody>
                  <a:tcPr>
                    <a:noFill/>
                  </a:tcPr>
                </a:tc>
                <a:tc>
                  <a:txBody>
                    <a:bodyPr/>
                    <a:lstStyle/>
                    <a:p>
                      <a:pPr algn="ctr"/>
                      <a:r>
                        <a:rPr lang="en-ZA" dirty="0" smtClean="0"/>
                        <a:t>13%</a:t>
                      </a:r>
                      <a:endParaRPr lang="en-ZA" dirty="0"/>
                    </a:p>
                  </a:txBody>
                  <a:tcPr>
                    <a:noFill/>
                  </a:tcPr>
                </a:tc>
              </a:tr>
              <a:tr h="468039">
                <a:tc>
                  <a:txBody>
                    <a:bodyPr/>
                    <a:lstStyle/>
                    <a:p>
                      <a:pPr algn="r"/>
                      <a:r>
                        <a:rPr lang="en-ZA" dirty="0" smtClean="0"/>
                        <a:t>Pharmaceutical science &amp; Pharmacy</a:t>
                      </a:r>
                      <a:endParaRPr lang="en-ZA" dirty="0"/>
                    </a:p>
                  </a:txBody>
                  <a:tcPr>
                    <a:noFill/>
                  </a:tcPr>
                </a:tc>
                <a:tc>
                  <a:txBody>
                    <a:bodyPr/>
                    <a:lstStyle/>
                    <a:p>
                      <a:pPr algn="r"/>
                      <a:r>
                        <a:rPr lang="en-ZA" dirty="0" smtClean="0"/>
                        <a:t>2 100</a:t>
                      </a:r>
                      <a:endParaRPr lang="en-ZA" dirty="0"/>
                    </a:p>
                  </a:txBody>
                  <a:tcPr>
                    <a:noFill/>
                  </a:tcPr>
                </a:tc>
                <a:tc>
                  <a:txBody>
                    <a:bodyPr/>
                    <a:lstStyle/>
                    <a:p>
                      <a:pPr algn="ctr"/>
                      <a:r>
                        <a:rPr lang="en-ZA" dirty="0" smtClean="0"/>
                        <a:t>25%</a:t>
                      </a:r>
                      <a:endParaRPr lang="en-ZA" dirty="0"/>
                    </a:p>
                  </a:txBody>
                  <a:tcPr>
                    <a:noFill/>
                  </a:tcPr>
                </a:tc>
              </a:tr>
              <a:tr h="468039">
                <a:tc>
                  <a:txBody>
                    <a:bodyPr/>
                    <a:lstStyle/>
                    <a:p>
                      <a:pPr algn="r"/>
                      <a:r>
                        <a:rPr lang="en-ZA" dirty="0" smtClean="0"/>
                        <a:t>Biological sciences</a:t>
                      </a:r>
                      <a:endParaRPr lang="en-ZA" dirty="0"/>
                    </a:p>
                  </a:txBody>
                  <a:tcPr>
                    <a:noFill/>
                  </a:tcPr>
                </a:tc>
                <a:tc>
                  <a:txBody>
                    <a:bodyPr/>
                    <a:lstStyle/>
                    <a:p>
                      <a:pPr algn="r"/>
                      <a:r>
                        <a:rPr lang="en-ZA" dirty="0" smtClean="0"/>
                        <a:t>9</a:t>
                      </a:r>
                      <a:r>
                        <a:rPr lang="en-ZA" baseline="0" dirty="0" smtClean="0"/>
                        <a:t> 300</a:t>
                      </a:r>
                      <a:endParaRPr lang="en-ZA" dirty="0"/>
                    </a:p>
                  </a:txBody>
                  <a:tcPr>
                    <a:noFill/>
                  </a:tcPr>
                </a:tc>
                <a:tc>
                  <a:txBody>
                    <a:bodyPr/>
                    <a:lstStyle/>
                    <a:p>
                      <a:pPr algn="ctr"/>
                      <a:r>
                        <a:rPr lang="en-ZA" dirty="0" smtClean="0"/>
                        <a:t>25%</a:t>
                      </a:r>
                      <a:endParaRPr lang="en-ZA" dirty="0"/>
                    </a:p>
                  </a:txBody>
                  <a:tcPr>
                    <a:noFill/>
                  </a:tcPr>
                </a:tc>
              </a:tr>
              <a:tr h="468039">
                <a:tc>
                  <a:txBody>
                    <a:bodyPr/>
                    <a:lstStyle/>
                    <a:p>
                      <a:pPr algn="r"/>
                      <a:r>
                        <a:rPr lang="en-ZA" dirty="0" smtClean="0"/>
                        <a:t>Chemistry</a:t>
                      </a:r>
                      <a:endParaRPr lang="en-ZA" dirty="0"/>
                    </a:p>
                  </a:txBody>
                  <a:tcPr>
                    <a:noFill/>
                  </a:tcPr>
                </a:tc>
                <a:tc>
                  <a:txBody>
                    <a:bodyPr/>
                    <a:lstStyle/>
                    <a:p>
                      <a:pPr algn="r"/>
                      <a:r>
                        <a:rPr lang="en-ZA" dirty="0" smtClean="0"/>
                        <a:t>11 170</a:t>
                      </a:r>
                      <a:endParaRPr lang="en-ZA" dirty="0"/>
                    </a:p>
                  </a:txBody>
                  <a:tcPr>
                    <a:noFill/>
                  </a:tcPr>
                </a:tc>
                <a:tc>
                  <a:txBody>
                    <a:bodyPr/>
                    <a:lstStyle/>
                    <a:p>
                      <a:pPr algn="ctr"/>
                      <a:r>
                        <a:rPr lang="en-ZA" dirty="0" smtClean="0"/>
                        <a:t>28%</a:t>
                      </a:r>
                      <a:endParaRPr lang="en-ZA" dirty="0"/>
                    </a:p>
                  </a:txBody>
                  <a:tcPr>
                    <a:noFill/>
                  </a:tcPr>
                </a:tc>
              </a:tr>
              <a:tr h="468039">
                <a:tc>
                  <a:txBody>
                    <a:bodyPr/>
                    <a:lstStyle/>
                    <a:p>
                      <a:pPr algn="r"/>
                      <a:endParaRPr lang="en-ZA" dirty="0"/>
                    </a:p>
                  </a:txBody>
                  <a:tcPr>
                    <a:noFill/>
                  </a:tcPr>
                </a:tc>
                <a:tc>
                  <a:txBody>
                    <a:bodyPr/>
                    <a:lstStyle/>
                    <a:p>
                      <a:pPr algn="r"/>
                      <a:endParaRPr lang="en-ZA" dirty="0"/>
                    </a:p>
                  </a:txBody>
                  <a:tcPr>
                    <a:noFill/>
                  </a:tcPr>
                </a:tc>
                <a:tc>
                  <a:txBody>
                    <a:bodyPr/>
                    <a:lstStyle/>
                    <a:p>
                      <a:pPr algn="ctr"/>
                      <a:endParaRPr lang="en-ZA" dirty="0"/>
                    </a:p>
                  </a:txBody>
                  <a:tcPr>
                    <a:noFill/>
                  </a:tcPr>
                </a:tc>
              </a:tr>
            </a:tbl>
          </a:graphicData>
        </a:graphic>
      </p:graphicFrame>
      <p:sp>
        <p:nvSpPr>
          <p:cNvPr id="5" name="Slide Number Placeholder 4"/>
          <p:cNvSpPr>
            <a:spLocks noGrp="1"/>
          </p:cNvSpPr>
          <p:nvPr>
            <p:ph type="sldNum" sz="quarter" idx="12"/>
          </p:nvPr>
        </p:nvSpPr>
        <p:spPr/>
        <p:txBody>
          <a:bodyPr/>
          <a:lstStyle/>
          <a:p>
            <a:fld id="{EA593739-A0C7-4197-81C3-5969A4008567}" type="slidenum">
              <a:rPr lang="en-ZA" smtClean="0"/>
              <a:pPr/>
              <a:t>23</a:t>
            </a:fld>
            <a:endParaRPr lang="en-ZA" dirty="0"/>
          </a:p>
        </p:txBody>
      </p:sp>
    </p:spTree>
    <p:extLst>
      <p:ext uri="{BB962C8B-B14F-4D97-AF65-F5344CB8AC3E}">
        <p14:creationId xmlns:p14="http://schemas.microsoft.com/office/powerpoint/2010/main" val="2694428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Black" panose="020B0A04020102020204" pitchFamily="34" charset="0"/>
              </a:rPr>
              <a:t>Key findings… 4</a:t>
            </a:r>
            <a:endParaRPr lang="en-ZA" dirty="0">
              <a:latin typeface="Arial Black" panose="020B0A040201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37111544"/>
              </p:ext>
            </p:extLst>
          </p:nvPr>
        </p:nvGraphicFramePr>
        <p:xfrm>
          <a:off x="1043798" y="1600200"/>
          <a:ext cx="10310003" cy="4352023"/>
        </p:xfrm>
        <a:graphic>
          <a:graphicData uri="http://schemas.openxmlformats.org/drawingml/2006/table">
            <a:tbl>
              <a:tblPr firstRow="1" bandRow="1">
                <a:tableStyleId>{B301B821-A1FF-4177-AEE7-76D212191A09}</a:tableStyleId>
              </a:tblPr>
              <a:tblGrid>
                <a:gridCol w="3143723"/>
                <a:gridCol w="1774657"/>
                <a:gridCol w="1774657"/>
                <a:gridCol w="1774657"/>
                <a:gridCol w="1842309"/>
              </a:tblGrid>
              <a:tr h="597677">
                <a:tc>
                  <a:txBody>
                    <a:bodyPr/>
                    <a:lstStyle/>
                    <a:p>
                      <a:pPr algn="r"/>
                      <a:endParaRPr lang="en-ZA" b="1" dirty="0"/>
                    </a:p>
                  </a:txBody>
                  <a:tcPr>
                    <a:solidFill>
                      <a:schemeClr val="tx2">
                        <a:lumMod val="60000"/>
                        <a:lumOff val="40000"/>
                      </a:schemeClr>
                    </a:solidFill>
                  </a:tcPr>
                </a:tc>
                <a:tc>
                  <a:txBody>
                    <a:bodyPr/>
                    <a:lstStyle/>
                    <a:p>
                      <a:pPr algn="r"/>
                      <a:r>
                        <a:rPr lang="en-ZA" sz="1400" b="1" dirty="0" smtClean="0"/>
                        <a:t>Engineering </a:t>
                      </a:r>
                      <a:endParaRPr lang="en-ZA" sz="1400" b="1" dirty="0"/>
                    </a:p>
                  </a:txBody>
                  <a:tcPr>
                    <a:solidFill>
                      <a:schemeClr val="tx2">
                        <a:lumMod val="60000"/>
                        <a:lumOff val="40000"/>
                      </a:schemeClr>
                    </a:solidFill>
                  </a:tcPr>
                </a:tc>
                <a:tc>
                  <a:txBody>
                    <a:bodyPr/>
                    <a:lstStyle/>
                    <a:p>
                      <a:pPr algn="r"/>
                      <a:r>
                        <a:rPr lang="en-ZA" sz="1400" b="1" dirty="0" smtClean="0"/>
                        <a:t>Pharma</a:t>
                      </a:r>
                      <a:r>
                        <a:rPr lang="en-ZA" sz="1400" b="1" baseline="0" dirty="0" smtClean="0"/>
                        <a:t> science &amp; pharmacy</a:t>
                      </a:r>
                      <a:endParaRPr lang="en-ZA" sz="1400" b="1" dirty="0"/>
                    </a:p>
                  </a:txBody>
                  <a:tcPr>
                    <a:solidFill>
                      <a:schemeClr val="tx2">
                        <a:lumMod val="60000"/>
                        <a:lumOff val="40000"/>
                      </a:schemeClr>
                    </a:solidFill>
                  </a:tcPr>
                </a:tc>
                <a:tc>
                  <a:txBody>
                    <a:bodyPr/>
                    <a:lstStyle/>
                    <a:p>
                      <a:pPr algn="r"/>
                      <a:r>
                        <a:rPr lang="en-ZA" sz="1400" b="1" dirty="0" smtClean="0"/>
                        <a:t>Biological sciences</a:t>
                      </a:r>
                      <a:endParaRPr lang="en-ZA" sz="1400" b="1" dirty="0"/>
                    </a:p>
                  </a:txBody>
                  <a:tcPr>
                    <a:solidFill>
                      <a:schemeClr val="tx2">
                        <a:lumMod val="60000"/>
                        <a:lumOff val="40000"/>
                      </a:schemeClr>
                    </a:solidFill>
                  </a:tcPr>
                </a:tc>
                <a:tc>
                  <a:txBody>
                    <a:bodyPr/>
                    <a:lstStyle/>
                    <a:p>
                      <a:pPr algn="r"/>
                      <a:r>
                        <a:rPr lang="en-ZA" sz="1400" b="1" dirty="0" smtClean="0"/>
                        <a:t>Chemistry </a:t>
                      </a:r>
                      <a:endParaRPr lang="en-ZA" sz="1400" b="1" dirty="0"/>
                    </a:p>
                  </a:txBody>
                  <a:tcPr>
                    <a:solidFill>
                      <a:schemeClr val="tx2">
                        <a:lumMod val="60000"/>
                        <a:lumOff val="40000"/>
                      </a:schemeClr>
                    </a:solidFill>
                  </a:tcPr>
                </a:tc>
              </a:tr>
              <a:tr h="427749">
                <a:tc>
                  <a:txBody>
                    <a:bodyPr/>
                    <a:lstStyle/>
                    <a:p>
                      <a:pPr algn="r"/>
                      <a:r>
                        <a:rPr lang="en-ZA" sz="1400" b="1" dirty="0" smtClean="0"/>
                        <a:t>Total output (av. 2006 – 2008)</a:t>
                      </a:r>
                      <a:endParaRPr lang="en-ZA" sz="1400" b="1" dirty="0"/>
                    </a:p>
                  </a:txBody>
                  <a:tcPr>
                    <a:noFill/>
                  </a:tcPr>
                </a:tc>
                <a:tc>
                  <a:txBody>
                    <a:bodyPr/>
                    <a:lstStyle/>
                    <a:p>
                      <a:pPr algn="r"/>
                      <a:r>
                        <a:rPr lang="en-ZA" sz="1400" b="1" dirty="0" smtClean="0"/>
                        <a:t>4</a:t>
                      </a:r>
                      <a:r>
                        <a:rPr lang="en-ZA" sz="1400" b="1" baseline="0" dirty="0" smtClean="0"/>
                        <a:t> 698*</a:t>
                      </a:r>
                      <a:endParaRPr lang="en-ZA" sz="1400" b="1" dirty="0"/>
                    </a:p>
                  </a:txBody>
                  <a:tcPr>
                    <a:noFill/>
                  </a:tcPr>
                </a:tc>
                <a:tc>
                  <a:txBody>
                    <a:bodyPr/>
                    <a:lstStyle/>
                    <a:p>
                      <a:pPr algn="r"/>
                      <a:r>
                        <a:rPr lang="en-ZA" sz="1400" b="1" dirty="0" smtClean="0"/>
                        <a:t>537</a:t>
                      </a:r>
                      <a:endParaRPr lang="en-ZA" sz="1400" b="1" dirty="0"/>
                    </a:p>
                  </a:txBody>
                  <a:tcPr>
                    <a:noFill/>
                  </a:tcPr>
                </a:tc>
                <a:tc>
                  <a:txBody>
                    <a:bodyPr/>
                    <a:lstStyle/>
                    <a:p>
                      <a:pPr algn="r"/>
                      <a:r>
                        <a:rPr lang="en-ZA" sz="1400" b="1" dirty="0" smtClean="0"/>
                        <a:t>2 112</a:t>
                      </a:r>
                      <a:endParaRPr lang="en-ZA" sz="1400" b="1" dirty="0"/>
                    </a:p>
                  </a:txBody>
                  <a:tcPr>
                    <a:noFill/>
                  </a:tcPr>
                </a:tc>
                <a:tc>
                  <a:txBody>
                    <a:bodyPr/>
                    <a:lstStyle/>
                    <a:p>
                      <a:pPr algn="r"/>
                      <a:r>
                        <a:rPr lang="en-ZA" sz="1400" b="1" dirty="0" smtClean="0"/>
                        <a:t>1</a:t>
                      </a:r>
                      <a:r>
                        <a:rPr lang="en-ZA" sz="1400" b="1" baseline="0" dirty="0" smtClean="0"/>
                        <a:t> 685</a:t>
                      </a:r>
                    </a:p>
                  </a:txBody>
                  <a:tcPr>
                    <a:noFill/>
                  </a:tcPr>
                </a:tc>
              </a:tr>
              <a:tr h="427749">
                <a:tc>
                  <a:txBody>
                    <a:bodyPr/>
                    <a:lstStyle/>
                    <a:p>
                      <a:pPr algn="r"/>
                      <a:r>
                        <a:rPr lang="en-ZA" sz="1400" dirty="0" smtClean="0"/>
                        <a:t>Undergraduate</a:t>
                      </a:r>
                      <a:endParaRPr lang="en-ZA" sz="1400" dirty="0"/>
                    </a:p>
                  </a:txBody>
                  <a:tcPr>
                    <a:noFill/>
                  </a:tcPr>
                </a:tc>
                <a:tc>
                  <a:txBody>
                    <a:bodyPr/>
                    <a:lstStyle/>
                    <a:p>
                      <a:pPr algn="r"/>
                      <a:r>
                        <a:rPr lang="en-ZA" sz="1400" dirty="0" smtClean="0"/>
                        <a:t>4 238</a:t>
                      </a:r>
                    </a:p>
                  </a:txBody>
                  <a:tcPr>
                    <a:noFill/>
                  </a:tcPr>
                </a:tc>
                <a:tc>
                  <a:txBody>
                    <a:bodyPr/>
                    <a:lstStyle/>
                    <a:p>
                      <a:pPr algn="r"/>
                      <a:r>
                        <a:rPr lang="en-ZA" sz="1400" dirty="0" smtClean="0"/>
                        <a:t>370</a:t>
                      </a:r>
                      <a:endParaRPr lang="en-ZA" sz="1400" dirty="0"/>
                    </a:p>
                  </a:txBody>
                  <a:tcPr>
                    <a:noFill/>
                  </a:tcPr>
                </a:tc>
                <a:tc>
                  <a:txBody>
                    <a:bodyPr/>
                    <a:lstStyle/>
                    <a:p>
                      <a:pPr algn="r"/>
                      <a:r>
                        <a:rPr lang="en-ZA" sz="1400" dirty="0" smtClean="0"/>
                        <a:t>1 244</a:t>
                      </a:r>
                      <a:endParaRPr lang="en-ZA" sz="1400" dirty="0"/>
                    </a:p>
                  </a:txBody>
                  <a:tcPr>
                    <a:noFill/>
                  </a:tcPr>
                </a:tc>
                <a:tc>
                  <a:txBody>
                    <a:bodyPr/>
                    <a:lstStyle/>
                    <a:p>
                      <a:pPr algn="r"/>
                      <a:r>
                        <a:rPr lang="en-ZA" sz="1400" dirty="0" smtClean="0"/>
                        <a:t>1</a:t>
                      </a:r>
                      <a:r>
                        <a:rPr lang="en-ZA" sz="1400" baseline="0" dirty="0" smtClean="0"/>
                        <a:t> 211</a:t>
                      </a:r>
                    </a:p>
                  </a:txBody>
                  <a:tcPr>
                    <a:noFill/>
                  </a:tcPr>
                </a:tc>
              </a:tr>
              <a:tr h="427749">
                <a:tc>
                  <a:txBody>
                    <a:bodyPr/>
                    <a:lstStyle/>
                    <a:p>
                      <a:pPr algn="r"/>
                      <a:r>
                        <a:rPr lang="en-ZA" sz="1400" dirty="0" smtClean="0"/>
                        <a:t>PGD &amp; Honours</a:t>
                      </a:r>
                      <a:endParaRPr lang="en-ZA" sz="1400" dirty="0"/>
                    </a:p>
                  </a:txBody>
                  <a:tcPr>
                    <a:noFill/>
                  </a:tcPr>
                </a:tc>
                <a:tc>
                  <a:txBody>
                    <a:bodyPr/>
                    <a:lstStyle/>
                    <a:p>
                      <a:pPr algn="r"/>
                      <a:r>
                        <a:rPr lang="en-ZA" sz="1400" dirty="0" smtClean="0"/>
                        <a:t>109</a:t>
                      </a:r>
                      <a:endParaRPr lang="en-ZA" sz="1400" dirty="0"/>
                    </a:p>
                  </a:txBody>
                  <a:tcPr>
                    <a:noFill/>
                  </a:tcPr>
                </a:tc>
                <a:tc>
                  <a:txBody>
                    <a:bodyPr/>
                    <a:lstStyle/>
                    <a:p>
                      <a:pPr algn="r"/>
                      <a:r>
                        <a:rPr lang="en-ZA" sz="1400" dirty="0" smtClean="0"/>
                        <a:t>57</a:t>
                      </a:r>
                      <a:endParaRPr lang="en-ZA" sz="1400" dirty="0"/>
                    </a:p>
                  </a:txBody>
                  <a:tcPr>
                    <a:noFill/>
                  </a:tcPr>
                </a:tc>
                <a:tc>
                  <a:txBody>
                    <a:bodyPr/>
                    <a:lstStyle/>
                    <a:p>
                      <a:pPr algn="r"/>
                      <a:r>
                        <a:rPr lang="en-ZA" sz="1400" dirty="0" smtClean="0"/>
                        <a:t>487</a:t>
                      </a:r>
                      <a:endParaRPr lang="en-ZA" sz="1400" dirty="0"/>
                    </a:p>
                  </a:txBody>
                  <a:tcPr>
                    <a:noFill/>
                  </a:tcPr>
                </a:tc>
                <a:tc>
                  <a:txBody>
                    <a:bodyPr/>
                    <a:lstStyle/>
                    <a:p>
                      <a:pPr algn="r"/>
                      <a:r>
                        <a:rPr lang="en-ZA" sz="1400" dirty="0" smtClean="0"/>
                        <a:t>252</a:t>
                      </a:r>
                    </a:p>
                  </a:txBody>
                  <a:tcPr>
                    <a:noFill/>
                  </a:tcPr>
                </a:tc>
              </a:tr>
              <a:tr h="427749">
                <a:tc>
                  <a:txBody>
                    <a:bodyPr/>
                    <a:lstStyle/>
                    <a:p>
                      <a:pPr algn="r"/>
                      <a:r>
                        <a:rPr lang="en-ZA" sz="1400" dirty="0" smtClean="0"/>
                        <a:t>Masters</a:t>
                      </a:r>
                      <a:endParaRPr lang="en-ZA" sz="1400" dirty="0"/>
                    </a:p>
                  </a:txBody>
                  <a:tcPr>
                    <a:noFill/>
                  </a:tcPr>
                </a:tc>
                <a:tc>
                  <a:txBody>
                    <a:bodyPr/>
                    <a:lstStyle/>
                    <a:p>
                      <a:pPr algn="r"/>
                      <a:r>
                        <a:rPr lang="en-ZA" sz="1400" dirty="0" smtClean="0"/>
                        <a:t>292</a:t>
                      </a:r>
                      <a:endParaRPr lang="en-ZA" sz="1400" dirty="0"/>
                    </a:p>
                  </a:txBody>
                  <a:tcPr>
                    <a:noFill/>
                  </a:tcPr>
                </a:tc>
                <a:tc>
                  <a:txBody>
                    <a:bodyPr/>
                    <a:lstStyle/>
                    <a:p>
                      <a:pPr algn="r"/>
                      <a:r>
                        <a:rPr lang="en-ZA" sz="1400" dirty="0" smtClean="0"/>
                        <a:t>100</a:t>
                      </a:r>
                      <a:endParaRPr lang="en-ZA" sz="1400" dirty="0"/>
                    </a:p>
                  </a:txBody>
                  <a:tcPr>
                    <a:noFill/>
                  </a:tcPr>
                </a:tc>
                <a:tc>
                  <a:txBody>
                    <a:bodyPr/>
                    <a:lstStyle/>
                    <a:p>
                      <a:pPr algn="r"/>
                      <a:r>
                        <a:rPr lang="en-ZA" sz="1400" dirty="0" smtClean="0"/>
                        <a:t>238</a:t>
                      </a:r>
                      <a:endParaRPr lang="en-ZA" sz="1400" dirty="0"/>
                    </a:p>
                  </a:txBody>
                  <a:tcPr>
                    <a:noFill/>
                  </a:tcPr>
                </a:tc>
                <a:tc>
                  <a:txBody>
                    <a:bodyPr/>
                    <a:lstStyle/>
                    <a:p>
                      <a:pPr algn="r"/>
                      <a:r>
                        <a:rPr lang="en-ZA" sz="1400" dirty="0" smtClean="0"/>
                        <a:t>149</a:t>
                      </a:r>
                    </a:p>
                  </a:txBody>
                  <a:tcPr>
                    <a:noFill/>
                  </a:tcPr>
                </a:tc>
              </a:tr>
              <a:tr h="42774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dirty="0" smtClean="0"/>
                        <a:t>PhD</a:t>
                      </a:r>
                    </a:p>
                  </a:txBody>
                  <a:tcPr>
                    <a:noFill/>
                  </a:tcPr>
                </a:tc>
                <a:tc>
                  <a:txBody>
                    <a:bodyPr/>
                    <a:lstStyle/>
                    <a:p>
                      <a:pPr algn="r"/>
                      <a:r>
                        <a:rPr lang="en-ZA" sz="1400" dirty="0" smtClean="0"/>
                        <a:t>59</a:t>
                      </a:r>
                      <a:endParaRPr lang="en-ZA" sz="1400" dirty="0"/>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dirty="0" smtClean="0"/>
                        <a:t>10</a:t>
                      </a: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dirty="0" smtClean="0"/>
                        <a:t>91</a:t>
                      </a: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dirty="0" smtClean="0"/>
                        <a:t>74</a:t>
                      </a:r>
                    </a:p>
                  </a:txBody>
                  <a:tcPr>
                    <a:noFill/>
                  </a:tcPr>
                </a:tc>
              </a:tr>
              <a:tr h="427749">
                <a:tc>
                  <a:txBody>
                    <a:bodyPr/>
                    <a:lstStyle/>
                    <a:p>
                      <a:pPr algn="r"/>
                      <a:r>
                        <a:rPr lang="en-ZA" sz="1400" i="1" dirty="0" smtClean="0">
                          <a:solidFill>
                            <a:srgbClr val="C00000"/>
                          </a:solidFill>
                        </a:rPr>
                        <a:t>Master’s as % of total output</a:t>
                      </a:r>
                      <a:endParaRPr lang="en-ZA" sz="1400" i="1" dirty="0">
                        <a:solidFill>
                          <a:srgbClr val="C00000"/>
                        </a:solidFill>
                      </a:endParaRPr>
                    </a:p>
                  </a:txBody>
                  <a:tcPr>
                    <a:noFill/>
                  </a:tcPr>
                </a:tc>
                <a:tc>
                  <a:txBody>
                    <a:bodyPr/>
                    <a:lstStyle/>
                    <a:p>
                      <a:pPr algn="r"/>
                      <a:r>
                        <a:rPr lang="en-ZA" sz="1400" i="1" dirty="0" smtClean="0">
                          <a:solidFill>
                            <a:srgbClr val="C00000"/>
                          </a:solidFill>
                        </a:rPr>
                        <a:t>6%</a:t>
                      </a:r>
                      <a:endParaRPr lang="en-ZA" sz="1400" i="1" dirty="0">
                        <a:solidFill>
                          <a:srgbClr val="C00000"/>
                        </a:solidFill>
                      </a:endParaRPr>
                    </a:p>
                  </a:txBody>
                  <a:tcPr>
                    <a:noFill/>
                  </a:tcPr>
                </a:tc>
                <a:tc>
                  <a:txBody>
                    <a:bodyPr/>
                    <a:lstStyle/>
                    <a:p>
                      <a:pPr algn="r"/>
                      <a:r>
                        <a:rPr lang="en-ZA" sz="1400" i="1" dirty="0" smtClean="0">
                          <a:solidFill>
                            <a:srgbClr val="C00000"/>
                          </a:solidFill>
                        </a:rPr>
                        <a:t>20%</a:t>
                      </a:r>
                      <a:endParaRPr lang="en-ZA" sz="1400" i="1" dirty="0">
                        <a:solidFill>
                          <a:srgbClr val="C00000"/>
                        </a:solidFill>
                      </a:endParaRPr>
                    </a:p>
                  </a:txBody>
                  <a:tcPr>
                    <a:noFill/>
                  </a:tcPr>
                </a:tc>
                <a:tc>
                  <a:txBody>
                    <a:bodyPr/>
                    <a:lstStyle/>
                    <a:p>
                      <a:pPr algn="r"/>
                      <a:r>
                        <a:rPr lang="en-ZA" sz="1400" i="1" dirty="0" smtClean="0">
                          <a:solidFill>
                            <a:srgbClr val="C00000"/>
                          </a:solidFill>
                        </a:rPr>
                        <a:t>11%</a:t>
                      </a:r>
                      <a:endParaRPr lang="en-ZA" sz="1400" i="1" dirty="0">
                        <a:solidFill>
                          <a:srgbClr val="C00000"/>
                        </a:solidFill>
                      </a:endParaRPr>
                    </a:p>
                  </a:txBody>
                  <a:tcPr>
                    <a:noFill/>
                  </a:tcPr>
                </a:tc>
                <a:tc>
                  <a:txBody>
                    <a:bodyPr/>
                    <a:lstStyle/>
                    <a:p>
                      <a:pPr algn="r"/>
                      <a:r>
                        <a:rPr lang="en-ZA" sz="1400" i="1" dirty="0" smtClean="0">
                          <a:solidFill>
                            <a:srgbClr val="C00000"/>
                          </a:solidFill>
                        </a:rPr>
                        <a:t>9%</a:t>
                      </a:r>
                      <a:endParaRPr lang="en-ZA" sz="1400" i="1" dirty="0">
                        <a:solidFill>
                          <a:srgbClr val="C00000"/>
                        </a:solidFill>
                      </a:endParaRPr>
                    </a:p>
                  </a:txBody>
                  <a:tcPr>
                    <a:noFill/>
                  </a:tcPr>
                </a:tc>
              </a:tr>
              <a:tr h="427749">
                <a:tc>
                  <a:txBody>
                    <a:bodyPr/>
                    <a:lstStyle/>
                    <a:p>
                      <a:pPr algn="r"/>
                      <a:r>
                        <a:rPr lang="en-ZA" sz="1400" i="1" dirty="0" smtClean="0">
                          <a:solidFill>
                            <a:srgbClr val="C00000"/>
                          </a:solidFill>
                        </a:rPr>
                        <a:t>PhD</a:t>
                      </a:r>
                      <a:r>
                        <a:rPr lang="en-ZA" sz="1400" i="1" baseline="0" dirty="0" smtClean="0">
                          <a:solidFill>
                            <a:srgbClr val="C00000"/>
                          </a:solidFill>
                        </a:rPr>
                        <a:t> as % of total output</a:t>
                      </a:r>
                      <a:endParaRPr lang="en-ZA" sz="1400" i="1" dirty="0">
                        <a:solidFill>
                          <a:srgbClr val="C00000"/>
                        </a:solidFill>
                      </a:endParaRPr>
                    </a:p>
                  </a:txBody>
                  <a:tcPr>
                    <a:noFill/>
                  </a:tcPr>
                </a:tc>
                <a:tc>
                  <a:txBody>
                    <a:bodyPr/>
                    <a:lstStyle/>
                    <a:p>
                      <a:pPr algn="r"/>
                      <a:r>
                        <a:rPr lang="en-ZA" sz="1400" i="1" dirty="0" smtClean="0">
                          <a:solidFill>
                            <a:srgbClr val="C00000"/>
                          </a:solidFill>
                        </a:rPr>
                        <a:t>1%</a:t>
                      </a:r>
                      <a:endParaRPr lang="en-ZA" sz="1400" i="1" dirty="0">
                        <a:solidFill>
                          <a:srgbClr val="C00000"/>
                        </a:solidFill>
                      </a:endParaRPr>
                    </a:p>
                  </a:txBody>
                  <a:tcPr>
                    <a:noFill/>
                  </a:tcPr>
                </a:tc>
                <a:tc>
                  <a:txBody>
                    <a:bodyPr/>
                    <a:lstStyle/>
                    <a:p>
                      <a:pPr algn="r"/>
                      <a:r>
                        <a:rPr lang="en-ZA" sz="1400" i="1" dirty="0" smtClean="0">
                          <a:solidFill>
                            <a:srgbClr val="C00000"/>
                          </a:solidFill>
                        </a:rPr>
                        <a:t>2%</a:t>
                      </a:r>
                      <a:endParaRPr lang="en-ZA" sz="1400" i="1" dirty="0">
                        <a:solidFill>
                          <a:srgbClr val="C00000"/>
                        </a:solidFill>
                      </a:endParaRPr>
                    </a:p>
                  </a:txBody>
                  <a:tcPr>
                    <a:noFill/>
                  </a:tcPr>
                </a:tc>
                <a:tc>
                  <a:txBody>
                    <a:bodyPr/>
                    <a:lstStyle/>
                    <a:p>
                      <a:pPr algn="r"/>
                      <a:r>
                        <a:rPr lang="en-ZA" sz="1400" i="1" dirty="0" smtClean="0">
                          <a:solidFill>
                            <a:srgbClr val="C00000"/>
                          </a:solidFill>
                        </a:rPr>
                        <a:t>4%</a:t>
                      </a:r>
                      <a:endParaRPr lang="en-ZA" sz="1400" i="1" dirty="0">
                        <a:solidFill>
                          <a:srgbClr val="C00000"/>
                        </a:solidFill>
                      </a:endParaRPr>
                    </a:p>
                  </a:txBody>
                  <a:tcPr>
                    <a:noFill/>
                  </a:tcPr>
                </a:tc>
                <a:tc>
                  <a:txBody>
                    <a:bodyPr/>
                    <a:lstStyle/>
                    <a:p>
                      <a:pPr algn="r"/>
                      <a:r>
                        <a:rPr lang="en-ZA" sz="1400" i="1" dirty="0" smtClean="0">
                          <a:solidFill>
                            <a:srgbClr val="C00000"/>
                          </a:solidFill>
                        </a:rPr>
                        <a:t>4%</a:t>
                      </a:r>
                      <a:endParaRPr lang="en-ZA" sz="1400" i="1" dirty="0">
                        <a:solidFill>
                          <a:srgbClr val="C00000"/>
                        </a:solidFill>
                      </a:endParaRPr>
                    </a:p>
                  </a:txBody>
                  <a:tcPr>
                    <a:noFill/>
                  </a:tcPr>
                </a:tc>
              </a:tr>
              <a:tr h="760103">
                <a:tc>
                  <a:txBody>
                    <a:bodyPr/>
                    <a:lstStyle/>
                    <a:p>
                      <a:pPr algn="r"/>
                      <a:endParaRPr lang="en-ZA" sz="1400" i="1" dirty="0"/>
                    </a:p>
                  </a:txBody>
                  <a:tcPr>
                    <a:noFill/>
                  </a:tcPr>
                </a:tc>
                <a:tc gridSpan="4">
                  <a:txBody>
                    <a:bodyPr/>
                    <a:lstStyle/>
                    <a:p>
                      <a:pPr algn="l"/>
                      <a:r>
                        <a:rPr lang="en-ZA" sz="1400" i="1" dirty="0" smtClean="0"/>
                        <a:t>*</a:t>
                      </a:r>
                      <a:r>
                        <a:rPr lang="en-ZA" sz="1400" i="1" baseline="0" dirty="0" smtClean="0"/>
                        <a:t> chemical, mechanical &amp; electrical = 2 132</a:t>
                      </a:r>
                      <a:endParaRPr lang="en-ZA" sz="1400" i="1" dirty="0"/>
                    </a:p>
                  </a:txBody>
                  <a:tcPr anchor="b">
                    <a:noFill/>
                  </a:tcPr>
                </a:tc>
                <a:tc hMerge="1">
                  <a:txBody>
                    <a:bodyPr/>
                    <a:lstStyle/>
                    <a:p>
                      <a:pPr algn="r"/>
                      <a:endParaRPr lang="en-ZA" sz="1400" i="1" dirty="0"/>
                    </a:p>
                  </a:txBody>
                  <a:tcPr>
                    <a:noFill/>
                  </a:tcPr>
                </a:tc>
                <a:tc hMerge="1">
                  <a:txBody>
                    <a:bodyPr/>
                    <a:lstStyle/>
                    <a:p>
                      <a:pPr algn="r"/>
                      <a:endParaRPr lang="en-ZA" sz="1400" i="1" dirty="0"/>
                    </a:p>
                  </a:txBody>
                  <a:tcPr>
                    <a:noFill/>
                  </a:tcPr>
                </a:tc>
                <a:tc hMerge="1">
                  <a:txBody>
                    <a:bodyPr/>
                    <a:lstStyle/>
                    <a:p>
                      <a:pPr algn="r"/>
                      <a:endParaRPr lang="en-ZA" sz="1400" i="1" dirty="0"/>
                    </a:p>
                  </a:txBody>
                  <a:tcPr>
                    <a:noFill/>
                  </a:tcPr>
                </a:tc>
              </a:tr>
            </a:tbl>
          </a:graphicData>
        </a:graphic>
      </p:graphicFrame>
      <p:sp>
        <p:nvSpPr>
          <p:cNvPr id="5" name="Slide Number Placeholder 4"/>
          <p:cNvSpPr>
            <a:spLocks noGrp="1"/>
          </p:cNvSpPr>
          <p:nvPr>
            <p:ph type="sldNum" sz="quarter" idx="12"/>
          </p:nvPr>
        </p:nvSpPr>
        <p:spPr/>
        <p:txBody>
          <a:bodyPr/>
          <a:lstStyle/>
          <a:p>
            <a:fld id="{EA593739-A0C7-4197-81C3-5969A4008567}" type="slidenum">
              <a:rPr lang="en-ZA" smtClean="0"/>
              <a:pPr/>
              <a:t>24</a:t>
            </a:fld>
            <a:endParaRPr lang="en-ZA" dirty="0"/>
          </a:p>
        </p:txBody>
      </p:sp>
    </p:spTree>
    <p:extLst>
      <p:ext uri="{BB962C8B-B14F-4D97-AF65-F5344CB8AC3E}">
        <p14:creationId xmlns:p14="http://schemas.microsoft.com/office/powerpoint/2010/main" val="3337637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Black" panose="020B0A04020102020204" pitchFamily="34" charset="0"/>
              </a:rPr>
              <a:t>Critical success ingredients</a:t>
            </a:r>
            <a:endParaRPr lang="en-ZA" dirty="0">
              <a:latin typeface="Arial Black" panose="020B0A04020102020204" pitchFamily="34" charset="0"/>
            </a:endParaRPr>
          </a:p>
        </p:txBody>
      </p:sp>
      <p:graphicFrame>
        <p:nvGraphicFramePr>
          <p:cNvPr id="5" name="Content Placeholder 4"/>
          <p:cNvGraphicFramePr>
            <a:graphicFrameLocks noGrp="1"/>
          </p:cNvGraphicFramePr>
          <p:nvPr>
            <p:ph idx="1"/>
            <p:extLst/>
          </p:nvPr>
        </p:nvGraphicFramePr>
        <p:xfrm>
          <a:off x="838200" y="1590675"/>
          <a:ext cx="10515600" cy="4586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A593739-A0C7-4197-81C3-5969A4008567}" type="slidenum">
              <a:rPr lang="en-ZA" smtClean="0"/>
              <a:pPr/>
              <a:t>25</a:t>
            </a:fld>
            <a:endParaRPr lang="en-ZA" dirty="0"/>
          </a:p>
        </p:txBody>
      </p:sp>
    </p:spTree>
    <p:extLst>
      <p:ext uri="{BB962C8B-B14F-4D97-AF65-F5344CB8AC3E}">
        <p14:creationId xmlns:p14="http://schemas.microsoft.com/office/powerpoint/2010/main" val="244019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7000" y="2506663"/>
            <a:ext cx="9144000" cy="2387600"/>
          </a:xfrm>
        </p:spPr>
        <p:txBody>
          <a:bodyPr/>
          <a:lstStyle/>
          <a:p>
            <a:pPr marL="432000" indent="-432000">
              <a:lnSpc>
                <a:spcPct val="100000"/>
              </a:lnSpc>
              <a:spcBef>
                <a:spcPts val="0"/>
              </a:spcBef>
              <a:spcAft>
                <a:spcPts val="600"/>
              </a:spcAft>
            </a:pPr>
            <a:r>
              <a:rPr lang="en-ZA" dirty="0" smtClean="0">
                <a:latin typeface="Arial Black" panose="020B0A04020102020204" pitchFamily="34" charset="0"/>
              </a:rPr>
              <a:t>Recommendations</a:t>
            </a:r>
            <a:endParaRPr lang="en-ZA" dirty="0">
              <a:latin typeface="Arial Black" panose="020B0A04020102020204" pitchFamily="34" charset="0"/>
            </a:endParaRPr>
          </a:p>
        </p:txBody>
      </p:sp>
    </p:spTree>
    <p:extLst>
      <p:ext uri="{BB962C8B-B14F-4D97-AF65-F5344CB8AC3E}">
        <p14:creationId xmlns:p14="http://schemas.microsoft.com/office/powerpoint/2010/main" val="3517330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7000" y="2506663"/>
            <a:ext cx="9144000" cy="2387600"/>
          </a:xfrm>
        </p:spPr>
        <p:txBody>
          <a:bodyPr>
            <a:normAutofit fontScale="90000"/>
          </a:bodyPr>
          <a:lstStyle/>
          <a:p>
            <a:pPr marL="432000" indent="-432000">
              <a:lnSpc>
                <a:spcPct val="100000"/>
              </a:lnSpc>
              <a:spcBef>
                <a:spcPts val="0"/>
              </a:spcBef>
              <a:spcAft>
                <a:spcPts val="600"/>
              </a:spcAft>
            </a:pPr>
            <a:r>
              <a:rPr lang="en-ZA" dirty="0" smtClean="0">
                <a:latin typeface="Arial Black" panose="020B0A04020102020204" pitchFamily="34" charset="0"/>
              </a:rPr>
              <a:t>Recommendations:</a:t>
            </a:r>
            <a:br>
              <a:rPr lang="en-ZA" dirty="0" smtClean="0">
                <a:latin typeface="Arial Black" panose="020B0A04020102020204" pitchFamily="34" charset="0"/>
              </a:rPr>
            </a:br>
            <a:r>
              <a:rPr lang="en-ZA" dirty="0" smtClean="0">
                <a:latin typeface="Arial Black" panose="020B0A04020102020204" pitchFamily="34" charset="0"/>
              </a:rPr>
              <a:t>1. Create a Framework </a:t>
            </a:r>
            <a:r>
              <a:rPr lang="en-ZA" dirty="0">
                <a:latin typeface="Arial Black" panose="020B0A04020102020204" pitchFamily="34" charset="0"/>
              </a:rPr>
              <a:t>for Policy </a:t>
            </a:r>
            <a:r>
              <a:rPr lang="en-ZA" dirty="0" smtClean="0">
                <a:latin typeface="Arial Black" panose="020B0A04020102020204" pitchFamily="34" charset="0"/>
              </a:rPr>
              <a:t>Alignment – SA Core Documents</a:t>
            </a:r>
            <a:endParaRPr lang="en-ZA" dirty="0">
              <a:latin typeface="Arial Black" panose="020B0A04020102020204" pitchFamily="34" charset="0"/>
            </a:endParaRPr>
          </a:p>
        </p:txBody>
      </p:sp>
    </p:spTree>
    <p:extLst>
      <p:ext uri="{BB962C8B-B14F-4D97-AF65-F5344CB8AC3E}">
        <p14:creationId xmlns:p14="http://schemas.microsoft.com/office/powerpoint/2010/main" val="4053274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latin typeface="Arial Black" panose="020B0A04020102020204" pitchFamily="34" charset="0"/>
              </a:rPr>
              <a:t>Policy Alignment Framework</a:t>
            </a:r>
            <a:endParaRPr lang="en-ZA" dirty="0">
              <a:latin typeface="Arial Black" panose="020B0A04020102020204" pitchFamily="34" charset="0"/>
            </a:endParaRPr>
          </a:p>
        </p:txBody>
      </p:sp>
      <p:pic>
        <p:nvPicPr>
          <p:cNvPr id="6" name="Picture 5"/>
          <p:cNvPicPr>
            <a:picLocks noChangeAspect="1"/>
          </p:cNvPicPr>
          <p:nvPr/>
        </p:nvPicPr>
        <p:blipFill>
          <a:blip r:embed="rId2"/>
          <a:stretch>
            <a:fillRect/>
          </a:stretch>
        </p:blipFill>
        <p:spPr>
          <a:xfrm>
            <a:off x="838200" y="1570008"/>
            <a:ext cx="10515600" cy="4632223"/>
          </a:xfrm>
          <a:prstGeom prst="rect">
            <a:avLst/>
          </a:prstGeom>
        </p:spPr>
      </p:pic>
    </p:spTree>
    <p:extLst>
      <p:ext uri="{BB962C8B-B14F-4D97-AF65-F5344CB8AC3E}">
        <p14:creationId xmlns:p14="http://schemas.microsoft.com/office/powerpoint/2010/main" val="3392913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Arial Black" panose="020B0A04020102020204" pitchFamily="34" charset="0"/>
              </a:rPr>
              <a:t>National </a:t>
            </a:r>
            <a:r>
              <a:rPr lang="en-GB" dirty="0">
                <a:latin typeface="Arial Black" panose="020B0A04020102020204" pitchFamily="34" charset="0"/>
              </a:rPr>
              <a:t>Development Plan </a:t>
            </a:r>
            <a:r>
              <a:rPr lang="en-GB" dirty="0" smtClean="0">
                <a:latin typeface="Arial Black" panose="020B0A04020102020204" pitchFamily="34" charset="0"/>
              </a:rPr>
              <a:t>2050 </a:t>
            </a:r>
            <a:endParaRPr lang="en-ZA" dirty="0">
              <a:latin typeface="Arial Black" panose="020B0A04020102020204" pitchFamily="34" charset="0"/>
            </a:endParaRPr>
          </a:p>
        </p:txBody>
      </p:sp>
      <p:sp>
        <p:nvSpPr>
          <p:cNvPr id="3" name="Content Placeholder 2"/>
          <p:cNvSpPr>
            <a:spLocks noGrp="1"/>
          </p:cNvSpPr>
          <p:nvPr>
            <p:ph idx="1"/>
          </p:nvPr>
        </p:nvSpPr>
        <p:spPr/>
        <p:txBody>
          <a:bodyPr>
            <a:normAutofit fontScale="55000" lnSpcReduction="20000"/>
          </a:bodyPr>
          <a:lstStyle/>
          <a:p>
            <a:pPr marL="432000" lvl="1" indent="-432000" fontAlgn="base">
              <a:lnSpc>
                <a:spcPct val="120000"/>
              </a:lnSpc>
              <a:spcBef>
                <a:spcPts val="0"/>
              </a:spcBef>
              <a:spcAft>
                <a:spcPts val="600"/>
              </a:spcAft>
              <a:buClr>
                <a:srgbClr val="990033"/>
              </a:buClr>
              <a:buSzPct val="85000"/>
              <a:buFont typeface="Wingdings" panose="05000000000000000000" pitchFamily="2" charset="2"/>
              <a:buChar char="v"/>
              <a:defRPr/>
            </a:pPr>
            <a:r>
              <a:rPr lang="en-GB" sz="5100" dirty="0">
                <a:latin typeface="Arial" panose="020B0604020202020204" pitchFamily="34" charset="0"/>
                <a:cs typeface="Arial" panose="020B0604020202020204" pitchFamily="34" charset="0"/>
              </a:rPr>
              <a:t>The plan articulates the vision for healthcare in South Africa as follows:</a:t>
            </a:r>
            <a:endParaRPr lang="en-ZA" sz="5100" dirty="0">
              <a:latin typeface="Arial" panose="020B0604020202020204" pitchFamily="34" charset="0"/>
              <a:cs typeface="Arial" panose="020B0604020202020204" pitchFamily="34" charset="0"/>
            </a:endParaRPr>
          </a:p>
          <a:p>
            <a:pPr lvl="1">
              <a:lnSpc>
                <a:spcPct val="110000"/>
              </a:lnSpc>
              <a:buClr>
                <a:srgbClr val="990033"/>
              </a:buClr>
            </a:pPr>
            <a:r>
              <a:rPr lang="en-GB" sz="2900" dirty="0">
                <a:latin typeface="Arial" panose="020B0604020202020204" pitchFamily="34" charset="0"/>
                <a:cs typeface="Arial" panose="020B0604020202020204" pitchFamily="34" charset="0"/>
              </a:rPr>
              <a:t>“We envisage that in 2030, South Africa has a life expectancy of at least 70 years for men and women…, the quadruple burden of disease have been markedly reduced compared to the two previous decades”. </a:t>
            </a:r>
            <a:endParaRPr lang="en-ZA" sz="2900" dirty="0">
              <a:latin typeface="Arial" panose="020B0604020202020204" pitchFamily="34" charset="0"/>
              <a:cs typeface="Arial" panose="020B0604020202020204" pitchFamily="34" charset="0"/>
            </a:endParaRPr>
          </a:p>
          <a:p>
            <a:pPr marL="432000" lvl="1" indent="-432000" fontAlgn="base">
              <a:lnSpc>
                <a:spcPct val="120000"/>
              </a:lnSpc>
              <a:spcBef>
                <a:spcPts val="0"/>
              </a:spcBef>
              <a:spcAft>
                <a:spcPts val="600"/>
              </a:spcAft>
              <a:buClr>
                <a:srgbClr val="990033"/>
              </a:buClr>
              <a:buSzPct val="85000"/>
              <a:buFont typeface="Wingdings" panose="05000000000000000000" pitchFamily="2" charset="2"/>
              <a:buChar char="v"/>
              <a:defRPr/>
            </a:pPr>
            <a:r>
              <a:rPr lang="en-GB" sz="5100" dirty="0">
                <a:latin typeface="Arial" panose="020B0604020202020204" pitchFamily="34" charset="0"/>
                <a:cs typeface="Arial" panose="020B0604020202020204" pitchFamily="34" charset="0"/>
              </a:rPr>
              <a:t>The NDP also aspires to:</a:t>
            </a:r>
            <a:endParaRPr lang="en-ZA" sz="5100" dirty="0">
              <a:latin typeface="Arial" panose="020B0604020202020204" pitchFamily="34" charset="0"/>
              <a:cs typeface="Arial" panose="020B0604020202020204" pitchFamily="34" charset="0"/>
            </a:endParaRPr>
          </a:p>
          <a:p>
            <a:pPr lvl="1">
              <a:lnSpc>
                <a:spcPct val="110000"/>
              </a:lnSpc>
              <a:buClr>
                <a:srgbClr val="990033"/>
              </a:buClr>
            </a:pPr>
            <a:r>
              <a:rPr lang="en-ZA" sz="3200" dirty="0">
                <a:latin typeface="Arial" panose="020B0604020202020204" pitchFamily="34" charset="0"/>
                <a:cs typeface="Arial" panose="020B0604020202020204" pitchFamily="34" charset="0"/>
              </a:rPr>
              <a:t>Ensure that the population of under 20’s free of HIV / AIDS increases</a:t>
            </a:r>
          </a:p>
          <a:p>
            <a:pPr lvl="1">
              <a:lnSpc>
                <a:spcPct val="110000"/>
              </a:lnSpc>
              <a:buClr>
                <a:srgbClr val="990033"/>
              </a:buClr>
            </a:pPr>
            <a:r>
              <a:rPr lang="en-ZA" sz="3200" dirty="0">
                <a:latin typeface="Arial" panose="020B0604020202020204" pitchFamily="34" charset="0"/>
                <a:cs typeface="Arial" panose="020B0604020202020204" pitchFamily="34" charset="0"/>
              </a:rPr>
              <a:t>Progressively improve TB prevention and cure by 2030</a:t>
            </a:r>
          </a:p>
          <a:p>
            <a:pPr lvl="1">
              <a:lnSpc>
                <a:spcPct val="110000"/>
              </a:lnSpc>
              <a:buClr>
                <a:srgbClr val="990033"/>
              </a:buClr>
            </a:pPr>
            <a:r>
              <a:rPr lang="en-GB" sz="3200" dirty="0">
                <a:latin typeface="Arial" panose="020B0604020202020204" pitchFamily="34" charset="0"/>
                <a:cs typeface="Arial" panose="020B0604020202020204" pitchFamily="34" charset="0"/>
              </a:rPr>
              <a:t>Reduce the prevalence of non-communicable chronic diseases by 28% by 2030</a:t>
            </a:r>
            <a:r>
              <a:rPr lang="en-ZA" sz="3200" dirty="0">
                <a:latin typeface="Arial" panose="020B0604020202020204" pitchFamily="34" charset="0"/>
                <a:cs typeface="Arial" panose="020B0604020202020204" pitchFamily="34" charset="0"/>
              </a:rPr>
              <a:t> National Development Plan: Vision for 2030. </a:t>
            </a:r>
          </a:p>
          <a:p>
            <a:pPr marL="432000" lvl="1" indent="-432000" fontAlgn="base">
              <a:lnSpc>
                <a:spcPct val="120000"/>
              </a:lnSpc>
              <a:spcBef>
                <a:spcPts val="0"/>
              </a:spcBef>
              <a:spcAft>
                <a:spcPts val="600"/>
              </a:spcAft>
              <a:buClr>
                <a:srgbClr val="990033"/>
              </a:buClr>
              <a:buSzPct val="85000"/>
              <a:buFont typeface="Wingdings" panose="05000000000000000000" pitchFamily="2" charset="2"/>
              <a:buChar char="v"/>
              <a:defRPr/>
            </a:pPr>
            <a:r>
              <a:rPr lang="en-GB" sz="5100" dirty="0">
                <a:latin typeface="Arial" panose="020B0604020202020204" pitchFamily="34" charset="0"/>
                <a:cs typeface="Arial" panose="020B0604020202020204" pitchFamily="34" charset="0"/>
              </a:rPr>
              <a:t>Calls for the government to invest in technological revolutions of the 21st century - specifically highlighting </a:t>
            </a:r>
            <a:r>
              <a:rPr lang="en-GB" sz="5100" b="1" dirty="0">
                <a:latin typeface="Arial" panose="020B0604020202020204" pitchFamily="34" charset="0"/>
                <a:cs typeface="Arial" panose="020B0604020202020204" pitchFamily="34" charset="0"/>
              </a:rPr>
              <a:t>biotechnology and nanotechnology</a:t>
            </a:r>
            <a:endParaRPr lang="en-ZA" sz="5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55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7000" y="716436"/>
            <a:ext cx="9144000" cy="4600281"/>
          </a:xfrm>
        </p:spPr>
        <p:txBody>
          <a:bodyPr/>
          <a:lstStyle/>
          <a:p>
            <a:r>
              <a:rPr lang="en-ZA" altLang="en-US" i="1" dirty="0">
                <a:solidFill>
                  <a:schemeClr val="tx1"/>
                </a:solidFill>
                <a:latin typeface="Arial Black" panose="020B0A04020102020204" pitchFamily="34" charset="0"/>
                <a:cs typeface="Aharoni" panose="02010803020104030203" pitchFamily="2" charset="-79"/>
              </a:rPr>
              <a:t>“A dwarf standing on the shoulders of a giant can see further than the giant”</a:t>
            </a:r>
            <a:br>
              <a:rPr lang="en-ZA" altLang="en-US" i="1" dirty="0">
                <a:solidFill>
                  <a:schemeClr val="tx1"/>
                </a:solidFill>
                <a:latin typeface="Arial Black" panose="020B0A04020102020204" pitchFamily="34" charset="0"/>
                <a:cs typeface="Aharoni" panose="02010803020104030203" pitchFamily="2" charset="-79"/>
              </a:rPr>
            </a:br>
            <a:r>
              <a:rPr lang="en-ZA" altLang="en-US" i="1" dirty="0" smtClean="0">
                <a:solidFill>
                  <a:schemeClr val="tx1"/>
                </a:solidFill>
                <a:latin typeface="Arial Black" panose="020B0A04020102020204" pitchFamily="34" charset="0"/>
                <a:cs typeface="Aharoni" panose="02010803020104030203" pitchFamily="2" charset="-79"/>
              </a:rPr>
              <a:t/>
            </a:r>
            <a:br>
              <a:rPr lang="en-ZA" altLang="en-US" i="1" dirty="0" smtClean="0">
                <a:solidFill>
                  <a:schemeClr val="tx1"/>
                </a:solidFill>
                <a:latin typeface="Arial Black" panose="020B0A04020102020204" pitchFamily="34" charset="0"/>
                <a:cs typeface="Aharoni" panose="02010803020104030203" pitchFamily="2" charset="-79"/>
              </a:rPr>
            </a:br>
            <a:r>
              <a:rPr lang="en-ZA" altLang="en-US" sz="2000" i="1" dirty="0" smtClean="0">
                <a:solidFill>
                  <a:schemeClr val="tx1"/>
                </a:solidFill>
                <a:latin typeface="Arial Black" panose="020B0A04020102020204" pitchFamily="34" charset="0"/>
                <a:cs typeface="Arial" panose="020B0604020202020204" pitchFamily="34" charset="0"/>
              </a:rPr>
              <a:t>Sir </a:t>
            </a:r>
            <a:r>
              <a:rPr lang="en-ZA" altLang="en-US" sz="2000" i="1" dirty="0">
                <a:solidFill>
                  <a:schemeClr val="tx1"/>
                </a:solidFill>
                <a:latin typeface="Arial Black" panose="020B0A04020102020204" pitchFamily="34" charset="0"/>
                <a:cs typeface="Arial" panose="020B0604020202020204" pitchFamily="34" charset="0"/>
              </a:rPr>
              <a:t>Isaac Newton – private correspondence to Robert Hooke</a:t>
            </a:r>
          </a:p>
        </p:txBody>
      </p:sp>
    </p:spTree>
    <p:extLst>
      <p:ext uri="{BB962C8B-B14F-4D97-AF65-F5344CB8AC3E}">
        <p14:creationId xmlns:p14="http://schemas.microsoft.com/office/powerpoint/2010/main" val="204181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latin typeface="Arial Black" panose="020B0A04020102020204" pitchFamily="34" charset="0"/>
              </a:rPr>
              <a:t>Dept. </a:t>
            </a:r>
            <a:r>
              <a:rPr lang="en-ZA" dirty="0">
                <a:latin typeface="Arial Black" panose="020B0A04020102020204" pitchFamily="34" charset="0"/>
              </a:rPr>
              <a:t>of Science and Technology’s Bio-economy Strategy </a:t>
            </a:r>
            <a:r>
              <a:rPr lang="en-ZA" dirty="0" smtClean="0">
                <a:latin typeface="Arial Black" panose="020B0A04020102020204" pitchFamily="34" charset="0"/>
              </a:rPr>
              <a:t> </a:t>
            </a:r>
            <a:endParaRPr lang="en-ZA"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432000" lvl="1" indent="-432000" fontAlgn="base">
              <a:lnSpc>
                <a:spcPct val="100000"/>
              </a:lnSpc>
              <a:spcBef>
                <a:spcPts val="0"/>
              </a:spcBef>
              <a:spcAft>
                <a:spcPts val="600"/>
              </a:spcAft>
              <a:buClr>
                <a:srgbClr val="990033"/>
              </a:buClr>
              <a:buSzPct val="85000"/>
              <a:buFont typeface="Wingdings" panose="05000000000000000000" pitchFamily="2" charset="2"/>
              <a:buChar char="v"/>
              <a:defRPr/>
            </a:pPr>
            <a:r>
              <a:rPr lang="en-GB" sz="2600" dirty="0">
                <a:latin typeface="Arial" panose="020B0604020202020204" pitchFamily="34" charset="0"/>
                <a:cs typeface="Arial" panose="020B0604020202020204" pitchFamily="34" charset="0"/>
              </a:rPr>
              <a:t>The key Strategic priorities as outlined in the Bioeconomy strategy include the following:</a:t>
            </a:r>
            <a:endParaRPr lang="en-ZA" sz="2600" dirty="0">
              <a:latin typeface="Arial" panose="020B0604020202020204" pitchFamily="34" charset="0"/>
              <a:cs typeface="Arial" panose="020B0604020202020204" pitchFamily="34" charset="0"/>
            </a:endParaRPr>
          </a:p>
          <a:p>
            <a:pPr lvl="1">
              <a:buClr>
                <a:srgbClr val="990033"/>
              </a:buClr>
            </a:pPr>
            <a:r>
              <a:rPr lang="en-ZA" sz="2000" dirty="0">
                <a:latin typeface="Arial" panose="020B0604020202020204" pitchFamily="34" charset="0"/>
                <a:cs typeface="Arial" panose="020B0604020202020204" pitchFamily="34" charset="0"/>
              </a:rPr>
              <a:t>to develop improved therapeutic and drug delivery systems to address priority diseases</a:t>
            </a:r>
          </a:p>
          <a:p>
            <a:pPr lvl="1">
              <a:buClr>
                <a:srgbClr val="990033"/>
              </a:buClr>
            </a:pPr>
            <a:r>
              <a:rPr lang="en-ZA" sz="2000" dirty="0">
                <a:latin typeface="Arial" panose="020B0604020202020204" pitchFamily="34" charset="0"/>
                <a:cs typeface="Arial" panose="020B0604020202020204" pitchFamily="34" charset="0"/>
              </a:rPr>
              <a:t>to develop new and improved vaccines and biologics</a:t>
            </a:r>
          </a:p>
          <a:p>
            <a:pPr lvl="1">
              <a:buClr>
                <a:srgbClr val="990033"/>
              </a:buClr>
            </a:pPr>
            <a:r>
              <a:rPr lang="en-ZA" sz="2000" dirty="0">
                <a:latin typeface="Arial" panose="020B0604020202020204" pitchFamily="34" charset="0"/>
                <a:cs typeface="Arial" panose="020B0604020202020204" pitchFamily="34" charset="0"/>
              </a:rPr>
              <a:t>develop improved diagnostics</a:t>
            </a:r>
          </a:p>
          <a:p>
            <a:pPr lvl="1">
              <a:buClr>
                <a:srgbClr val="990033"/>
              </a:buClr>
            </a:pPr>
            <a:r>
              <a:rPr lang="en-ZA" sz="2000" dirty="0">
                <a:latin typeface="Arial" panose="020B0604020202020204" pitchFamily="34" charset="0"/>
                <a:cs typeface="Arial" panose="020B0604020202020204" pitchFamily="34" charset="0"/>
              </a:rPr>
              <a:t>develop improved medical devices</a:t>
            </a:r>
          </a:p>
          <a:p>
            <a:pPr lvl="1">
              <a:buClr>
                <a:srgbClr val="990033"/>
              </a:buClr>
            </a:pPr>
            <a:r>
              <a:rPr lang="en-ZA" sz="2000" dirty="0">
                <a:latin typeface="Arial" panose="020B0604020202020204" pitchFamily="34" charset="0"/>
                <a:cs typeface="Arial" panose="020B0604020202020204" pitchFamily="34" charset="0"/>
              </a:rPr>
              <a:t>strengthen clinical research and development capabilities, and</a:t>
            </a:r>
          </a:p>
          <a:p>
            <a:pPr lvl="1">
              <a:buClr>
                <a:srgbClr val="990033"/>
              </a:buClr>
            </a:pPr>
            <a:r>
              <a:rPr lang="en-ZA" sz="2000" dirty="0">
                <a:latin typeface="Arial" panose="020B0604020202020204" pitchFamily="34" charset="0"/>
                <a:cs typeface="Arial" panose="020B0604020202020204" pitchFamily="34" charset="0"/>
              </a:rPr>
              <a:t>establish pharmaceutical manufacturing in the country</a:t>
            </a:r>
          </a:p>
          <a:p>
            <a:pPr marL="432000" lvl="1" indent="-432000" fontAlgn="base">
              <a:lnSpc>
                <a:spcPct val="100000"/>
              </a:lnSpc>
              <a:spcBef>
                <a:spcPts val="0"/>
              </a:spcBef>
              <a:spcAft>
                <a:spcPts val="600"/>
              </a:spcAft>
              <a:buClr>
                <a:srgbClr val="990033"/>
              </a:buClr>
              <a:buSzPct val="85000"/>
              <a:buFont typeface="Wingdings" panose="05000000000000000000" pitchFamily="2" charset="2"/>
              <a:buChar char="v"/>
              <a:defRPr/>
            </a:pPr>
            <a:r>
              <a:rPr lang="en-GB" sz="2600" dirty="0">
                <a:latin typeface="Arial" panose="020B0604020202020204" pitchFamily="34" charset="0"/>
                <a:cs typeface="Arial" panose="020B0604020202020204" pitchFamily="34" charset="0"/>
              </a:rPr>
              <a:t>Specifically, the Bioeconomy strategy calls for the </a:t>
            </a:r>
            <a:r>
              <a:rPr lang="en-GB" sz="2600" u="sng" dirty="0">
                <a:latin typeface="Arial" panose="020B0604020202020204" pitchFamily="34" charset="0"/>
                <a:cs typeface="Arial" panose="020B0604020202020204" pitchFamily="34" charset="0"/>
              </a:rPr>
              <a:t>prioritization of </a:t>
            </a:r>
            <a:r>
              <a:rPr lang="en-ZA" sz="2600" u="sng" dirty="0">
                <a:latin typeface="Arial" panose="020B0604020202020204" pitchFamily="34" charset="0"/>
                <a:cs typeface="Arial" panose="020B0604020202020204" pitchFamily="34" charset="0"/>
              </a:rPr>
              <a:t>drug development </a:t>
            </a:r>
            <a:r>
              <a:rPr lang="en-ZA" sz="2600" dirty="0">
                <a:latin typeface="Arial" panose="020B0604020202020204" pitchFamily="34" charset="0"/>
                <a:cs typeface="Arial" panose="020B0604020202020204" pitchFamily="34" charset="0"/>
              </a:rPr>
              <a:t>and proposes that this be pursued via public-private partnerships (PPPs).</a:t>
            </a: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9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latin typeface="Arial Black" panose="020B0A04020102020204" pitchFamily="34" charset="0"/>
              </a:rPr>
              <a:t>Department of Trade and Industry’s Industrial Policy Action </a:t>
            </a:r>
            <a:r>
              <a:rPr lang="en-GB" dirty="0" smtClean="0">
                <a:latin typeface="Arial Black" panose="020B0A04020102020204" pitchFamily="34" charset="0"/>
              </a:rPr>
              <a:t>Plan (IPAP)</a:t>
            </a:r>
            <a:endParaRPr lang="en-ZA"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432000" lvl="1" indent="-432000" fontAlgn="base">
              <a:lnSpc>
                <a:spcPct val="100000"/>
              </a:lnSpc>
              <a:spcBef>
                <a:spcPts val="0"/>
              </a:spcBef>
              <a:spcAft>
                <a:spcPts val="600"/>
              </a:spcAft>
              <a:buClr>
                <a:srgbClr val="990033"/>
              </a:buClr>
              <a:buSzPct val="85000"/>
              <a:buFont typeface="Wingdings" panose="05000000000000000000" pitchFamily="2" charset="2"/>
              <a:buChar char="v"/>
              <a:defRPr/>
            </a:pPr>
            <a:r>
              <a:rPr lang="en-GB" dirty="0">
                <a:latin typeface="Arial" panose="020B0604020202020204" pitchFamily="34" charset="0"/>
                <a:cs typeface="Arial" panose="020B0604020202020204" pitchFamily="34" charset="0"/>
              </a:rPr>
              <a:t>IPAP identifies a number of priority sectors to be supported for development in order to address South Africa’s health challenges and dependence on imported products. IPAP specific areas identified for extraordinary government support are:</a:t>
            </a:r>
            <a:endParaRPr lang="en-ZA" dirty="0">
              <a:latin typeface="Arial" panose="020B0604020202020204" pitchFamily="34" charset="0"/>
              <a:cs typeface="Arial" panose="020B0604020202020204" pitchFamily="34" charset="0"/>
            </a:endParaRPr>
          </a:p>
          <a:p>
            <a:pPr lvl="1">
              <a:buClr>
                <a:srgbClr val="990033"/>
              </a:buClr>
            </a:pPr>
            <a:r>
              <a:rPr lang="en-ZA" sz="2400" dirty="0">
                <a:latin typeface="Arial" panose="020B0604020202020204" pitchFamily="34" charset="0"/>
                <a:cs typeface="Arial" panose="020B0604020202020204" pitchFamily="34" charset="0"/>
              </a:rPr>
              <a:t>production of ARV API’s</a:t>
            </a:r>
          </a:p>
          <a:p>
            <a:pPr lvl="1">
              <a:buClr>
                <a:srgbClr val="990033"/>
              </a:buClr>
            </a:pPr>
            <a:r>
              <a:rPr lang="en-ZA" sz="2400" dirty="0">
                <a:latin typeface="Arial" panose="020B0604020202020204" pitchFamily="34" charset="0"/>
                <a:cs typeface="Arial" panose="020B0604020202020204" pitchFamily="34" charset="0"/>
              </a:rPr>
              <a:t>production of vaccines</a:t>
            </a:r>
          </a:p>
          <a:p>
            <a:pPr lvl="1">
              <a:buClr>
                <a:srgbClr val="990033"/>
              </a:buClr>
            </a:pPr>
            <a:r>
              <a:rPr lang="en-ZA" sz="2400" dirty="0">
                <a:latin typeface="Arial" panose="020B0604020202020204" pitchFamily="34" charset="0"/>
                <a:cs typeface="Arial" panose="020B0604020202020204" pitchFamily="34" charset="0"/>
              </a:rPr>
              <a:t>production of biological medicines</a:t>
            </a:r>
          </a:p>
          <a:p>
            <a:pPr lvl="1">
              <a:buClr>
                <a:srgbClr val="990033"/>
              </a:buClr>
            </a:pPr>
            <a:r>
              <a:rPr lang="en-ZA" sz="2400" dirty="0">
                <a:latin typeface="Arial" panose="020B0604020202020204" pitchFamily="34" charset="0"/>
                <a:cs typeface="Arial" panose="020B0604020202020204" pitchFamily="34" charset="0"/>
              </a:rPr>
              <a:t>production of diagnostics and medical devices</a:t>
            </a:r>
          </a:p>
          <a:p>
            <a:pPr marL="457200" lvl="1" indent="0">
              <a:buNone/>
            </a:pPr>
            <a:endParaRPr lang="en-ZA" sz="1900" dirty="0">
              <a:latin typeface="Arial" panose="020B0604020202020204" pitchFamily="34" charset="0"/>
              <a:cs typeface="Arial" panose="020B0604020202020204" pitchFamily="34" charset="0"/>
            </a:endParaRPr>
          </a:p>
          <a:p>
            <a:pPr lvl="1"/>
            <a:endParaRPr lang="en-Z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706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latin typeface="Arial Black" panose="020B0A04020102020204" pitchFamily="34" charset="0"/>
              </a:rPr>
              <a:t>National </a:t>
            </a:r>
            <a:r>
              <a:rPr lang="en-GB" dirty="0" smtClean="0">
                <a:latin typeface="Arial Black" panose="020B0A04020102020204" pitchFamily="34" charset="0"/>
              </a:rPr>
              <a:t>Dept. </a:t>
            </a:r>
            <a:r>
              <a:rPr lang="en-GB" dirty="0">
                <a:latin typeface="Arial Black" panose="020B0A04020102020204" pitchFamily="34" charset="0"/>
              </a:rPr>
              <a:t>of Health’s Strategic Plan </a:t>
            </a:r>
            <a:endParaRPr lang="en-ZA"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pPr marL="432000" lvl="1" indent="-432000" fontAlgn="base">
              <a:lnSpc>
                <a:spcPct val="100000"/>
              </a:lnSpc>
              <a:spcBef>
                <a:spcPts val="0"/>
              </a:spcBef>
              <a:spcAft>
                <a:spcPts val="600"/>
              </a:spcAft>
              <a:buClr>
                <a:srgbClr val="990033"/>
              </a:buClr>
              <a:buSzPct val="85000"/>
              <a:buFont typeface="Wingdings" panose="05000000000000000000" pitchFamily="2" charset="2"/>
              <a:buChar char="v"/>
              <a:defRPr/>
            </a:pPr>
            <a:r>
              <a:rPr lang="en-ZA" sz="3000" dirty="0">
                <a:latin typeface="Arial" panose="020B0604020202020204" pitchFamily="34" charset="0"/>
                <a:cs typeface="Arial" panose="020B0604020202020204" pitchFamily="34" charset="0"/>
              </a:rPr>
              <a:t>Mission</a:t>
            </a:r>
          </a:p>
          <a:p>
            <a:pPr lvl="1">
              <a:lnSpc>
                <a:spcPct val="100000"/>
              </a:lnSpc>
              <a:buClr>
                <a:srgbClr val="990033"/>
              </a:buClr>
            </a:pPr>
            <a:r>
              <a:rPr lang="en-ZA" sz="2600" dirty="0">
                <a:latin typeface="Arial" panose="020B0604020202020204" pitchFamily="34" charset="0"/>
                <a:cs typeface="Arial" panose="020B0604020202020204" pitchFamily="34" charset="0"/>
              </a:rPr>
              <a:t>To improve health status through prevention of illness, disease and promotion of healthy lifestyles, and to consistently improve the healthcare delivery system by focusing on </a:t>
            </a:r>
            <a:r>
              <a:rPr lang="en-ZA" sz="2600" u="sng" dirty="0">
                <a:latin typeface="Arial" panose="020B0604020202020204" pitchFamily="34" charset="0"/>
                <a:cs typeface="Arial" panose="020B0604020202020204" pitchFamily="34" charset="0"/>
              </a:rPr>
              <a:t>access, equity, efficiency, quality  and sustainability</a:t>
            </a:r>
          </a:p>
          <a:p>
            <a:pPr marL="432000" lvl="1" indent="-432000" fontAlgn="base">
              <a:lnSpc>
                <a:spcPct val="100000"/>
              </a:lnSpc>
              <a:spcBef>
                <a:spcPts val="0"/>
              </a:spcBef>
              <a:spcAft>
                <a:spcPts val="600"/>
              </a:spcAft>
              <a:buClr>
                <a:srgbClr val="990033"/>
              </a:buClr>
              <a:buSzPct val="85000"/>
              <a:buFont typeface="Wingdings" panose="05000000000000000000" pitchFamily="2" charset="2"/>
              <a:buChar char="v"/>
              <a:defRPr/>
            </a:pPr>
            <a:r>
              <a:rPr lang="en-ZA" sz="3000" dirty="0">
                <a:latin typeface="Arial" panose="020B0604020202020204" pitchFamily="34" charset="0"/>
                <a:cs typeface="Arial" panose="020B0604020202020204" pitchFamily="34" charset="0"/>
              </a:rPr>
              <a:t>Core focus on improving access to affordable, safe, efficacious medicines, including to newer therapies</a:t>
            </a:r>
          </a:p>
          <a:p>
            <a:pPr marL="432000" lvl="1" indent="-432000" fontAlgn="base">
              <a:lnSpc>
                <a:spcPct val="100000"/>
              </a:lnSpc>
              <a:spcBef>
                <a:spcPts val="0"/>
              </a:spcBef>
              <a:spcAft>
                <a:spcPts val="600"/>
              </a:spcAft>
              <a:buClr>
                <a:srgbClr val="990033"/>
              </a:buClr>
              <a:buSzPct val="85000"/>
              <a:buFont typeface="Wingdings" panose="05000000000000000000" pitchFamily="2" charset="2"/>
              <a:buChar char="v"/>
              <a:defRPr/>
            </a:pPr>
            <a:r>
              <a:rPr lang="en-ZA" sz="3000" dirty="0">
                <a:latin typeface="Arial" panose="020B0604020202020204" pitchFamily="34" charset="0"/>
                <a:cs typeface="Arial" panose="020B0604020202020204" pitchFamily="34" charset="0"/>
              </a:rPr>
              <a:t>Has five key priority areas: HIV / AIDS, TB, Cancer, Maternal &amp; Child Health and Diabetes</a:t>
            </a:r>
          </a:p>
          <a:p>
            <a:pPr marL="432000" lvl="1" indent="-432000" fontAlgn="base">
              <a:lnSpc>
                <a:spcPct val="100000"/>
              </a:lnSpc>
              <a:spcBef>
                <a:spcPts val="0"/>
              </a:spcBef>
              <a:spcAft>
                <a:spcPts val="600"/>
              </a:spcAft>
              <a:buClr>
                <a:srgbClr val="990033"/>
              </a:buClr>
              <a:buSzPct val="85000"/>
              <a:buFont typeface="Wingdings" panose="05000000000000000000" pitchFamily="2" charset="2"/>
              <a:buChar char="v"/>
              <a:defRPr/>
            </a:pPr>
            <a:r>
              <a:rPr lang="en-ZA" sz="3000" dirty="0">
                <a:latin typeface="Arial" panose="020B0604020202020204" pitchFamily="34" charset="0"/>
                <a:cs typeface="Arial" panose="020B0604020202020204" pitchFamily="34" charset="0"/>
              </a:rPr>
              <a:t>Has entered into a number of PPP / PPM projects</a:t>
            </a:r>
          </a:p>
          <a:p>
            <a:pPr lvl="1">
              <a:buClr>
                <a:srgbClr val="990033"/>
              </a:buClr>
            </a:pPr>
            <a:r>
              <a:rPr lang="en-ZA" sz="2600" dirty="0">
                <a:latin typeface="Arial" panose="020B0604020202020204" pitchFamily="34" charset="0"/>
                <a:cs typeface="Arial" panose="020B0604020202020204" pitchFamily="34" charset="0"/>
              </a:rPr>
              <a:t>Biovac Institute – revive the declining vaccine production in RSA &amp; supply the EPI</a:t>
            </a:r>
          </a:p>
          <a:p>
            <a:pPr lvl="1">
              <a:buClr>
                <a:srgbClr val="990033"/>
              </a:buClr>
            </a:pPr>
            <a:r>
              <a:rPr lang="en-ZA" sz="2600" dirty="0">
                <a:latin typeface="Arial" panose="020B0604020202020204" pitchFamily="34" charset="0"/>
                <a:cs typeface="Arial" panose="020B0604020202020204" pitchFamily="34" charset="0"/>
              </a:rPr>
              <a:t>Multiple PPP’s in the hospital sector </a:t>
            </a:r>
          </a:p>
        </p:txBody>
      </p:sp>
    </p:spTree>
    <p:extLst>
      <p:ext uri="{BB962C8B-B14F-4D97-AF65-F5344CB8AC3E}">
        <p14:creationId xmlns:p14="http://schemas.microsoft.com/office/powerpoint/2010/main" val="428946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7000" y="2506663"/>
            <a:ext cx="9144000" cy="2387600"/>
          </a:xfrm>
        </p:spPr>
        <p:txBody>
          <a:bodyPr>
            <a:normAutofit fontScale="90000"/>
          </a:bodyPr>
          <a:lstStyle/>
          <a:p>
            <a:pPr marL="432000" indent="-432000">
              <a:lnSpc>
                <a:spcPct val="100000"/>
              </a:lnSpc>
              <a:spcBef>
                <a:spcPts val="0"/>
              </a:spcBef>
              <a:spcAft>
                <a:spcPts val="600"/>
              </a:spcAft>
            </a:pPr>
            <a:r>
              <a:rPr lang="en-ZA" dirty="0" smtClean="0">
                <a:latin typeface="Arial Black" panose="020B0A04020102020204" pitchFamily="34" charset="0"/>
              </a:rPr>
              <a:t>Recommendations:</a:t>
            </a:r>
            <a:br>
              <a:rPr lang="en-ZA" dirty="0" smtClean="0">
                <a:latin typeface="Arial Black" panose="020B0A04020102020204" pitchFamily="34" charset="0"/>
              </a:rPr>
            </a:br>
            <a:r>
              <a:rPr lang="en-ZA" dirty="0" smtClean="0">
                <a:latin typeface="Arial Black" panose="020B0A04020102020204" pitchFamily="34" charset="0"/>
              </a:rPr>
              <a:t>2. Develop a National Vision &amp; Strategy for the Sector </a:t>
            </a:r>
            <a:br>
              <a:rPr lang="en-ZA" dirty="0" smtClean="0">
                <a:latin typeface="Arial Black" panose="020B0A04020102020204" pitchFamily="34" charset="0"/>
              </a:rPr>
            </a:br>
            <a:endParaRPr lang="en-ZA" dirty="0">
              <a:latin typeface="Arial Black" panose="020B0A04020102020204" pitchFamily="34" charset="0"/>
            </a:endParaRPr>
          </a:p>
        </p:txBody>
      </p:sp>
    </p:spTree>
    <p:extLst>
      <p:ext uri="{BB962C8B-B14F-4D97-AF65-F5344CB8AC3E}">
        <p14:creationId xmlns:p14="http://schemas.microsoft.com/office/powerpoint/2010/main" val="142424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Black" panose="020B0A04020102020204" pitchFamily="34" charset="0"/>
              </a:rPr>
              <a:t>Recommendations</a:t>
            </a:r>
            <a:endParaRPr lang="en-ZA" dirty="0">
              <a:latin typeface="Arial Black" panose="020B0A04020102020204" pitchFamily="34" charset="0"/>
            </a:endParaRPr>
          </a:p>
        </p:txBody>
      </p:sp>
      <p:sp>
        <p:nvSpPr>
          <p:cNvPr id="4" name="Content Placeholder 3"/>
          <p:cNvSpPr>
            <a:spLocks noGrp="1"/>
          </p:cNvSpPr>
          <p:nvPr>
            <p:ph idx="1"/>
          </p:nvPr>
        </p:nvSpPr>
        <p:spPr/>
        <p:txBody>
          <a:bodyPr>
            <a:normAutofit fontScale="77500" lnSpcReduction="20000"/>
          </a:bodyPr>
          <a:lstStyle/>
          <a:p>
            <a:r>
              <a:rPr lang="en-ZA" sz="3600" dirty="0">
                <a:latin typeface="Arial" panose="020B0604020202020204" pitchFamily="34" charset="0"/>
                <a:cs typeface="Arial" panose="020B0604020202020204" pitchFamily="34" charset="0"/>
              </a:rPr>
              <a:t>Development of a </a:t>
            </a:r>
            <a:r>
              <a:rPr lang="en-ZA" sz="3600" dirty="0" smtClean="0">
                <a:latin typeface="Arial" panose="020B0604020202020204" pitchFamily="34" charset="0"/>
                <a:cs typeface="Arial" panose="020B0604020202020204" pitchFamily="34" charset="0"/>
              </a:rPr>
              <a:t>National Vision &amp; sector </a:t>
            </a:r>
            <a:r>
              <a:rPr lang="en-ZA" sz="3600" dirty="0">
                <a:latin typeface="Arial" panose="020B0604020202020204" pitchFamily="34" charset="0"/>
                <a:cs typeface="Arial" panose="020B0604020202020204" pitchFamily="34" charset="0"/>
              </a:rPr>
              <a:t>strategy</a:t>
            </a:r>
          </a:p>
          <a:p>
            <a:pPr lvl="1">
              <a:buClr>
                <a:srgbClr val="990033"/>
              </a:buClr>
            </a:pPr>
            <a:r>
              <a:rPr lang="en-ZA" dirty="0" smtClean="0">
                <a:latin typeface="Arial" panose="020B0604020202020204" pitchFamily="34" charset="0"/>
                <a:cs typeface="Arial" panose="020B0604020202020204" pitchFamily="34" charset="0"/>
              </a:rPr>
              <a:t>Informed by extensive sector research &amp; consultations</a:t>
            </a:r>
          </a:p>
          <a:p>
            <a:pPr lvl="1">
              <a:buClr>
                <a:srgbClr val="990033"/>
              </a:buClr>
            </a:pPr>
            <a:r>
              <a:rPr lang="en-ZA" dirty="0" smtClean="0">
                <a:latin typeface="Arial" panose="020B0604020202020204" pitchFamily="34" charset="0"/>
                <a:cs typeface="Arial" panose="020B0604020202020204" pitchFamily="34" charset="0"/>
              </a:rPr>
              <a:t>Clear vision &amp; growth path for the industry, aligned with key gov’t policies (Trade &amp; industry, DST, Health, </a:t>
            </a:r>
            <a:r>
              <a:rPr lang="en-ZA" dirty="0" err="1" smtClean="0">
                <a:latin typeface="Arial" panose="020B0604020202020204" pitchFamily="34" charset="0"/>
                <a:cs typeface="Arial" panose="020B0604020202020204" pitchFamily="34" charset="0"/>
              </a:rPr>
              <a:t>MoE</a:t>
            </a:r>
            <a:r>
              <a:rPr lang="en-ZA" dirty="0" smtClean="0">
                <a:latin typeface="Arial" panose="020B0604020202020204" pitchFamily="34" charset="0"/>
                <a:cs typeface="Arial" panose="020B0604020202020204" pitchFamily="34" charset="0"/>
              </a:rPr>
              <a:t>, Finance, etc.)</a:t>
            </a:r>
          </a:p>
          <a:p>
            <a:pPr>
              <a:spcBef>
                <a:spcPts val="1800"/>
              </a:spcBef>
            </a:pPr>
            <a:r>
              <a:rPr lang="en-ZA" sz="3600" dirty="0">
                <a:latin typeface="Arial" panose="020B0604020202020204" pitchFamily="34" charset="0"/>
                <a:cs typeface="Arial" panose="020B0604020202020204" pitchFamily="34" charset="0"/>
              </a:rPr>
              <a:t>Investigate the role that the NPC can play in skills planning &amp; </a:t>
            </a:r>
            <a:r>
              <a:rPr lang="en-ZA" sz="3600" dirty="0" smtClean="0">
                <a:latin typeface="Arial" panose="020B0604020202020204" pitchFamily="34" charset="0"/>
                <a:cs typeface="Arial" panose="020B0604020202020204" pitchFamily="34" charset="0"/>
              </a:rPr>
              <a:t>development</a:t>
            </a:r>
          </a:p>
          <a:p>
            <a:pPr>
              <a:spcBef>
                <a:spcPts val="1800"/>
              </a:spcBef>
            </a:pPr>
            <a:r>
              <a:rPr lang="en-ZA" sz="3600" dirty="0" smtClean="0">
                <a:latin typeface="Arial" panose="020B0604020202020204" pitchFamily="34" charset="0"/>
                <a:cs typeface="Arial" panose="020B0604020202020204" pitchFamily="34" charset="0"/>
              </a:rPr>
              <a:t>Adopt a cluster approach </a:t>
            </a:r>
          </a:p>
          <a:p>
            <a:pPr>
              <a:spcBef>
                <a:spcPts val="1800"/>
              </a:spcBef>
            </a:pPr>
            <a:r>
              <a:rPr lang="en-ZA" sz="3600" dirty="0" smtClean="0">
                <a:latin typeface="Arial" panose="020B0604020202020204" pitchFamily="34" charset="0"/>
                <a:cs typeface="Arial" panose="020B0604020202020204" pitchFamily="34" charset="0"/>
              </a:rPr>
              <a:t>The Diaspora effect…..reverse brain gain (incentives, conducive environment etc..)</a:t>
            </a:r>
            <a:endParaRPr lang="en-ZA" sz="3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A593739-A0C7-4197-81C3-5969A4008567}" type="slidenum">
              <a:rPr lang="en-ZA" smtClean="0"/>
              <a:pPr/>
              <a:t>34</a:t>
            </a:fld>
            <a:endParaRPr lang="en-ZA" dirty="0"/>
          </a:p>
        </p:txBody>
      </p:sp>
    </p:spTree>
    <p:extLst>
      <p:ext uri="{BB962C8B-B14F-4D97-AF65-F5344CB8AC3E}">
        <p14:creationId xmlns:p14="http://schemas.microsoft.com/office/powerpoint/2010/main" val="542825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latin typeface="Arial Black" panose="020B0A04020102020204" pitchFamily="34" charset="0"/>
              </a:rPr>
              <a:t>Adopt a Cluster Approach to Developing local Pharma Sector</a:t>
            </a:r>
            <a:endParaRPr lang="en-ZA"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6925454C-B9D9-4D28-9844-64677F513BD6}" type="slidenum">
              <a:rPr lang="en-ZA" smtClean="0"/>
              <a:pPr/>
              <a:t>35</a:t>
            </a:fld>
            <a:endParaRPr lang="en-ZA" dirty="0"/>
          </a:p>
        </p:txBody>
      </p:sp>
      <p:pic>
        <p:nvPicPr>
          <p:cNvPr id="6" name="Picture 5"/>
          <p:cNvPicPr>
            <a:picLocks noChangeAspect="1"/>
          </p:cNvPicPr>
          <p:nvPr/>
        </p:nvPicPr>
        <p:blipFill>
          <a:blip r:embed="rId2"/>
          <a:stretch>
            <a:fillRect/>
          </a:stretch>
        </p:blipFill>
        <p:spPr>
          <a:xfrm>
            <a:off x="952107" y="1508289"/>
            <a:ext cx="10199802" cy="4769963"/>
          </a:xfrm>
          <a:prstGeom prst="rect">
            <a:avLst/>
          </a:prstGeom>
        </p:spPr>
      </p:pic>
    </p:spTree>
    <p:extLst>
      <p:ext uri="{BB962C8B-B14F-4D97-AF65-F5344CB8AC3E}">
        <p14:creationId xmlns:p14="http://schemas.microsoft.com/office/powerpoint/2010/main" val="3946351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7000" y="2506663"/>
            <a:ext cx="9144000" cy="2387600"/>
          </a:xfrm>
        </p:spPr>
        <p:txBody>
          <a:bodyPr>
            <a:normAutofit fontScale="90000"/>
          </a:bodyPr>
          <a:lstStyle/>
          <a:p>
            <a:pPr marL="432000" indent="-432000">
              <a:lnSpc>
                <a:spcPct val="100000"/>
              </a:lnSpc>
              <a:spcBef>
                <a:spcPts val="0"/>
              </a:spcBef>
              <a:spcAft>
                <a:spcPts val="600"/>
              </a:spcAft>
            </a:pPr>
            <a:r>
              <a:rPr lang="en-ZA" dirty="0" smtClean="0">
                <a:latin typeface="Arial Black" panose="020B0A04020102020204" pitchFamily="34" charset="0"/>
              </a:rPr>
              <a:t>Recommendations:</a:t>
            </a:r>
            <a:br>
              <a:rPr lang="en-ZA" dirty="0" smtClean="0">
                <a:latin typeface="Arial Black" panose="020B0A04020102020204" pitchFamily="34" charset="0"/>
              </a:rPr>
            </a:br>
            <a:r>
              <a:rPr lang="en-ZA" dirty="0" smtClean="0">
                <a:latin typeface="Arial Black" panose="020B0A04020102020204" pitchFamily="34" charset="0"/>
              </a:rPr>
              <a:t>2. Review &amp; Revise Training curriculum</a:t>
            </a:r>
            <a:br>
              <a:rPr lang="en-ZA" dirty="0" smtClean="0">
                <a:latin typeface="Arial Black" panose="020B0A04020102020204" pitchFamily="34" charset="0"/>
              </a:rPr>
            </a:br>
            <a:endParaRPr lang="en-ZA" dirty="0">
              <a:latin typeface="Arial Black" panose="020B0A04020102020204" pitchFamily="34" charset="0"/>
            </a:endParaRPr>
          </a:p>
        </p:txBody>
      </p:sp>
    </p:spTree>
    <p:extLst>
      <p:ext uri="{BB962C8B-B14F-4D97-AF65-F5344CB8AC3E}">
        <p14:creationId xmlns:p14="http://schemas.microsoft.com/office/powerpoint/2010/main" val="3912964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Black" panose="020B0A04020102020204" pitchFamily="34" charset="0"/>
              </a:rPr>
              <a:t>Strengthen STI related training</a:t>
            </a:r>
            <a:endParaRPr lang="en-ZA" dirty="0">
              <a:latin typeface="Arial Black" panose="020B0A04020102020204" pitchFamily="34" charset="0"/>
            </a:endParaRPr>
          </a:p>
        </p:txBody>
      </p:sp>
      <p:sp>
        <p:nvSpPr>
          <p:cNvPr id="4" name="Content Placeholder 3"/>
          <p:cNvSpPr>
            <a:spLocks noGrp="1"/>
          </p:cNvSpPr>
          <p:nvPr>
            <p:ph idx="1"/>
          </p:nvPr>
        </p:nvSpPr>
        <p:spPr>
          <a:xfrm>
            <a:off x="838200" y="1397000"/>
            <a:ext cx="10515600" cy="4779963"/>
          </a:xfrm>
        </p:spPr>
        <p:txBody>
          <a:bodyPr anchor="ctr" anchorCtr="0">
            <a:normAutofit/>
          </a:bodyPr>
          <a:lstStyle/>
          <a:p>
            <a:pPr>
              <a:lnSpc>
                <a:spcPct val="150000"/>
              </a:lnSpc>
            </a:pPr>
            <a:r>
              <a:rPr lang="en-ZA" sz="2400" dirty="0" smtClean="0">
                <a:latin typeface="Arial" panose="020B0604020202020204" pitchFamily="34" charset="0"/>
                <a:cs typeface="Arial" panose="020B0604020202020204" pitchFamily="34" charset="0"/>
              </a:rPr>
              <a:t>Strengthen foundational education in STI related fields</a:t>
            </a:r>
          </a:p>
          <a:p>
            <a:pPr>
              <a:lnSpc>
                <a:spcPct val="150000"/>
              </a:lnSpc>
            </a:pPr>
            <a:r>
              <a:rPr lang="en-ZA" sz="2400" dirty="0" smtClean="0">
                <a:latin typeface="Arial" panose="020B0604020202020204" pitchFamily="34" charset="0"/>
                <a:cs typeface="Arial" panose="020B0604020202020204" pitchFamily="34" charset="0"/>
              </a:rPr>
              <a:t>Review </a:t>
            </a:r>
            <a:r>
              <a:rPr lang="en-ZA" sz="2400" dirty="0">
                <a:latin typeface="Arial" panose="020B0604020202020204" pitchFamily="34" charset="0"/>
                <a:cs typeface="Arial" panose="020B0604020202020204" pitchFamily="34" charset="0"/>
              </a:rPr>
              <a:t>&amp; reorientation of Pharmacy &amp; </a:t>
            </a:r>
            <a:r>
              <a:rPr lang="en-ZA" sz="2400" dirty="0" smtClean="0">
                <a:latin typeface="Arial" panose="020B0604020202020204" pitchFamily="34" charset="0"/>
                <a:cs typeface="Arial" panose="020B0604020202020204" pitchFamily="34" charset="0"/>
              </a:rPr>
              <a:t>Science, engineering curricula</a:t>
            </a:r>
          </a:p>
          <a:p>
            <a:pPr>
              <a:lnSpc>
                <a:spcPct val="150000"/>
              </a:lnSpc>
            </a:pPr>
            <a:r>
              <a:rPr lang="en-ZA" sz="2400" dirty="0" smtClean="0">
                <a:latin typeface="Arial" panose="020B0604020202020204" pitchFamily="34" charset="0"/>
                <a:cs typeface="Arial" panose="020B0604020202020204" pitchFamily="34" charset="0"/>
              </a:rPr>
              <a:t>Strengthen &amp; Incentivize Industry-Academia collaborations</a:t>
            </a:r>
          </a:p>
          <a:p>
            <a:pPr>
              <a:lnSpc>
                <a:spcPct val="150000"/>
              </a:lnSpc>
            </a:pPr>
            <a:r>
              <a:rPr lang="en-ZA" sz="2400" dirty="0" smtClean="0">
                <a:latin typeface="Arial" panose="020B0604020202020204" pitchFamily="34" charset="0"/>
                <a:cs typeface="Arial" panose="020B0604020202020204" pitchFamily="34" charset="0"/>
              </a:rPr>
              <a:t>Tap into the African Diaspora</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Establishment of specialised pharmaceutical training </a:t>
            </a:r>
            <a:r>
              <a:rPr lang="en-ZA" sz="2400" dirty="0" smtClean="0">
                <a:latin typeface="Arial" panose="020B0604020202020204" pitchFamily="34" charset="0"/>
                <a:cs typeface="Arial" panose="020B0604020202020204" pitchFamily="34" charset="0"/>
              </a:rPr>
              <a:t>/ R&amp;D institutes </a:t>
            </a:r>
            <a:endParaRPr lang="en-ZA" sz="2400" dirty="0">
              <a:latin typeface="Arial" panose="020B0604020202020204" pitchFamily="34" charset="0"/>
              <a:cs typeface="Arial" panose="020B0604020202020204" pitchFamily="34" charset="0"/>
            </a:endParaRPr>
          </a:p>
          <a:p>
            <a:pPr lvl="2">
              <a:buClr>
                <a:srgbClr val="990033"/>
              </a:buClr>
              <a:buFont typeface="Wingdings" panose="05000000000000000000" pitchFamily="2" charset="2"/>
              <a:buChar char="q"/>
            </a:pPr>
            <a:r>
              <a:rPr lang="en-ZA" dirty="0" smtClean="0">
                <a:latin typeface="Arial" panose="020B0604020202020204" pitchFamily="34" charset="0"/>
                <a:cs typeface="Arial" panose="020B0604020202020204" pitchFamily="34" charset="0"/>
              </a:rPr>
              <a:t> India NIPER / NCL / IICT, Nigeria’s NIPRD</a:t>
            </a:r>
            <a:endParaRPr lang="en-ZA" dirty="0">
              <a:latin typeface="Arial" panose="020B0604020202020204" pitchFamily="34" charset="0"/>
              <a:cs typeface="Arial" panose="020B0604020202020204" pitchFamily="34" charset="0"/>
            </a:endParaRPr>
          </a:p>
          <a:p>
            <a:pPr lvl="2">
              <a:buClr>
                <a:srgbClr val="990033"/>
              </a:buClr>
              <a:buFont typeface="Wingdings" panose="05000000000000000000" pitchFamily="2" charset="2"/>
              <a:buChar char="q"/>
            </a:pPr>
            <a:r>
              <a:rPr lang="en-ZA" dirty="0" smtClean="0">
                <a:latin typeface="Arial" panose="020B0604020202020204" pitchFamily="34" charset="0"/>
                <a:cs typeface="Arial" panose="020B0604020202020204" pitchFamily="34" charset="0"/>
              </a:rPr>
              <a:t> RSI SA </a:t>
            </a:r>
          </a:p>
          <a:p>
            <a:pPr lvl="2">
              <a:buClr>
                <a:srgbClr val="990033"/>
              </a:buClr>
              <a:buFont typeface="Wingdings" panose="05000000000000000000" pitchFamily="2" charset="2"/>
              <a:buChar char="q"/>
            </a:pPr>
            <a:r>
              <a:rPr lang="en-ZA" dirty="0" smtClean="0">
                <a:latin typeface="Arial" panose="020B0604020202020204" pitchFamily="34" charset="0"/>
                <a:cs typeface="Arial" panose="020B0604020202020204" pitchFamily="34" charset="0"/>
              </a:rPr>
              <a:t> Tanzania St Luke’s, MUHAS</a:t>
            </a:r>
          </a:p>
          <a:p>
            <a:pPr lvl="2">
              <a:buClr>
                <a:srgbClr val="990033"/>
              </a:buClr>
              <a:buFont typeface="Wingdings" panose="05000000000000000000" pitchFamily="2" charset="2"/>
              <a:buChar char="q"/>
            </a:pPr>
            <a:r>
              <a:rPr lang="en-ZA" dirty="0" smtClean="0">
                <a:latin typeface="Arial" panose="020B0604020202020204" pitchFamily="34" charset="0"/>
                <a:cs typeface="Arial" panose="020B0604020202020204" pitchFamily="34" charset="0"/>
              </a:rPr>
              <a:t> US Stephens Institute of technology</a:t>
            </a:r>
            <a:endParaRPr lang="en-ZA"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A593739-A0C7-4197-81C3-5969A4008567}" type="slidenum">
              <a:rPr lang="en-ZA" smtClean="0"/>
              <a:pPr/>
              <a:t>37</a:t>
            </a:fld>
            <a:endParaRPr lang="en-ZA" dirty="0"/>
          </a:p>
        </p:txBody>
      </p:sp>
    </p:spTree>
    <p:extLst>
      <p:ext uri="{BB962C8B-B14F-4D97-AF65-F5344CB8AC3E}">
        <p14:creationId xmlns:p14="http://schemas.microsoft.com/office/powerpoint/2010/main" val="2741184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latin typeface="Arial Black" pitchFamily="34" charset="0"/>
              </a:rPr>
              <a:t>Curriculum Review</a:t>
            </a:r>
            <a:endParaRPr lang="en-US" dirty="0">
              <a:latin typeface="Arial Black" pitchFamily="34" charset="0"/>
            </a:endParaRPr>
          </a:p>
        </p:txBody>
      </p:sp>
      <p:sp>
        <p:nvSpPr>
          <p:cNvPr id="3" name="Content Placeholder 2"/>
          <p:cNvSpPr>
            <a:spLocks noGrp="1"/>
          </p:cNvSpPr>
          <p:nvPr>
            <p:ph idx="1"/>
          </p:nvPr>
        </p:nvSpPr>
        <p:spPr/>
        <p:txBody>
          <a:bodyPr>
            <a:normAutofit fontScale="77500" lnSpcReduction="20000"/>
          </a:bodyPr>
          <a:lstStyle/>
          <a:p>
            <a:pPr marL="432000" lvl="1" indent="-432000">
              <a:lnSpc>
                <a:spcPct val="120000"/>
              </a:lnSpc>
              <a:spcAft>
                <a:spcPts val="600"/>
              </a:spcAft>
              <a:buClr>
                <a:srgbClr val="990033"/>
              </a:buClr>
              <a:buFont typeface="Wingdings" panose="05000000000000000000" pitchFamily="2" charset="2"/>
              <a:buChar char="v"/>
            </a:pPr>
            <a:r>
              <a:rPr lang="en-ZA" sz="4400" dirty="0" smtClean="0">
                <a:latin typeface="Arial" panose="020B0604020202020204" pitchFamily="34" charset="0"/>
                <a:cs typeface="Arial" panose="020B0604020202020204" pitchFamily="34" charset="0"/>
              </a:rPr>
              <a:t>Formal training &amp; Short courses / Seminars in</a:t>
            </a:r>
            <a:r>
              <a:rPr lang="en-ZA" sz="4300" dirty="0" smtClean="0">
                <a:latin typeface="Arial" panose="020B0604020202020204" pitchFamily="34" charset="0"/>
                <a:cs typeface="Arial" panose="020B0604020202020204" pitchFamily="34" charset="0"/>
              </a:rPr>
              <a:t>:</a:t>
            </a:r>
            <a:endParaRPr lang="en-US" sz="4300" dirty="0">
              <a:latin typeface="Arial" panose="020B0604020202020204" pitchFamily="34" charset="0"/>
              <a:cs typeface="Arial" panose="020B0604020202020204" pitchFamily="34" charset="0"/>
            </a:endParaRPr>
          </a:p>
          <a:p>
            <a:pPr lvl="1">
              <a:buClr>
                <a:srgbClr val="990033"/>
              </a:buClr>
            </a:pPr>
            <a:r>
              <a:rPr lang="en-ZA" dirty="0">
                <a:latin typeface="Arial" panose="020B0604020202020204" pitchFamily="34" charset="0"/>
                <a:cs typeface="Arial" panose="020B0604020202020204" pitchFamily="34" charset="0"/>
              </a:rPr>
              <a:t>Drug development (new chemical entities, novel combinations like FDC’s, paediatric, delivery systems; and general formulation development)</a:t>
            </a:r>
            <a:endParaRPr lang="en-US" dirty="0">
              <a:latin typeface="Arial" panose="020B0604020202020204" pitchFamily="34" charset="0"/>
              <a:cs typeface="Arial" panose="020B0604020202020204" pitchFamily="34" charset="0"/>
            </a:endParaRPr>
          </a:p>
          <a:p>
            <a:pPr lvl="1">
              <a:buClr>
                <a:srgbClr val="990033"/>
              </a:buClr>
            </a:pPr>
            <a:r>
              <a:rPr lang="en-ZA" dirty="0">
                <a:latin typeface="Arial" panose="020B0604020202020204" pitchFamily="34" charset="0"/>
                <a:cs typeface="Arial" panose="020B0604020202020204" pitchFamily="34" charset="0"/>
              </a:rPr>
              <a:t>Drug testing (quality control and assurance)</a:t>
            </a:r>
            <a:endParaRPr lang="en-US" dirty="0">
              <a:latin typeface="Arial" panose="020B0604020202020204" pitchFamily="34" charset="0"/>
              <a:cs typeface="Arial" panose="020B0604020202020204" pitchFamily="34" charset="0"/>
            </a:endParaRPr>
          </a:p>
          <a:p>
            <a:pPr lvl="1">
              <a:buClr>
                <a:srgbClr val="990033"/>
              </a:buClr>
            </a:pPr>
            <a:r>
              <a:rPr lang="en-ZA" dirty="0">
                <a:latin typeface="Arial" panose="020B0604020202020204" pitchFamily="34" charset="0"/>
                <a:cs typeface="Arial" panose="020B0604020202020204" pitchFamily="34" charset="0"/>
              </a:rPr>
              <a:t>Drug approval (regulatory medicine) and supply chain regulation </a:t>
            </a:r>
            <a:r>
              <a:rPr lang="en-ZA" dirty="0" smtClean="0">
                <a:latin typeface="Arial" panose="020B0604020202020204" pitchFamily="34" charset="0"/>
                <a:cs typeface="Arial" panose="020B0604020202020204" pitchFamily="34" charset="0"/>
              </a:rPr>
              <a:t>(PMS/ </a:t>
            </a:r>
            <a:r>
              <a:rPr lang="en-ZA" dirty="0" err="1" smtClean="0">
                <a:latin typeface="Arial" panose="020B0604020202020204" pitchFamily="34" charset="0"/>
                <a:cs typeface="Arial" panose="020B0604020202020204" pitchFamily="34" charset="0"/>
              </a:rPr>
              <a:t>pharmaco</a:t>
            </a:r>
            <a:r>
              <a:rPr lang="en-ZA" dirty="0" smtClean="0">
                <a:latin typeface="Arial" panose="020B0604020202020204" pitchFamily="34" charset="0"/>
                <a:cs typeface="Arial" panose="020B0604020202020204" pitchFamily="34" charset="0"/>
              </a:rPr>
              <a:t>-vigilance</a:t>
            </a:r>
            <a:r>
              <a:rPr lang="en-ZA" dirty="0">
                <a:latin typeface="Arial" panose="020B0604020202020204" pitchFamily="34" charset="0"/>
                <a:cs typeface="Arial" panose="020B0604020202020204" pitchFamily="34" charset="0"/>
              </a:rPr>
              <a:t>, Good Manufacturing Practice, Good Wholesaling Practice, Good Distribution Practice, Good Laboratory Practice, Good Clinical Practice)</a:t>
            </a:r>
            <a:endParaRPr lang="en-US" dirty="0">
              <a:latin typeface="Arial" panose="020B0604020202020204" pitchFamily="34" charset="0"/>
              <a:cs typeface="Arial" panose="020B0604020202020204" pitchFamily="34" charset="0"/>
            </a:endParaRPr>
          </a:p>
          <a:p>
            <a:pPr lvl="1">
              <a:buClr>
                <a:srgbClr val="990033"/>
              </a:buClr>
            </a:pPr>
            <a:r>
              <a:rPr lang="en-ZA" dirty="0">
                <a:latin typeface="Arial" panose="020B0604020202020204" pitchFamily="34" charset="0"/>
                <a:cs typeface="Arial" panose="020B0604020202020204" pitchFamily="34" charset="0"/>
              </a:rPr>
              <a:t>Drug manufacturing (GMP, </a:t>
            </a:r>
            <a:r>
              <a:rPr lang="en-ZA" dirty="0" smtClean="0">
                <a:latin typeface="Arial" panose="020B0604020202020204" pitchFamily="34" charset="0"/>
                <a:cs typeface="Arial" panose="020B0604020202020204" pitchFamily="34" charset="0"/>
              </a:rPr>
              <a:t>TPM, Lean </a:t>
            </a:r>
            <a:r>
              <a:rPr lang="en-ZA" dirty="0">
                <a:latin typeface="Arial" panose="020B0604020202020204" pitchFamily="34" charset="0"/>
                <a:cs typeface="Arial" panose="020B0604020202020204" pitchFamily="34" charset="0"/>
              </a:rPr>
              <a:t>manufacturing, plant operations and maintenance)</a:t>
            </a:r>
            <a:endParaRPr lang="en-US" dirty="0">
              <a:latin typeface="Arial" panose="020B0604020202020204" pitchFamily="34" charset="0"/>
              <a:cs typeface="Arial" panose="020B0604020202020204" pitchFamily="34" charset="0"/>
            </a:endParaRPr>
          </a:p>
          <a:p>
            <a:pPr lvl="1">
              <a:buClr>
                <a:srgbClr val="990033"/>
              </a:buClr>
            </a:pPr>
            <a:r>
              <a:rPr lang="en-ZA" dirty="0">
                <a:latin typeface="Arial" panose="020B0604020202020204" pitchFamily="34" charset="0"/>
                <a:cs typeface="Arial" panose="020B0604020202020204" pitchFamily="34" charset="0"/>
              </a:rPr>
              <a:t>Pharmaceutical management (production planning, supply chain management, entrepreneurship, governance, commercial law, business development, operations, financial management, </a:t>
            </a:r>
            <a:r>
              <a:rPr lang="en-ZA" dirty="0" smtClean="0">
                <a:latin typeface="Arial" panose="020B0604020202020204" pitchFamily="34" charset="0"/>
                <a:cs typeface="Arial" panose="020B0604020202020204" pitchFamily="34" charset="0"/>
              </a:rPr>
              <a:t>pharmaceutical sales </a:t>
            </a:r>
            <a:r>
              <a:rPr lang="en-ZA" dirty="0">
                <a:latin typeface="Arial" panose="020B0604020202020204" pitchFamily="34" charset="0"/>
                <a:cs typeface="Arial" panose="020B0604020202020204" pitchFamily="34" charset="0"/>
              </a:rPr>
              <a:t>and </a:t>
            </a:r>
            <a:r>
              <a:rPr lang="en-ZA" dirty="0" smtClean="0">
                <a:latin typeface="Arial" panose="020B0604020202020204" pitchFamily="34" charset="0"/>
                <a:cs typeface="Arial" panose="020B0604020202020204" pitchFamily="34" charset="0"/>
              </a:rPr>
              <a:t>marketing </a:t>
            </a:r>
            <a:r>
              <a:rPr lang="en-ZA" dirty="0">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607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7000" y="2506663"/>
            <a:ext cx="9144000" cy="2387600"/>
          </a:xfrm>
        </p:spPr>
        <p:txBody>
          <a:bodyPr>
            <a:normAutofit fontScale="90000"/>
          </a:bodyPr>
          <a:lstStyle/>
          <a:p>
            <a:pPr marL="432000" indent="-432000">
              <a:lnSpc>
                <a:spcPct val="100000"/>
              </a:lnSpc>
              <a:spcBef>
                <a:spcPts val="0"/>
              </a:spcBef>
              <a:spcAft>
                <a:spcPts val="600"/>
              </a:spcAft>
            </a:pPr>
            <a:r>
              <a:rPr lang="en-ZA" dirty="0" smtClean="0">
                <a:latin typeface="Arial Black" panose="020B0A04020102020204" pitchFamily="34" charset="0"/>
              </a:rPr>
              <a:t>Recommendations:</a:t>
            </a:r>
            <a:br>
              <a:rPr lang="en-ZA" dirty="0" smtClean="0">
                <a:latin typeface="Arial Black" panose="020B0A04020102020204" pitchFamily="34" charset="0"/>
              </a:rPr>
            </a:br>
            <a:r>
              <a:rPr lang="en-ZA" dirty="0" smtClean="0">
                <a:latin typeface="Arial Black" panose="020B0A04020102020204" pitchFamily="34" charset="0"/>
              </a:rPr>
              <a:t>3. Create International Partnerships &amp; Strengthen Collaboration</a:t>
            </a:r>
            <a:endParaRPr lang="en-ZA" dirty="0">
              <a:latin typeface="Arial Black" panose="020B0A04020102020204" pitchFamily="34" charset="0"/>
            </a:endParaRPr>
          </a:p>
        </p:txBody>
      </p:sp>
    </p:spTree>
    <p:extLst>
      <p:ext uri="{BB962C8B-B14F-4D97-AF65-F5344CB8AC3E}">
        <p14:creationId xmlns:p14="http://schemas.microsoft.com/office/powerpoint/2010/main" val="643759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b="1" dirty="0" smtClean="0">
                <a:latin typeface="Arial" panose="020B0604020202020204" pitchFamily="34" charset="0"/>
                <a:cs typeface="Arial" panose="020B0604020202020204" pitchFamily="34" charset="0"/>
              </a:rPr>
              <a:t>Outline</a:t>
            </a:r>
            <a:endParaRPr lang="en-ZA"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Autofit/>
          </a:bodyPr>
          <a:lstStyle/>
          <a:p>
            <a:pPr>
              <a:lnSpc>
                <a:spcPct val="100000"/>
              </a:lnSpc>
              <a:spcAft>
                <a:spcPts val="0"/>
              </a:spcAft>
            </a:pPr>
            <a:r>
              <a:rPr lang="en-ZA" dirty="0" smtClean="0">
                <a:latin typeface="Arial" panose="020B0604020202020204" pitchFamily="34" charset="0"/>
                <a:cs typeface="Arial" panose="020B0604020202020204" pitchFamily="34" charset="0"/>
              </a:rPr>
              <a:t>Framing the Debate for Skills Development</a:t>
            </a:r>
          </a:p>
          <a:p>
            <a:pPr>
              <a:lnSpc>
                <a:spcPct val="100000"/>
              </a:lnSpc>
              <a:spcAft>
                <a:spcPts val="0"/>
              </a:spcAft>
            </a:pPr>
            <a:r>
              <a:rPr lang="en-ZA" dirty="0" smtClean="0">
                <a:latin typeface="Arial" panose="020B0604020202020204" pitchFamily="34" charset="0"/>
                <a:cs typeface="Arial" panose="020B0604020202020204" pitchFamily="34" charset="0"/>
              </a:rPr>
              <a:t>Challenges </a:t>
            </a:r>
            <a:r>
              <a:rPr lang="en-ZA" dirty="0">
                <a:latin typeface="Arial" panose="020B0604020202020204" pitchFamily="34" charset="0"/>
                <a:cs typeface="Arial" panose="020B0604020202020204" pitchFamily="34" charset="0"/>
              </a:rPr>
              <a:t>&amp; Barriers of </a:t>
            </a:r>
            <a:r>
              <a:rPr lang="en-ZA" dirty="0" smtClean="0">
                <a:latin typeface="Arial" panose="020B0604020202020204" pitchFamily="34" charset="0"/>
                <a:cs typeface="Arial" panose="020B0604020202020204" pitchFamily="34" charset="0"/>
              </a:rPr>
              <a:t>SA / Africa </a:t>
            </a:r>
            <a:r>
              <a:rPr lang="en-ZA" dirty="0">
                <a:latin typeface="Arial" panose="020B0604020202020204" pitchFamily="34" charset="0"/>
                <a:cs typeface="Arial" panose="020B0604020202020204" pitchFamily="34" charset="0"/>
              </a:rPr>
              <a:t>Based Pharmaceutical </a:t>
            </a:r>
            <a:r>
              <a:rPr lang="en-ZA" dirty="0" smtClean="0">
                <a:latin typeface="Arial" panose="020B0604020202020204" pitchFamily="34" charset="0"/>
                <a:cs typeface="Arial" panose="020B0604020202020204" pitchFamily="34" charset="0"/>
              </a:rPr>
              <a:t>Manufacturers</a:t>
            </a:r>
            <a:endParaRPr lang="en-ZA" dirty="0">
              <a:latin typeface="Arial" panose="020B0604020202020204" pitchFamily="34" charset="0"/>
              <a:cs typeface="Arial" panose="020B0604020202020204" pitchFamily="34" charset="0"/>
            </a:endParaRPr>
          </a:p>
          <a:p>
            <a:pPr>
              <a:lnSpc>
                <a:spcPct val="100000"/>
              </a:lnSpc>
              <a:spcAft>
                <a:spcPts val="0"/>
              </a:spcAft>
            </a:pPr>
            <a:r>
              <a:rPr lang="en-ZA" dirty="0">
                <a:latin typeface="Arial" panose="020B0604020202020204" pitchFamily="34" charset="0"/>
                <a:cs typeface="Arial" panose="020B0604020202020204" pitchFamily="34" charset="0"/>
              </a:rPr>
              <a:t>Manufacturing processes &amp; skills requirements</a:t>
            </a:r>
          </a:p>
          <a:p>
            <a:pPr>
              <a:lnSpc>
                <a:spcPct val="100000"/>
              </a:lnSpc>
              <a:spcAft>
                <a:spcPts val="0"/>
              </a:spcAft>
            </a:pPr>
            <a:r>
              <a:rPr lang="en-ZA" dirty="0">
                <a:latin typeface="Arial" panose="020B0604020202020204" pitchFamily="34" charset="0"/>
                <a:cs typeface="Arial" panose="020B0604020202020204" pitchFamily="34" charset="0"/>
              </a:rPr>
              <a:t>Key research </a:t>
            </a:r>
            <a:r>
              <a:rPr lang="en-ZA" dirty="0" smtClean="0">
                <a:latin typeface="Arial" panose="020B0604020202020204" pitchFamily="34" charset="0"/>
                <a:cs typeface="Arial" panose="020B0604020202020204" pitchFamily="34" charset="0"/>
              </a:rPr>
              <a:t>findings from the DTI Study</a:t>
            </a:r>
          </a:p>
          <a:p>
            <a:pPr>
              <a:lnSpc>
                <a:spcPct val="100000"/>
              </a:lnSpc>
              <a:spcAft>
                <a:spcPts val="0"/>
              </a:spcAft>
            </a:pPr>
            <a:r>
              <a:rPr lang="en-ZA" dirty="0" smtClean="0">
                <a:latin typeface="Arial" panose="020B0604020202020204" pitchFamily="34" charset="0"/>
                <a:cs typeface="Arial" panose="020B0604020202020204" pitchFamily="34" charset="0"/>
              </a:rPr>
              <a:t>Recommendations</a:t>
            </a:r>
          </a:p>
          <a:p>
            <a:pPr lvl="1">
              <a:lnSpc>
                <a:spcPct val="100000"/>
              </a:lnSpc>
            </a:pPr>
            <a:r>
              <a:rPr lang="en-ZA" dirty="0">
                <a:latin typeface="Arial" panose="020B0604020202020204" pitchFamily="34" charset="0"/>
                <a:cs typeface="Arial" panose="020B0604020202020204" pitchFamily="34" charset="0"/>
              </a:rPr>
              <a:t>Framework for Policy Alignment</a:t>
            </a:r>
          </a:p>
          <a:p>
            <a:pPr lvl="1">
              <a:lnSpc>
                <a:spcPct val="100000"/>
              </a:lnSpc>
            </a:pPr>
            <a:r>
              <a:rPr lang="en-ZA" dirty="0" smtClean="0">
                <a:latin typeface="Arial" panose="020B0604020202020204" pitchFamily="34" charset="0"/>
                <a:cs typeface="Arial" panose="020B0604020202020204" pitchFamily="34" charset="0"/>
              </a:rPr>
              <a:t>Revise &amp; Review curriculum</a:t>
            </a:r>
            <a:endParaRPr lang="en-ZA" dirty="0">
              <a:latin typeface="Arial" panose="020B0604020202020204" pitchFamily="34" charset="0"/>
              <a:cs typeface="Arial" panose="020B0604020202020204" pitchFamily="34" charset="0"/>
            </a:endParaRPr>
          </a:p>
          <a:p>
            <a:pPr lvl="1">
              <a:lnSpc>
                <a:spcPct val="100000"/>
              </a:lnSpc>
            </a:pPr>
            <a:r>
              <a:rPr lang="en-ZA" dirty="0" smtClean="0">
                <a:latin typeface="Arial" panose="020B0604020202020204" pitchFamily="34" charset="0"/>
                <a:cs typeface="Arial" panose="020B0604020202020204" pitchFamily="34" charset="0"/>
              </a:rPr>
              <a:t>Facilitate international partnerships &amp; collaboration</a:t>
            </a:r>
            <a:endParaRPr lang="en-ZA" dirty="0">
              <a:latin typeface="Arial" panose="020B0604020202020204" pitchFamily="34" charset="0"/>
              <a:cs typeface="Arial" panose="020B0604020202020204" pitchFamily="34" charset="0"/>
            </a:endParaRPr>
          </a:p>
          <a:p>
            <a:pPr>
              <a:lnSpc>
                <a:spcPct val="100000"/>
              </a:lnSpc>
              <a:spcAft>
                <a:spcPts val="0"/>
              </a:spcAft>
            </a:pPr>
            <a:endParaRPr lang="en-ZA"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EA593739-A0C7-4197-81C3-5969A4008567}" type="slidenum">
              <a:rPr lang="en-ZA" smtClean="0"/>
              <a:pPr/>
              <a:t>4</a:t>
            </a:fld>
            <a:endParaRPr lang="en-ZA" dirty="0"/>
          </a:p>
        </p:txBody>
      </p:sp>
    </p:spTree>
    <p:extLst>
      <p:ext uri="{BB962C8B-B14F-4D97-AF65-F5344CB8AC3E}">
        <p14:creationId xmlns:p14="http://schemas.microsoft.com/office/powerpoint/2010/main" val="315590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smtClean="0">
                <a:latin typeface="Arial Black" pitchFamily="34" charset="0"/>
              </a:rPr>
              <a:t>St </a:t>
            </a:r>
            <a:r>
              <a:rPr lang="en-ZA" b="1" dirty="0">
                <a:latin typeface="Arial Black" pitchFamily="34" charset="0"/>
              </a:rPr>
              <a:t>Lukes </a:t>
            </a:r>
            <a:r>
              <a:rPr lang="en-ZA" b="1" dirty="0" smtClean="0">
                <a:latin typeface="Arial Black" pitchFamily="34" charset="0"/>
              </a:rPr>
              <a:t>Foundation</a:t>
            </a:r>
            <a:endParaRPr lang="en-US" dirty="0">
              <a:latin typeface="Arial Black" pitchFamily="34" charset="0"/>
            </a:endParaRPr>
          </a:p>
        </p:txBody>
      </p:sp>
      <p:sp>
        <p:nvSpPr>
          <p:cNvPr id="3" name="Content Placeholder 2"/>
          <p:cNvSpPr>
            <a:spLocks noGrp="1"/>
          </p:cNvSpPr>
          <p:nvPr>
            <p:ph idx="1"/>
          </p:nvPr>
        </p:nvSpPr>
        <p:spPr/>
        <p:txBody>
          <a:bodyPr>
            <a:normAutofit fontScale="85000" lnSpcReduction="10000"/>
          </a:bodyPr>
          <a:lstStyle/>
          <a:p>
            <a:r>
              <a:rPr lang="en-ZA" dirty="0" smtClean="0"/>
              <a:t>St </a:t>
            </a:r>
            <a:r>
              <a:rPr lang="en-ZA" dirty="0"/>
              <a:t>Luke’s Foundation </a:t>
            </a:r>
            <a:r>
              <a:rPr lang="en-ZA" dirty="0" smtClean="0"/>
              <a:t>offers </a:t>
            </a:r>
            <a:r>
              <a:rPr lang="en-ZA" dirty="0"/>
              <a:t>an Industrial Pharmacy </a:t>
            </a:r>
            <a:r>
              <a:rPr lang="en-ZA" dirty="0" smtClean="0"/>
              <a:t>Advanced </a:t>
            </a:r>
            <a:r>
              <a:rPr lang="en-ZA" dirty="0"/>
              <a:t>T</a:t>
            </a:r>
            <a:r>
              <a:rPr lang="en-ZA" dirty="0" smtClean="0"/>
              <a:t>raining </a:t>
            </a:r>
            <a:r>
              <a:rPr lang="en-ZA" dirty="0"/>
              <a:t>postgraduate </a:t>
            </a:r>
            <a:r>
              <a:rPr lang="en-ZA" dirty="0" smtClean="0"/>
              <a:t>program (with </a:t>
            </a:r>
            <a:r>
              <a:rPr lang="en-ZA" dirty="0"/>
              <a:t>Purdue and Howard universities in the </a:t>
            </a:r>
            <a:r>
              <a:rPr lang="en-ZA" dirty="0" smtClean="0"/>
              <a:t>US). </a:t>
            </a:r>
          </a:p>
          <a:p>
            <a:pPr lvl="1">
              <a:buClr>
                <a:srgbClr val="990033"/>
              </a:buClr>
            </a:pPr>
            <a:r>
              <a:rPr lang="en-ZA" dirty="0" smtClean="0"/>
              <a:t>Drug </a:t>
            </a:r>
            <a:r>
              <a:rPr lang="en-ZA" dirty="0"/>
              <a:t>development and Regulatory quality </a:t>
            </a:r>
            <a:r>
              <a:rPr lang="en-ZA" dirty="0" smtClean="0"/>
              <a:t>Compliance</a:t>
            </a:r>
          </a:p>
          <a:p>
            <a:pPr lvl="1">
              <a:buClr>
                <a:srgbClr val="990033"/>
              </a:buClr>
            </a:pPr>
            <a:r>
              <a:rPr lang="en-ZA" dirty="0" smtClean="0"/>
              <a:t>Drug </a:t>
            </a:r>
            <a:r>
              <a:rPr lang="en-ZA" dirty="0"/>
              <a:t>Manufacturing Process (</a:t>
            </a:r>
            <a:r>
              <a:rPr lang="en-ZA" dirty="0" smtClean="0"/>
              <a:t>GMP)</a:t>
            </a:r>
          </a:p>
          <a:p>
            <a:pPr lvl="1">
              <a:buClr>
                <a:srgbClr val="990033"/>
              </a:buClr>
            </a:pPr>
            <a:r>
              <a:rPr lang="en-ZA" dirty="0" smtClean="0"/>
              <a:t>Regulatory </a:t>
            </a:r>
            <a:r>
              <a:rPr lang="en-ZA" dirty="0"/>
              <a:t>Documents and Generic Drug Approval submissions </a:t>
            </a:r>
          </a:p>
          <a:p>
            <a:pPr lvl="1">
              <a:buClr>
                <a:srgbClr val="990033"/>
              </a:buClr>
            </a:pPr>
            <a:r>
              <a:rPr lang="en-ZA" dirty="0" smtClean="0"/>
              <a:t>Drug </a:t>
            </a:r>
            <a:r>
              <a:rPr lang="en-ZA" dirty="0"/>
              <a:t>Discovery. </a:t>
            </a:r>
            <a:endParaRPr lang="en-ZA" dirty="0" smtClean="0"/>
          </a:p>
          <a:p>
            <a:r>
              <a:rPr lang="en-ZA" dirty="0" smtClean="0"/>
              <a:t>St </a:t>
            </a:r>
            <a:r>
              <a:rPr lang="en-ZA" dirty="0"/>
              <a:t>Lukes also offers  basic, technicians certificate, technician’s certificate and a diploma in pharmaceutical science to pharmaceutical operators.</a:t>
            </a:r>
            <a:endParaRPr lang="en-US" dirty="0"/>
          </a:p>
          <a:p>
            <a:endParaRPr lang="en-US" dirty="0"/>
          </a:p>
        </p:txBody>
      </p:sp>
    </p:spTree>
    <p:extLst>
      <p:ext uri="{BB962C8B-B14F-4D97-AF65-F5344CB8AC3E}">
        <p14:creationId xmlns:p14="http://schemas.microsoft.com/office/powerpoint/2010/main" val="1514916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latin typeface="Arial Black" pitchFamily="34" charset="0"/>
              </a:rPr>
              <a:t/>
            </a:r>
            <a:br>
              <a:rPr lang="en-ZA" b="1" dirty="0" smtClean="0">
                <a:latin typeface="Arial Black" pitchFamily="34" charset="0"/>
              </a:rPr>
            </a:br>
            <a:r>
              <a:rPr lang="en-ZA" b="1" dirty="0" smtClean="0">
                <a:latin typeface="Arial Black" pitchFamily="34" charset="0"/>
              </a:rPr>
              <a:t>AMRH &amp; ANDI</a:t>
            </a:r>
            <a:r>
              <a:rPr lang="en-US" dirty="0">
                <a:latin typeface="Arial Black" pitchFamily="34" charset="0"/>
              </a:rPr>
              <a:t/>
            </a:r>
            <a:br>
              <a:rPr lang="en-US" dirty="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p:txBody>
          <a:bodyPr>
            <a:normAutofit lnSpcReduction="10000"/>
          </a:bodyPr>
          <a:lstStyle/>
          <a:p>
            <a:pPr lvl="0"/>
            <a:r>
              <a:rPr lang="en-US" dirty="0">
                <a:latin typeface="Arial" panose="020B0604020202020204" pitchFamily="34" charset="0"/>
                <a:cs typeface="Arial" panose="020B0604020202020204" pitchFamily="34" charset="0"/>
              </a:rPr>
              <a:t>AMRH</a:t>
            </a:r>
          </a:p>
          <a:p>
            <a:pPr lvl="1"/>
            <a:r>
              <a:rPr lang="en-US" sz="2000" dirty="0" smtClean="0">
                <a:latin typeface="Arial" panose="020B0604020202020204" pitchFamily="34" charset="0"/>
                <a:cs typeface="Arial" panose="020B0604020202020204" pitchFamily="34" charset="0"/>
              </a:rPr>
              <a:t>Continental </a:t>
            </a:r>
            <a:r>
              <a:rPr lang="en-GB" sz="2000" dirty="0">
                <a:latin typeface="Arial" panose="020B0604020202020204" pitchFamily="34" charset="0"/>
                <a:cs typeface="Arial" panose="020B0604020202020204" pitchFamily="34" charset="0"/>
              </a:rPr>
              <a:t>Technical Working Group on Regulatory Capacity Development (TWG-RCD) operational since </a:t>
            </a:r>
            <a:r>
              <a:rPr lang="en-GB" sz="2000" dirty="0" smtClean="0">
                <a:latin typeface="Arial" panose="020B0604020202020204" pitchFamily="34" charset="0"/>
                <a:cs typeface="Arial" panose="020B0604020202020204" pitchFamily="34" charset="0"/>
              </a:rPr>
              <a:t>2012</a:t>
            </a: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10 Regional Centres of Regulatory Excellence (RCOREs) </a:t>
            </a:r>
          </a:p>
          <a:p>
            <a:pPr lvl="1"/>
            <a:r>
              <a:rPr lang="en-ZA" sz="2000" dirty="0">
                <a:latin typeface="Arial" panose="020B0604020202020204" pitchFamily="34" charset="0"/>
                <a:cs typeface="Arial" panose="020B0604020202020204" pitchFamily="34" charset="0"/>
              </a:rPr>
              <a:t>Pool of regulatory experts </a:t>
            </a:r>
            <a:r>
              <a:rPr lang="en-ZA" sz="2000" dirty="0" smtClean="0">
                <a:latin typeface="Arial" panose="020B0604020202020204" pitchFamily="34" charset="0"/>
                <a:cs typeface="Arial" panose="020B0604020202020204" pitchFamily="34" charset="0"/>
              </a:rPr>
              <a:t>since </a:t>
            </a:r>
            <a:r>
              <a:rPr lang="en-ZA" sz="2000" dirty="0">
                <a:latin typeface="Arial" panose="020B0604020202020204" pitchFamily="34" charset="0"/>
                <a:cs typeface="Arial" panose="020B0604020202020204" pitchFamily="34" charset="0"/>
              </a:rPr>
              <a:t>Oct </a:t>
            </a:r>
            <a:r>
              <a:rPr lang="en-ZA" sz="2000" dirty="0" smtClean="0">
                <a:latin typeface="Arial" panose="020B0604020202020204" pitchFamily="34" charset="0"/>
                <a:cs typeface="Arial" panose="020B0604020202020204" pitchFamily="34" charset="0"/>
              </a:rPr>
              <a:t>2013</a:t>
            </a:r>
            <a:endParaRPr lang="en-ZA"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TWG embarked on the development of a harmonised curricula for regulatory capacity development</a:t>
            </a:r>
          </a:p>
          <a:p>
            <a:r>
              <a:rPr lang="en-US" dirty="0" smtClean="0">
                <a:latin typeface="Arial" panose="020B0604020202020204" pitchFamily="34" charset="0"/>
                <a:cs typeface="Arial" panose="020B0604020202020204" pitchFamily="34" charset="0"/>
              </a:rPr>
              <a:t>ANDI</a:t>
            </a:r>
          </a:p>
          <a:p>
            <a:pPr lvl="1"/>
            <a:r>
              <a:rPr lang="en-US" dirty="0" smtClean="0">
                <a:latin typeface="Arial" panose="020B0604020202020204" pitchFamily="34" charset="0"/>
                <a:cs typeface="Arial" panose="020B0604020202020204" pitchFamily="34" charset="0"/>
              </a:rPr>
              <a:t>32 Centers of Excellence across the continent (Drug Discovery, Diagnostics, Devices Appropriate for our setting)</a:t>
            </a:r>
          </a:p>
          <a:p>
            <a:pPr lvl="1"/>
            <a:r>
              <a:rPr lang="en-US" dirty="0" smtClean="0">
                <a:latin typeface="Arial" panose="020B0604020202020204" pitchFamily="34" charset="0"/>
                <a:cs typeface="Arial" panose="020B0604020202020204" pitchFamily="34" charset="0"/>
              </a:rPr>
              <a:t>Ebola (Genome work &amp; Rapid Diagnostics)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951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latin typeface="Arial Black" pitchFamily="34" charset="0"/>
              </a:rPr>
              <a:t>Muhimbili University of the Health and Allied Sciences </a:t>
            </a:r>
            <a:r>
              <a:rPr lang="en-US" dirty="0">
                <a:latin typeface="Arial Black" pitchFamily="34" charset="0"/>
              </a:rPr>
              <a:t/>
            </a:r>
            <a:br>
              <a:rPr lang="en-US" dirty="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p:txBody>
          <a:bodyPr>
            <a:normAutofit/>
          </a:bodyPr>
          <a:lstStyle/>
          <a:p>
            <a:r>
              <a:rPr lang="en-ZA" dirty="0" smtClean="0">
                <a:latin typeface="Arial" panose="020B0604020202020204" pitchFamily="34" charset="0"/>
                <a:cs typeface="Arial" panose="020B0604020202020204" pitchFamily="34" charset="0"/>
              </a:rPr>
              <a:t>MUHAS </a:t>
            </a:r>
            <a:r>
              <a:rPr lang="en-ZA" dirty="0">
                <a:latin typeface="Arial" panose="020B0604020202020204" pitchFamily="34" charset="0"/>
                <a:cs typeface="Arial" panose="020B0604020202020204" pitchFamily="34" charset="0"/>
              </a:rPr>
              <a:t>offers practical training for pharmaceutical professionals in the areas of </a:t>
            </a:r>
            <a:r>
              <a:rPr lang="en-ZA" dirty="0" smtClean="0">
                <a:latin typeface="Arial" panose="020B0604020202020204" pitchFamily="34" charset="0"/>
                <a:cs typeface="Arial" panose="020B0604020202020204" pitchFamily="34" charset="0"/>
              </a:rPr>
              <a:t>:</a:t>
            </a:r>
          </a:p>
          <a:p>
            <a:pPr lvl="1">
              <a:buClr>
                <a:srgbClr val="990033"/>
              </a:buClr>
            </a:pPr>
            <a:r>
              <a:rPr lang="en-ZA" dirty="0" smtClean="0">
                <a:latin typeface="Arial" panose="020B0604020202020204" pitchFamily="34" charset="0"/>
                <a:cs typeface="Arial" panose="020B0604020202020204" pitchFamily="34" charset="0"/>
              </a:rPr>
              <a:t>Formulation development</a:t>
            </a:r>
          </a:p>
          <a:p>
            <a:pPr lvl="1">
              <a:buClr>
                <a:srgbClr val="990033"/>
              </a:buClr>
            </a:pPr>
            <a:r>
              <a:rPr lang="en-ZA" dirty="0" smtClean="0">
                <a:latin typeface="Arial" panose="020B0604020202020204" pitchFamily="34" charset="0"/>
                <a:cs typeface="Arial" panose="020B0604020202020204" pitchFamily="34" charset="0"/>
              </a:rPr>
              <a:t>GMP </a:t>
            </a:r>
          </a:p>
          <a:p>
            <a:pPr lvl="1">
              <a:buClr>
                <a:srgbClr val="990033"/>
              </a:buClr>
            </a:pPr>
            <a:r>
              <a:rPr lang="en-ZA" dirty="0">
                <a:latin typeface="Arial" panose="020B0604020202020204" pitchFamily="34" charset="0"/>
                <a:cs typeface="Arial" panose="020B0604020202020204" pitchFamily="34" charset="0"/>
              </a:rPr>
              <a:t>P</a:t>
            </a:r>
            <a:r>
              <a:rPr lang="en-ZA" dirty="0" smtClean="0">
                <a:latin typeface="Arial" panose="020B0604020202020204" pitchFamily="34" charset="0"/>
                <a:cs typeface="Arial" panose="020B0604020202020204" pitchFamily="34" charset="0"/>
              </a:rPr>
              <a:t>rocess scale-up</a:t>
            </a:r>
          </a:p>
          <a:p>
            <a:pPr lvl="1">
              <a:buClr>
                <a:srgbClr val="990033"/>
              </a:buClr>
            </a:pPr>
            <a:r>
              <a:rPr lang="en-ZA" dirty="0" smtClean="0">
                <a:latin typeface="Arial" panose="020B0604020202020204" pitchFamily="34" charset="0"/>
                <a:cs typeface="Arial" panose="020B0604020202020204" pitchFamily="34" charset="0"/>
              </a:rPr>
              <a:t>Stability </a:t>
            </a:r>
            <a:r>
              <a:rPr lang="en-ZA" dirty="0">
                <a:latin typeface="Arial" panose="020B0604020202020204" pitchFamily="34" charset="0"/>
                <a:cs typeface="Arial" panose="020B0604020202020204" pitchFamily="34" charset="0"/>
              </a:rPr>
              <a:t>and analytical </a:t>
            </a:r>
            <a:r>
              <a:rPr lang="en-ZA" dirty="0" smtClean="0">
                <a:latin typeface="Arial" panose="020B0604020202020204" pitchFamily="34" charset="0"/>
                <a:cs typeface="Arial" panose="020B0604020202020204" pitchFamily="34" charset="0"/>
              </a:rPr>
              <a:t>testing </a:t>
            </a:r>
          </a:p>
          <a:p>
            <a:pPr lvl="1">
              <a:buClr>
                <a:srgbClr val="990033"/>
              </a:buClr>
            </a:pPr>
            <a:r>
              <a:rPr lang="en-ZA" dirty="0">
                <a:latin typeface="Arial" panose="020B0604020202020204" pitchFamily="34" charset="0"/>
                <a:cs typeface="Arial" panose="020B0604020202020204" pitchFamily="34" charset="0"/>
              </a:rPr>
              <a:t>T</a:t>
            </a:r>
            <a:r>
              <a:rPr lang="en-ZA" dirty="0" smtClean="0">
                <a:latin typeface="Arial" panose="020B0604020202020204" pitchFamily="34" charset="0"/>
                <a:cs typeface="Arial" panose="020B0604020202020204" pitchFamily="34" charset="0"/>
              </a:rPr>
              <a:t>ableting </a:t>
            </a:r>
            <a:r>
              <a:rPr lang="en-ZA" dirty="0">
                <a:latin typeface="Arial" panose="020B0604020202020204" pitchFamily="34" charset="0"/>
                <a:cs typeface="Arial" panose="020B0604020202020204" pitchFamily="34" charset="0"/>
              </a:rPr>
              <a:t>and </a:t>
            </a:r>
            <a:r>
              <a:rPr lang="en-ZA" dirty="0" smtClean="0">
                <a:latin typeface="Arial" panose="020B0604020202020204" pitchFamily="34" charset="0"/>
                <a:cs typeface="Arial" panose="020B0604020202020204" pitchFamily="34" charset="0"/>
              </a:rPr>
              <a:t>coating</a:t>
            </a:r>
          </a:p>
          <a:p>
            <a:pPr lvl="1">
              <a:buClr>
                <a:srgbClr val="990033"/>
              </a:buClr>
            </a:pPr>
            <a:r>
              <a:rPr lang="en-ZA" dirty="0" smtClean="0">
                <a:latin typeface="Arial" panose="020B0604020202020204" pitchFamily="34" charset="0"/>
                <a:cs typeface="Arial" panose="020B0604020202020204" pitchFamily="34" charset="0"/>
              </a:rPr>
              <a:t>Quality </a:t>
            </a:r>
            <a:r>
              <a:rPr lang="en-ZA" dirty="0">
                <a:latin typeface="Arial" panose="020B0604020202020204" pitchFamily="34" charset="0"/>
                <a:cs typeface="Arial" panose="020B0604020202020204" pitchFamily="34" charset="0"/>
              </a:rPr>
              <a:t>control of medicines </a:t>
            </a:r>
          </a:p>
          <a:p>
            <a:pPr lvl="1">
              <a:buClr>
                <a:srgbClr val="990033"/>
              </a:buClr>
            </a:pPr>
            <a:r>
              <a:rPr lang="en-ZA" dirty="0">
                <a:latin typeface="Arial" panose="020B0604020202020204" pitchFamily="34" charset="0"/>
                <a:cs typeface="Arial" panose="020B0604020202020204" pitchFamily="34" charset="0"/>
              </a:rPr>
              <a:t>S</a:t>
            </a:r>
            <a:r>
              <a:rPr lang="en-ZA" dirty="0" smtClean="0">
                <a:latin typeface="Arial" panose="020B0604020202020204" pitchFamily="34" charset="0"/>
                <a:cs typeface="Arial" panose="020B0604020202020204" pitchFamily="34" charset="0"/>
              </a:rPr>
              <a:t>ustained </a:t>
            </a:r>
            <a:r>
              <a:rPr lang="en-ZA" dirty="0">
                <a:latin typeface="Arial" panose="020B0604020202020204" pitchFamily="34" charset="0"/>
                <a:cs typeface="Arial" panose="020B0604020202020204" pitchFamily="34" charset="0"/>
              </a:rPr>
              <a:t>release </a:t>
            </a:r>
            <a:r>
              <a:rPr lang="en-ZA" dirty="0" smtClean="0">
                <a:latin typeface="Arial" panose="020B0604020202020204" pitchFamily="34" charset="0"/>
                <a:cs typeface="Arial" panose="020B0604020202020204" pitchFamily="34" charset="0"/>
              </a:rPr>
              <a:t>formulations</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04948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latin typeface="Arial Black" pitchFamily="34" charset="0"/>
              </a:rPr>
              <a:t/>
            </a:r>
            <a:br>
              <a:rPr lang="en-ZA" b="1" dirty="0" smtClean="0">
                <a:latin typeface="Arial Black" pitchFamily="34" charset="0"/>
              </a:rPr>
            </a:br>
            <a:r>
              <a:rPr lang="en-ZA" b="1" dirty="0" smtClean="0">
                <a:latin typeface="Arial Black" pitchFamily="34" charset="0"/>
              </a:rPr>
              <a:t>International </a:t>
            </a:r>
            <a:r>
              <a:rPr lang="en-ZA" b="1" dirty="0">
                <a:latin typeface="Arial Black" pitchFamily="34" charset="0"/>
              </a:rPr>
              <a:t>Society for Pharmaceutical Engineers</a:t>
            </a:r>
            <a:r>
              <a:rPr lang="en-US" dirty="0">
                <a:latin typeface="Arial Black" pitchFamily="34" charset="0"/>
              </a:rPr>
              <a:t/>
            </a:r>
            <a:br>
              <a:rPr lang="en-US" dirty="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t>International </a:t>
            </a:r>
            <a:r>
              <a:rPr lang="en-US" dirty="0"/>
              <a:t>Society for Pharmaceutical Engineers (</a:t>
            </a:r>
            <a:r>
              <a:rPr lang="en-US" dirty="0" smtClean="0"/>
              <a:t>ISPE) membership </a:t>
            </a:r>
            <a:r>
              <a:rPr lang="en-US" dirty="0"/>
              <a:t>includes engineers, microbiologists, chemists, QA/QC, production, process development, pharmacists, regulatory and training personnel, academia, and suppliers; </a:t>
            </a:r>
            <a:endParaRPr lang="en-US" dirty="0" smtClean="0"/>
          </a:p>
          <a:p>
            <a:pPr lvl="1">
              <a:buClr>
                <a:srgbClr val="990033"/>
              </a:buClr>
            </a:pPr>
            <a:r>
              <a:rPr lang="en-US" dirty="0" smtClean="0"/>
              <a:t>exists </a:t>
            </a:r>
            <a:r>
              <a:rPr lang="en-US" dirty="0"/>
              <a:t>for the sole reason of improving efficiency and best practices, </a:t>
            </a:r>
            <a:endParaRPr lang="en-US" dirty="0" smtClean="0"/>
          </a:p>
          <a:p>
            <a:pPr lvl="1">
              <a:buClr>
                <a:srgbClr val="990033"/>
              </a:buClr>
            </a:pPr>
            <a:r>
              <a:rPr lang="en-US" dirty="0" smtClean="0"/>
              <a:t>ISPE </a:t>
            </a:r>
            <a:r>
              <a:rPr lang="en-US" dirty="0"/>
              <a:t>offers various training events across the world, and on-site at companies, where leading industry experts impart knowledge and skills to pharmaceutical teams from around the world.  </a:t>
            </a:r>
          </a:p>
          <a:p>
            <a:pPr lvl="1">
              <a:buClr>
                <a:srgbClr val="990033"/>
              </a:buClr>
            </a:pPr>
            <a:r>
              <a:rPr lang="en-US" dirty="0" smtClean="0"/>
              <a:t>ISPE </a:t>
            </a:r>
            <a:r>
              <a:rPr lang="en-US" dirty="0"/>
              <a:t>also offers an extensive curriculum of online courses across various manufacturing issues. A selection of some of the leading programs offered by ISPE includes cleaning, manufacturing facilities, GMP, HVAC, manufacturing (QRM, clinical trials, QA/QC, Q7A etc.) and validation</a:t>
            </a:r>
          </a:p>
          <a:p>
            <a:endParaRPr lang="en-US" dirty="0"/>
          </a:p>
        </p:txBody>
      </p:sp>
    </p:spTree>
    <p:extLst>
      <p:ext uri="{BB962C8B-B14F-4D97-AF65-F5344CB8AC3E}">
        <p14:creationId xmlns:p14="http://schemas.microsoft.com/office/powerpoint/2010/main" val="3347105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latin typeface="Arial Black" pitchFamily="34" charset="0"/>
              </a:rPr>
              <a:t/>
            </a:r>
            <a:br>
              <a:rPr lang="en-ZA" b="1" dirty="0" smtClean="0">
                <a:latin typeface="Arial Black" pitchFamily="34" charset="0"/>
              </a:rPr>
            </a:br>
            <a:r>
              <a:rPr lang="en-ZA" b="1" dirty="0" smtClean="0">
                <a:latin typeface="Arial Black" pitchFamily="34" charset="0"/>
              </a:rPr>
              <a:t>United </a:t>
            </a:r>
            <a:r>
              <a:rPr lang="en-ZA" b="1" dirty="0">
                <a:latin typeface="Arial Black" pitchFamily="34" charset="0"/>
              </a:rPr>
              <a:t>States Pharmacopeial Convention</a:t>
            </a:r>
            <a:r>
              <a:rPr lang="en-US" b="1" dirty="0">
                <a:latin typeface="Arial Black" pitchFamily="34" charset="0"/>
              </a:rPr>
              <a:t/>
            </a:r>
            <a:br>
              <a:rPr lang="en-US" b="1" dirty="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p:txBody>
          <a:bodyPr>
            <a:normAutofit fontScale="55000" lnSpcReduction="20000"/>
          </a:bodyPr>
          <a:lstStyle/>
          <a:p>
            <a:pPr marL="0" indent="0">
              <a:buNone/>
            </a:pPr>
            <a:endParaRPr lang="en-US" dirty="0"/>
          </a:p>
          <a:p>
            <a:r>
              <a:rPr lang="en-ZA" dirty="0"/>
              <a:t>USP’s Promoting the Quality of Medicines (PQM) initiative works with regulators to build the capacity in medicine regulation to ensure that there are adequate quality assurance measures in place. </a:t>
            </a:r>
          </a:p>
          <a:p>
            <a:r>
              <a:rPr lang="en-ZA" dirty="0"/>
              <a:t>USP PQM offers National Medicines Regulatory Authorities (NMRAs) training and technical assistance to formulate medicine regulation; strengthen regulation, and to introduce good regulatory practices and international quality standards. </a:t>
            </a:r>
          </a:p>
          <a:p>
            <a:r>
              <a:rPr lang="en-ZA" dirty="0"/>
              <a:t>USP Global Health Program  - Centre for Pharmaceutical Advancement and Training (CePAT), in Accra, Ghana . </a:t>
            </a:r>
          </a:p>
          <a:p>
            <a:pPr lvl="1">
              <a:buClr>
                <a:srgbClr val="990033"/>
              </a:buClr>
            </a:pPr>
            <a:r>
              <a:rPr lang="en-ZA" sz="2700" dirty="0"/>
              <a:t>CePAT will become a centre of excellence for Sub- </a:t>
            </a:r>
            <a:r>
              <a:rPr lang="en-ZA" sz="2700" dirty="0" smtClean="0"/>
              <a:t>Saharan </a:t>
            </a:r>
            <a:r>
              <a:rPr lang="en-ZA" sz="2700" dirty="0"/>
              <a:t>Africa (SSA) - build the human resources needed to properly control the quality of pharmaceuticals in the region and to curb the scourge of counterfeits and sub-standard drugs. </a:t>
            </a:r>
          </a:p>
          <a:p>
            <a:pPr lvl="1">
              <a:buClr>
                <a:srgbClr val="990033"/>
              </a:buClr>
            </a:pPr>
            <a:r>
              <a:rPr lang="en-ZA" sz="2700" dirty="0"/>
              <a:t>This centre is intended to benefit regulators, medicines quality control laboratories, manufacturers, and donor agencies and procurement organisations.</a:t>
            </a:r>
            <a:endParaRPr lang="en-US" sz="2700" dirty="0"/>
          </a:p>
          <a:p>
            <a:r>
              <a:rPr lang="en-ZA" sz="3300" dirty="0"/>
              <a:t>USP, in collaboration with the WHO and the Global Drug Facility, also offers WHO-prequalification training to African and other manufacturers from the developing world.</a:t>
            </a:r>
            <a:endParaRPr lang="en-US" sz="3300" dirty="0"/>
          </a:p>
          <a:p>
            <a:pPr>
              <a:buFont typeface="Wingdings" pitchFamily="2" charset="2"/>
              <a:buChar char="§"/>
            </a:pPr>
            <a:endParaRPr lang="en-ZA" dirty="0" smtClean="0"/>
          </a:p>
          <a:p>
            <a:pPr marL="0" indent="0">
              <a:buNone/>
            </a:pPr>
            <a:endParaRPr lang="en-US" dirty="0"/>
          </a:p>
          <a:p>
            <a:endParaRPr lang="en-US" dirty="0"/>
          </a:p>
        </p:txBody>
      </p:sp>
    </p:spTree>
    <p:extLst>
      <p:ext uri="{BB962C8B-B14F-4D97-AF65-F5344CB8AC3E}">
        <p14:creationId xmlns:p14="http://schemas.microsoft.com/office/powerpoint/2010/main" val="23189950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805" y="365126"/>
            <a:ext cx="11073161" cy="1068472"/>
          </a:xfrm>
        </p:spPr>
        <p:txBody>
          <a:bodyPr>
            <a:normAutofit fontScale="90000"/>
          </a:bodyPr>
          <a:lstStyle/>
          <a:p>
            <a:r>
              <a:rPr lang="en-ZA" b="1" dirty="0" smtClean="0">
                <a:latin typeface="Arial Black" pitchFamily="34" charset="0"/>
              </a:rPr>
              <a:t/>
            </a:r>
            <a:br>
              <a:rPr lang="en-ZA" b="1" dirty="0" smtClean="0">
                <a:latin typeface="Arial Black" pitchFamily="34" charset="0"/>
              </a:rPr>
            </a:br>
            <a:r>
              <a:rPr lang="en-ZA" b="1" dirty="0" smtClean="0">
                <a:latin typeface="Arial Black" pitchFamily="34" charset="0"/>
              </a:rPr>
              <a:t>International Conference on Harmonization</a:t>
            </a:r>
            <a:r>
              <a:rPr lang="en-US" b="1" dirty="0">
                <a:latin typeface="Arial Black" pitchFamily="34" charset="0"/>
              </a:rPr>
              <a:t/>
            </a:r>
            <a:br>
              <a:rPr lang="en-US" b="1" dirty="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p:txBody>
          <a:bodyPr>
            <a:normAutofit fontScale="70000" lnSpcReduction="20000"/>
          </a:bodyPr>
          <a:lstStyle/>
          <a:p>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International Conference on Harmonisation of Technical Requirements for Registration of Pharmaceuticals for Human Use (</a:t>
            </a:r>
            <a:r>
              <a:rPr lang="en-ZA" dirty="0" smtClean="0">
                <a:latin typeface="Arial" panose="020B0604020202020204" pitchFamily="34" charset="0"/>
                <a:cs typeface="Arial" panose="020B0604020202020204" pitchFamily="34" charset="0"/>
              </a:rPr>
              <a:t>ICH) offers </a:t>
            </a:r>
            <a:r>
              <a:rPr lang="en-ZA" dirty="0">
                <a:latin typeface="Arial" panose="020B0604020202020204" pitchFamily="34" charset="0"/>
                <a:cs typeface="Arial" panose="020B0604020202020204" pitchFamily="34" charset="0"/>
              </a:rPr>
              <a:t>training programs around the world. </a:t>
            </a:r>
            <a:endParaRPr lang="en-ZA" dirty="0" smtClean="0">
              <a:latin typeface="Arial" panose="020B0604020202020204" pitchFamily="34" charset="0"/>
              <a:cs typeface="Arial" panose="020B0604020202020204" pitchFamily="34" charset="0"/>
            </a:endParaRPr>
          </a:p>
          <a:p>
            <a:pPr lvl="1">
              <a:buClr>
                <a:srgbClr val="990033"/>
              </a:buClr>
            </a:pPr>
            <a:r>
              <a:rPr lang="en-ZA" sz="3300" dirty="0">
                <a:latin typeface="Arial" panose="020B0604020202020204" pitchFamily="34" charset="0"/>
                <a:cs typeface="Arial" panose="020B0604020202020204" pitchFamily="34" charset="0"/>
              </a:rPr>
              <a:t>ICH’s guidelines have become recognised industry standards, and have been adopted by regulatory authorities in countries such as Botswana and South Africa. </a:t>
            </a:r>
          </a:p>
          <a:p>
            <a:pPr lvl="1">
              <a:buClr>
                <a:srgbClr val="990033"/>
              </a:buClr>
            </a:pPr>
            <a:r>
              <a:rPr lang="en-ZA" sz="3300" dirty="0">
                <a:latin typeface="Arial" panose="020B0604020202020204" pitchFamily="34" charset="0"/>
                <a:cs typeface="Arial" panose="020B0604020202020204" pitchFamily="34" charset="0"/>
              </a:rPr>
              <a:t>Examples of the ICH guidelines include GMP, Stability, Qualification and Validation, Pharmaceutical Quality System, Development and Manufacture of Drug Substance among many. </a:t>
            </a:r>
            <a:endParaRPr lang="en-US" sz="3300"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ICH has conducted various training programmes for African regulators; and the SADC Regulator’s forum is represented in ICH and the organisation has invited SADC regulators to sit on various its committees. </a:t>
            </a:r>
            <a:endParaRPr lang="en-US" dirty="0">
              <a:latin typeface="Arial" panose="020B0604020202020204" pitchFamily="34" charset="0"/>
              <a:cs typeface="Arial" panose="020B0604020202020204" pitchFamily="34" charset="0"/>
            </a:endParaRPr>
          </a:p>
          <a:p>
            <a:pPr>
              <a:buFont typeface="Wingdings"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324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latin typeface="Arial Black" pitchFamily="34" charset="0"/>
              </a:rPr>
              <a:t/>
            </a:r>
            <a:br>
              <a:rPr lang="en-ZA" b="1" dirty="0" smtClean="0">
                <a:latin typeface="Arial Black" pitchFamily="34" charset="0"/>
              </a:rPr>
            </a:br>
            <a:r>
              <a:rPr lang="en-ZA" b="1" dirty="0" smtClean="0">
                <a:latin typeface="Arial Black" pitchFamily="34" charset="0"/>
              </a:rPr>
              <a:t>World </a:t>
            </a:r>
            <a:r>
              <a:rPr lang="en-ZA" b="1" dirty="0">
                <a:latin typeface="Arial Black" pitchFamily="34" charset="0"/>
              </a:rPr>
              <a:t>Health Organisation </a:t>
            </a:r>
            <a:r>
              <a:rPr lang="en-US" b="1" dirty="0">
                <a:latin typeface="Arial Black" pitchFamily="34" charset="0"/>
              </a:rPr>
              <a:t/>
            </a:r>
            <a:br>
              <a:rPr lang="en-US" b="1" dirty="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WHO provides technical assistance and training across various aspects of medicine regulation. </a:t>
            </a:r>
            <a:endParaRPr lang="en-US" dirty="0" smtClean="0">
              <a:latin typeface="Arial" panose="020B0604020202020204" pitchFamily="34" charset="0"/>
              <a:cs typeface="Arial" panose="020B0604020202020204" pitchFamily="34" charset="0"/>
            </a:endParaRPr>
          </a:p>
          <a:p>
            <a:pPr lvl="1">
              <a:buClr>
                <a:srgbClr val="990033"/>
              </a:buClr>
            </a:pPr>
            <a:r>
              <a:rPr lang="en-US" sz="2400" dirty="0">
                <a:latin typeface="Arial" panose="020B0604020202020204" pitchFamily="34" charset="0"/>
                <a:cs typeface="Arial" panose="020B0604020202020204" pitchFamily="34" charset="0"/>
              </a:rPr>
              <a:t>One of their key </a:t>
            </a:r>
            <a:r>
              <a:rPr lang="en-ZA" sz="2400" dirty="0">
                <a:latin typeface="Arial" panose="020B0604020202020204" pitchFamily="34" charset="0"/>
                <a:cs typeface="Arial" panose="020B0604020202020204" pitchFamily="34" charset="0"/>
              </a:rPr>
              <a:t>programmes</a:t>
            </a:r>
            <a:r>
              <a:rPr lang="en-US" sz="2400" dirty="0">
                <a:latin typeface="Arial" panose="020B0604020202020204" pitchFamily="34" charset="0"/>
                <a:cs typeface="Arial" panose="020B0604020202020204" pitchFamily="34" charset="0"/>
              </a:rPr>
              <a:t> is WHO prequalification program, which entails working with NMRAs from developing countries </a:t>
            </a:r>
            <a:endParaRPr lang="en-US" sz="2400" dirty="0" smtClean="0">
              <a:latin typeface="Arial" panose="020B0604020202020204" pitchFamily="34" charset="0"/>
              <a:cs typeface="Arial" panose="020B0604020202020204" pitchFamily="34" charset="0"/>
            </a:endParaRPr>
          </a:p>
          <a:p>
            <a:pPr lvl="1">
              <a:buClr>
                <a:srgbClr val="990033"/>
              </a:buClr>
            </a:pPr>
            <a:r>
              <a:rPr lang="en-US" sz="2400" dirty="0" smtClean="0">
                <a:latin typeface="Arial" panose="020B0604020202020204" pitchFamily="34" charset="0"/>
                <a:cs typeface="Arial" panose="020B0604020202020204" pitchFamily="34" charset="0"/>
              </a:rPr>
              <a:t>Offers a </a:t>
            </a:r>
            <a:r>
              <a:rPr lang="en-US" sz="2400" dirty="0">
                <a:latin typeface="Arial" panose="020B0604020202020204" pitchFamily="34" charset="0"/>
                <a:cs typeface="Arial" panose="020B0604020202020204" pitchFamily="34" charset="0"/>
              </a:rPr>
              <a:t>combined WHO PQ training program for industry and regulators that is offered in conjunction with USP. </a:t>
            </a:r>
          </a:p>
          <a:p>
            <a:pPr lvl="1">
              <a:buClr>
                <a:srgbClr val="990033"/>
              </a:buClr>
            </a:pPr>
            <a:r>
              <a:rPr lang="en-ZA" sz="2400" dirty="0">
                <a:latin typeface="Arial" panose="020B0604020202020204" pitchFamily="34" charset="0"/>
                <a:cs typeface="Arial" panose="020B0604020202020204" pitchFamily="34" charset="0"/>
              </a:rPr>
              <a:t>Training in pharmaco-vigilance </a:t>
            </a:r>
            <a:endParaRPr lang="en-US" sz="2400" dirty="0">
              <a:latin typeface="Arial" panose="020B0604020202020204" pitchFamily="34" charset="0"/>
              <a:cs typeface="Arial" panose="020B0604020202020204" pitchFamily="34" charset="0"/>
            </a:endParaRPr>
          </a:p>
          <a:p>
            <a:pPr lvl="1">
              <a:buClr>
                <a:srgbClr val="990033"/>
              </a:buClr>
            </a:pPr>
            <a:r>
              <a:rPr lang="en-ZA" sz="2400" dirty="0">
                <a:latin typeface="Arial" panose="020B0604020202020204" pitchFamily="34" charset="0"/>
                <a:cs typeface="Arial" panose="020B0604020202020204" pitchFamily="34" charset="0"/>
              </a:rPr>
              <a:t>Development and validation of analytical test methods for the quality screening of medicines.  </a:t>
            </a:r>
            <a:endParaRPr lang="en-US" sz="2400" dirty="0">
              <a:latin typeface="Arial" panose="020B0604020202020204" pitchFamily="34" charset="0"/>
              <a:cs typeface="Arial" panose="020B0604020202020204" pitchFamily="34" charset="0"/>
            </a:endParaRPr>
          </a:p>
          <a:p>
            <a:pPr lvl="1">
              <a:buClr>
                <a:srgbClr val="990033"/>
              </a:buClr>
            </a:pPr>
            <a:r>
              <a:rPr lang="en-ZA" sz="2400" dirty="0">
                <a:latin typeface="Arial" panose="020B0604020202020204" pitchFamily="34" charset="0"/>
                <a:cs typeface="Arial" panose="020B0604020202020204" pitchFamily="34" charset="0"/>
              </a:rPr>
              <a:t>Quality control &amp; assurance of medicines. </a:t>
            </a:r>
            <a:endParaRPr lang="en-US" sz="2400" dirty="0">
              <a:latin typeface="Arial" panose="020B0604020202020204" pitchFamily="34" charset="0"/>
              <a:cs typeface="Arial" panose="020B0604020202020204" pitchFamily="34" charset="0"/>
            </a:endParaRPr>
          </a:p>
          <a:p>
            <a:pPr lvl="1">
              <a:buClr>
                <a:srgbClr val="990033"/>
              </a:buClr>
            </a:pPr>
            <a:r>
              <a:rPr lang="en-ZA" sz="2400" dirty="0">
                <a:latin typeface="Arial" panose="020B0604020202020204" pitchFamily="34" charset="0"/>
                <a:cs typeface="Arial" panose="020B0604020202020204" pitchFamily="34" charset="0"/>
              </a:rPr>
              <a:t>Training of regulatory officials &amp; quality control laboratory personnel. </a:t>
            </a:r>
            <a:endParaRPr lang="en-US" sz="2400" dirty="0">
              <a:latin typeface="Arial" panose="020B0604020202020204" pitchFamily="34" charset="0"/>
              <a:cs typeface="Arial" panose="020B0604020202020204" pitchFamily="34" charset="0"/>
            </a:endParaRPr>
          </a:p>
          <a:p>
            <a:pPr lvl="1">
              <a:buClr>
                <a:srgbClr val="990033"/>
              </a:buClr>
            </a:pPr>
            <a:r>
              <a:rPr lang="en-ZA" sz="2400" dirty="0">
                <a:latin typeface="Arial" panose="020B0604020202020204" pitchFamily="34" charset="0"/>
                <a:cs typeface="Arial" panose="020B0604020202020204" pitchFamily="34" charset="0"/>
              </a:rPr>
              <a:t>Provision of support to member states in the establishment &amp; management of quality control laboratories. </a:t>
            </a: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31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latin typeface="Arial Black" pitchFamily="34" charset="0"/>
              </a:rPr>
              <a:t/>
            </a:r>
            <a:br>
              <a:rPr lang="en-ZA" b="1" dirty="0" smtClean="0">
                <a:latin typeface="Arial Black" pitchFamily="34" charset="0"/>
              </a:rPr>
            </a:br>
            <a:r>
              <a:rPr lang="en-ZA" b="1" dirty="0" smtClean="0">
                <a:latin typeface="Arial Black" pitchFamily="34" charset="0"/>
              </a:rPr>
              <a:t>International </a:t>
            </a:r>
            <a:r>
              <a:rPr lang="en-ZA" b="1" dirty="0">
                <a:latin typeface="Arial Black" pitchFamily="34" charset="0"/>
              </a:rPr>
              <a:t>Pharmaceutical Federation </a:t>
            </a:r>
            <a:r>
              <a:rPr lang="en-US" b="1" dirty="0">
                <a:latin typeface="Arial Black" pitchFamily="34" charset="0"/>
              </a:rPr>
              <a:t/>
            </a:r>
            <a:br>
              <a:rPr lang="en-US" b="1" dirty="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p:txBody>
          <a:bodyPr>
            <a:normAutofit fontScale="85000" lnSpcReduction="20000"/>
          </a:bodyPr>
          <a:lstStyle/>
          <a:p>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International Pharmaceutical Federation (FIP) </a:t>
            </a:r>
            <a:r>
              <a:rPr lang="en-ZA" dirty="0" smtClean="0">
                <a:latin typeface="Arial" panose="020B0604020202020204" pitchFamily="34" charset="0"/>
                <a:cs typeface="Arial" panose="020B0604020202020204" pitchFamily="34" charset="0"/>
              </a:rPr>
              <a:t> - global </a:t>
            </a:r>
            <a:r>
              <a:rPr lang="en-ZA" dirty="0">
                <a:latin typeface="Arial" panose="020B0604020202020204" pitchFamily="34" charset="0"/>
                <a:cs typeface="Arial" panose="020B0604020202020204" pitchFamily="34" charset="0"/>
              </a:rPr>
              <a:t>federation of national associations of pharmacists and pharmaceutical scientists. </a:t>
            </a:r>
            <a:endParaRPr lang="en-ZA" dirty="0" smtClean="0">
              <a:latin typeface="Arial" panose="020B0604020202020204" pitchFamily="34" charset="0"/>
              <a:cs typeface="Arial" panose="020B0604020202020204" pitchFamily="34" charset="0"/>
            </a:endParaRPr>
          </a:p>
          <a:p>
            <a:pPr lvl="1">
              <a:buClr>
                <a:srgbClr val="990033"/>
              </a:buClr>
            </a:pPr>
            <a:r>
              <a:rPr lang="en-ZA" dirty="0" smtClean="0">
                <a:latin typeface="Arial" panose="020B0604020202020204" pitchFamily="34" charset="0"/>
                <a:cs typeface="Arial" panose="020B0604020202020204" pitchFamily="34" charset="0"/>
              </a:rPr>
              <a:t>provides various </a:t>
            </a:r>
            <a:r>
              <a:rPr lang="en-ZA" dirty="0">
                <a:latin typeface="Arial" panose="020B0604020202020204" pitchFamily="34" charset="0"/>
                <a:cs typeface="Arial" panose="020B0604020202020204" pitchFamily="34" charset="0"/>
              </a:rPr>
              <a:t>training services to its members around the globe. </a:t>
            </a:r>
            <a:endParaRPr lang="en-US"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The FIP’s pharmaceutical sciences group’s key focus is advancing pharmaceutical sciences through creation of global networks for sharing knowledge and information between pharmaceutical scientists. </a:t>
            </a:r>
            <a:endParaRPr lang="en-ZA" dirty="0" smtClean="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This </a:t>
            </a:r>
            <a:r>
              <a:rPr lang="en-ZA" dirty="0">
                <a:latin typeface="Arial" panose="020B0604020202020204" pitchFamily="34" charset="0"/>
                <a:cs typeface="Arial" panose="020B0604020202020204" pitchFamily="34" charset="0"/>
              </a:rPr>
              <a:t>group also conducts regulatory educational workshops in developing countries.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836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latin typeface="Arial Black" pitchFamily="34" charset="0"/>
              </a:rPr>
              <a:t/>
            </a:r>
            <a:br>
              <a:rPr lang="en-ZA" b="1" dirty="0" smtClean="0">
                <a:latin typeface="Arial Black" pitchFamily="34" charset="0"/>
              </a:rPr>
            </a:br>
            <a:r>
              <a:rPr lang="en-ZA" b="1" dirty="0" smtClean="0">
                <a:latin typeface="Arial Black" pitchFamily="34" charset="0"/>
              </a:rPr>
              <a:t>Drug </a:t>
            </a:r>
            <a:r>
              <a:rPr lang="en-ZA" b="1" dirty="0">
                <a:latin typeface="Arial Black" pitchFamily="34" charset="0"/>
              </a:rPr>
              <a:t>Information Association</a:t>
            </a:r>
            <a:r>
              <a:rPr lang="en-US" b="1" dirty="0">
                <a:latin typeface="Arial Black" pitchFamily="34" charset="0"/>
              </a:rPr>
              <a:t/>
            </a:r>
            <a:br>
              <a:rPr lang="en-US" b="1" dirty="0">
                <a:latin typeface="Arial Black" pitchFamily="34" charset="0"/>
              </a:rPr>
            </a:br>
            <a:endParaRPr lang="en-US" dirty="0">
              <a:latin typeface="Arial Black" pitchFamily="34" charset="0"/>
            </a:endParaRPr>
          </a:p>
        </p:txBody>
      </p:sp>
      <p:sp>
        <p:nvSpPr>
          <p:cNvPr id="3" name="Content Placeholder 2"/>
          <p:cNvSpPr>
            <a:spLocks noGrp="1"/>
          </p:cNvSpPr>
          <p:nvPr>
            <p:ph idx="1"/>
          </p:nvPr>
        </p:nvSpPr>
        <p:spPr/>
        <p:txBody>
          <a:bodyPr>
            <a:normAutofit fontScale="62500" lnSpcReduction="20000"/>
          </a:bodyPr>
          <a:lstStyle/>
          <a:p>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Drug Information Association (DIA) is a non-profit association that provides professionals in the pharmaceutical, biotechnology, medical device, and related industries a forum for facilitating knowledge exchange and collaboration through among others:  </a:t>
            </a:r>
            <a:endParaRPr lang="en-US" dirty="0">
              <a:latin typeface="Arial" panose="020B0604020202020204" pitchFamily="34" charset="0"/>
              <a:cs typeface="Arial" panose="020B0604020202020204" pitchFamily="34" charset="0"/>
            </a:endParaRPr>
          </a:p>
          <a:p>
            <a:pPr lvl="1">
              <a:buClr>
                <a:srgbClr val="990033"/>
              </a:buClr>
            </a:pPr>
            <a:r>
              <a:rPr lang="en-ZA" dirty="0">
                <a:latin typeface="Arial" panose="020B0604020202020204" pitchFamily="34" charset="0"/>
                <a:cs typeface="Arial" panose="020B0604020202020204" pitchFamily="34" charset="0"/>
              </a:rPr>
              <a:t>Education and training</a:t>
            </a:r>
            <a:endParaRPr lang="en-US" dirty="0">
              <a:latin typeface="Arial" panose="020B0604020202020204" pitchFamily="34" charset="0"/>
              <a:cs typeface="Arial" panose="020B0604020202020204" pitchFamily="34" charset="0"/>
            </a:endParaRPr>
          </a:p>
          <a:p>
            <a:pPr lvl="1">
              <a:buClr>
                <a:srgbClr val="990033"/>
              </a:buClr>
            </a:pPr>
            <a:r>
              <a:rPr lang="en-ZA" dirty="0">
                <a:latin typeface="Arial" panose="020B0604020202020204" pitchFamily="34" charset="0"/>
                <a:cs typeface="Arial" panose="020B0604020202020204" pitchFamily="34" charset="0"/>
              </a:rPr>
              <a:t>Meetings, conferences, webinars, online learning, and other events to foster knowledge exchange, collaboration, and networking</a:t>
            </a:r>
            <a:endParaRPr lang="en-US" dirty="0">
              <a:latin typeface="Arial" panose="020B0604020202020204" pitchFamily="34" charset="0"/>
              <a:cs typeface="Arial" panose="020B0604020202020204" pitchFamily="34" charset="0"/>
            </a:endParaRPr>
          </a:p>
          <a:p>
            <a:pPr lvl="1">
              <a:buClr>
                <a:srgbClr val="990033"/>
              </a:buClr>
            </a:pPr>
            <a:r>
              <a:rPr lang="en-ZA" dirty="0">
                <a:latin typeface="Arial" panose="020B0604020202020204" pitchFamily="34" charset="0"/>
                <a:cs typeface="Arial" panose="020B0604020202020204" pitchFamily="34" charset="0"/>
              </a:rPr>
              <a:t>Publications and knowledge resources</a:t>
            </a:r>
            <a:endParaRPr lang="en-US" dirty="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DIA</a:t>
            </a:r>
            <a:r>
              <a:rPr lang="en-ZA" dirty="0">
                <a:latin typeface="Arial" panose="020B0604020202020204" pitchFamily="34" charset="0"/>
                <a:cs typeface="Arial" panose="020B0604020202020204" pitchFamily="34" charset="0"/>
              </a:rPr>
              <a:t>, International Federation of Pharmaceutical Manufacturers Association (IFPMA), African Regulatory </a:t>
            </a:r>
            <a:r>
              <a:rPr lang="en-ZA" dirty="0" smtClean="0">
                <a:latin typeface="Arial" panose="020B0604020202020204" pitchFamily="34" charset="0"/>
                <a:cs typeface="Arial" panose="020B0604020202020204" pitchFamily="34" charset="0"/>
              </a:rPr>
              <a:t>Network </a:t>
            </a:r>
            <a:r>
              <a:rPr lang="en-ZA" dirty="0">
                <a:latin typeface="Arial" panose="020B0604020202020204" pitchFamily="34" charset="0"/>
                <a:cs typeface="Arial" panose="020B0604020202020204" pitchFamily="34" charset="0"/>
              </a:rPr>
              <a:t>and Gates Foundation </a:t>
            </a:r>
            <a:r>
              <a:rPr lang="en-ZA" dirty="0" smtClean="0">
                <a:latin typeface="Arial" panose="020B0604020202020204" pitchFamily="34" charset="0"/>
                <a:cs typeface="Arial" panose="020B0604020202020204" pitchFamily="34" charset="0"/>
              </a:rPr>
              <a:t>jointly host </a:t>
            </a:r>
            <a:r>
              <a:rPr lang="en-ZA" dirty="0">
                <a:latin typeface="Arial" panose="020B0604020202020204" pitchFamily="34" charset="0"/>
                <a:cs typeface="Arial" panose="020B0604020202020204" pitchFamily="34" charset="0"/>
              </a:rPr>
              <a:t>an African Regulatory Conference. </a:t>
            </a:r>
            <a:endParaRPr lang="en-ZA" dirty="0" smtClean="0">
              <a:latin typeface="Arial" panose="020B0604020202020204" pitchFamily="34" charset="0"/>
              <a:cs typeface="Arial" panose="020B0604020202020204" pitchFamily="34" charset="0"/>
            </a:endParaRPr>
          </a:p>
          <a:p>
            <a:pPr lvl="1">
              <a:buClr>
                <a:srgbClr val="990033"/>
              </a:buClr>
            </a:pPr>
            <a:r>
              <a:rPr lang="en-ZA" sz="2900" dirty="0">
                <a:latin typeface="Arial" panose="020B0604020202020204" pitchFamily="34" charset="0"/>
                <a:cs typeface="Arial" panose="020B0604020202020204" pitchFamily="34" charset="0"/>
              </a:rPr>
              <a:t>aims to encourage greater harmonisation of regulatory requirements on the African continent and covers a number of topics including; African Medicines Registration Harmonisation (AMRH), management of variations, inspections/GMP/Quality, counterfeits/</a:t>
            </a:r>
            <a:r>
              <a:rPr lang="en-ZA" sz="2900" dirty="0" err="1">
                <a:latin typeface="Arial" panose="020B0604020202020204" pitchFamily="34" charset="0"/>
                <a:cs typeface="Arial" panose="020B0604020202020204" pitchFamily="34" charset="0"/>
              </a:rPr>
              <a:t>pharmaco</a:t>
            </a:r>
            <a:r>
              <a:rPr lang="en-ZA" sz="2900" dirty="0">
                <a:latin typeface="Arial" panose="020B0604020202020204" pitchFamily="34" charset="0"/>
                <a:cs typeface="Arial" panose="020B0604020202020204" pitchFamily="34" charset="0"/>
              </a:rPr>
              <a:t>-vigilance/safety, transparency/good regulatory practices, dossier evaluation (requirements, frills, samples etc.) and clinical trials</a:t>
            </a:r>
            <a:endParaRPr lang="en-US" sz="29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851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0"/>
            <a:ext cx="11455400" cy="6758244"/>
          </a:xfrm>
          <a:prstGeom prst="rect">
            <a:avLst/>
          </a:prstGeom>
        </p:spPr>
      </p:pic>
      <p:sp>
        <p:nvSpPr>
          <p:cNvPr id="10" name="Content Placeholder 4"/>
          <p:cNvSpPr>
            <a:spLocks noGrp="1"/>
          </p:cNvSpPr>
          <p:nvPr>
            <p:ph idx="1"/>
          </p:nvPr>
        </p:nvSpPr>
        <p:spPr>
          <a:xfrm>
            <a:off x="1168400" y="4378672"/>
            <a:ext cx="9601200" cy="2379572"/>
          </a:xfrm>
          <a:solidFill>
            <a:schemeClr val="accent1"/>
          </a:solidFill>
        </p:spPr>
        <p:txBody>
          <a:bodyPr>
            <a:normAutofit fontScale="47500" lnSpcReduction="20000"/>
          </a:bodyPr>
          <a:lstStyle/>
          <a:p>
            <a:pPr marL="0" indent="0" algn="ctr">
              <a:buNone/>
            </a:pPr>
            <a:endParaRPr lang="en-ZA" dirty="0"/>
          </a:p>
          <a:p>
            <a:pPr marL="0" indent="0" algn="ctr">
              <a:buNone/>
            </a:pPr>
            <a:endParaRPr lang="en-ZA" dirty="0"/>
          </a:p>
          <a:p>
            <a:pPr marL="0" indent="0" algn="ctr">
              <a:buNone/>
            </a:pPr>
            <a:r>
              <a:rPr lang="en-ZA" dirty="0" smtClean="0"/>
              <a:t>Dr Skhumbuzo Ngozwana</a:t>
            </a:r>
          </a:p>
          <a:p>
            <a:pPr marL="0" indent="0" algn="ctr">
              <a:buNone/>
            </a:pPr>
            <a:r>
              <a:rPr lang="en-ZA" dirty="0" smtClean="0"/>
              <a:t>MBChB (UCT). MPharm Med (UP) MBA (GIBS)</a:t>
            </a:r>
          </a:p>
          <a:p>
            <a:pPr marL="0" indent="0" algn="ctr">
              <a:buNone/>
            </a:pPr>
            <a:r>
              <a:rPr lang="en-ZA" dirty="0" smtClean="0"/>
              <a:t>MD – Metanoia Pharma Consulting</a:t>
            </a:r>
            <a:endParaRPr lang="en-ZA" dirty="0"/>
          </a:p>
          <a:p>
            <a:pPr marL="0" indent="0" algn="ctr">
              <a:buNone/>
            </a:pPr>
            <a:r>
              <a:rPr lang="en-ZA" dirty="0">
                <a:hlinkClick r:id="rId3"/>
              </a:rPr>
              <a:t>Skhumbuzo@metanoia.co.za</a:t>
            </a:r>
            <a:endParaRPr lang="en-ZA" dirty="0"/>
          </a:p>
          <a:p>
            <a:pPr marL="0" indent="0" algn="ctr">
              <a:buNone/>
            </a:pPr>
            <a:r>
              <a:rPr lang="en-ZA" dirty="0"/>
              <a:t>+27 82 829 3832</a:t>
            </a:r>
          </a:p>
          <a:p>
            <a:endParaRPr lang="en-ZA" dirty="0"/>
          </a:p>
        </p:txBody>
      </p:sp>
    </p:spTree>
    <p:extLst>
      <p:ext uri="{BB962C8B-B14F-4D97-AF65-F5344CB8AC3E}">
        <p14:creationId xmlns:p14="http://schemas.microsoft.com/office/powerpoint/2010/main" val="478593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7000" y="2506663"/>
            <a:ext cx="9144000" cy="2387600"/>
          </a:xfrm>
        </p:spPr>
        <p:txBody>
          <a:bodyPr>
            <a:normAutofit/>
          </a:bodyPr>
          <a:lstStyle/>
          <a:p>
            <a:pPr marL="432000" indent="-432000">
              <a:lnSpc>
                <a:spcPct val="100000"/>
              </a:lnSpc>
              <a:spcBef>
                <a:spcPts val="0"/>
              </a:spcBef>
              <a:spcAft>
                <a:spcPts val="600"/>
              </a:spcAft>
            </a:pPr>
            <a:r>
              <a:rPr lang="en-ZA" dirty="0" smtClean="0">
                <a:latin typeface="Arial Black" panose="020B0A04020102020204" pitchFamily="34" charset="0"/>
              </a:rPr>
              <a:t>Framing the Debate for the Imperative for Skills Development</a:t>
            </a:r>
            <a:endParaRPr lang="en-ZA" dirty="0">
              <a:latin typeface="Arial Black" panose="020B0A04020102020204" pitchFamily="34" charset="0"/>
            </a:endParaRPr>
          </a:p>
        </p:txBody>
      </p:sp>
    </p:spTree>
    <p:extLst>
      <p:ext uri="{BB962C8B-B14F-4D97-AF65-F5344CB8AC3E}">
        <p14:creationId xmlns:p14="http://schemas.microsoft.com/office/powerpoint/2010/main" val="3836628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ZA" smtClean="0"/>
              <a:t>High Disease Burden (current)</a:t>
            </a:r>
          </a:p>
        </p:txBody>
      </p:sp>
      <p:sp>
        <p:nvSpPr>
          <p:cNvPr id="33794" name="Content Placeholder 2"/>
          <p:cNvSpPr>
            <a:spLocks noGrp="1"/>
          </p:cNvSpPr>
          <p:nvPr>
            <p:ph idx="1"/>
          </p:nvPr>
        </p:nvSpPr>
        <p:spPr/>
        <p:txBody>
          <a:bodyPr/>
          <a:lstStyle/>
          <a:p>
            <a:r>
              <a:rPr lang="en-GB" dirty="0" smtClean="0"/>
              <a:t>25% of the global disease burden</a:t>
            </a:r>
          </a:p>
          <a:p>
            <a:pPr lvl="1">
              <a:spcAft>
                <a:spcPts val="600"/>
              </a:spcAft>
              <a:buClr>
                <a:srgbClr val="990033"/>
              </a:buClr>
            </a:pPr>
            <a:r>
              <a:rPr lang="en-GB" sz="2400" dirty="0"/>
              <a:t>75% of the global HIV/AIDS pandemic</a:t>
            </a:r>
          </a:p>
          <a:p>
            <a:pPr lvl="1">
              <a:spcAft>
                <a:spcPts val="600"/>
              </a:spcAft>
              <a:buClr>
                <a:srgbClr val="990033"/>
              </a:buClr>
            </a:pPr>
            <a:r>
              <a:rPr lang="en-GB" sz="2400" dirty="0"/>
              <a:t>90% of the malaria cases and deaths</a:t>
            </a:r>
            <a:endParaRPr lang="en-ZA" sz="2400" dirty="0"/>
          </a:p>
          <a:p>
            <a:pPr lvl="1">
              <a:spcAft>
                <a:spcPts val="600"/>
              </a:spcAft>
              <a:buClr>
                <a:srgbClr val="990033"/>
              </a:buClr>
            </a:pPr>
            <a:r>
              <a:rPr lang="en-ZA" sz="2400" dirty="0"/>
              <a:t>9 countries (excluding North Africa) among the </a:t>
            </a:r>
            <a:r>
              <a:rPr lang="en-ZA" sz="2400" dirty="0" smtClean="0"/>
              <a:t>22 </a:t>
            </a:r>
            <a:r>
              <a:rPr lang="en-ZA" sz="2400" dirty="0"/>
              <a:t>countries with the highest TB burden in the world. </a:t>
            </a:r>
          </a:p>
          <a:p>
            <a:pPr lvl="1">
              <a:spcAft>
                <a:spcPts val="600"/>
              </a:spcAft>
              <a:buClr>
                <a:srgbClr val="990033"/>
              </a:buClr>
            </a:pPr>
            <a:r>
              <a:rPr lang="en-ZA" sz="2400" dirty="0"/>
              <a:t>MDR-TB and XDR-TB rated among the highest in the world.</a:t>
            </a:r>
          </a:p>
          <a:p>
            <a:pPr lvl="1">
              <a:spcAft>
                <a:spcPts val="600"/>
              </a:spcAft>
              <a:buClr>
                <a:srgbClr val="990033"/>
              </a:buClr>
            </a:pPr>
            <a:r>
              <a:rPr lang="en-ZA" sz="2400" dirty="0"/>
              <a:t>Significant child mortality – diarrhoeal, measles, </a:t>
            </a:r>
            <a:r>
              <a:rPr lang="en-ZA" sz="2400" dirty="0" smtClean="0"/>
              <a:t>URTI</a:t>
            </a:r>
          </a:p>
          <a:p>
            <a:pPr lvl="1">
              <a:spcAft>
                <a:spcPts val="600"/>
              </a:spcAft>
              <a:buClr>
                <a:srgbClr val="990033"/>
              </a:buClr>
            </a:pPr>
            <a:r>
              <a:rPr lang="en-ZA" sz="2400" dirty="0" smtClean="0"/>
              <a:t>An emerging CD epidemic</a:t>
            </a:r>
            <a:endParaRPr lang="en-GB" sz="2400" dirty="0"/>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7E48F47-C796-4B4A-B59E-D2E41B44EA96}" type="slidenum">
              <a:rPr lang="en-ZA" sz="1200">
                <a:solidFill>
                  <a:srgbClr val="898989"/>
                </a:solidFill>
              </a:rPr>
              <a:pPr eaLnBrk="1" hangingPunct="1"/>
              <a:t>6</a:t>
            </a:fld>
            <a:endParaRPr lang="en-ZA" sz="1200">
              <a:solidFill>
                <a:srgbClr val="898989"/>
              </a:solidFill>
            </a:endParaRPr>
          </a:p>
        </p:txBody>
      </p:sp>
      <p:sp>
        <p:nvSpPr>
          <p:cNvPr id="2" name="TextBox 1"/>
          <p:cNvSpPr txBox="1"/>
          <p:nvPr/>
        </p:nvSpPr>
        <p:spPr>
          <a:xfrm>
            <a:off x="1246909" y="5721927"/>
            <a:ext cx="5321230" cy="246221"/>
          </a:xfrm>
          <a:prstGeom prst="rect">
            <a:avLst/>
          </a:prstGeom>
          <a:noFill/>
        </p:spPr>
        <p:txBody>
          <a:bodyPr wrap="square" rtlCol="0">
            <a:spAutoFit/>
          </a:bodyPr>
          <a:lstStyle/>
          <a:p>
            <a:r>
              <a:rPr lang="en-ZA" sz="1000" dirty="0" smtClean="0"/>
              <a:t>Source: Mckinsey &amp; Co, WHO, ADB, StopTB</a:t>
            </a:r>
            <a:endParaRPr lang="en-ZA" sz="1000" dirty="0"/>
          </a:p>
        </p:txBody>
      </p:sp>
    </p:spTree>
    <p:extLst>
      <p:ext uri="{BB962C8B-B14F-4D97-AF65-F5344CB8AC3E}">
        <p14:creationId xmlns:p14="http://schemas.microsoft.com/office/powerpoint/2010/main" val="114186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ZA" dirty="0" smtClean="0">
                <a:ea typeface="+mj-ea"/>
              </a:rPr>
              <a:t>High Disease Burden (2030 Projections)</a:t>
            </a:r>
            <a:endParaRPr lang="en-ZA" dirty="0">
              <a:ea typeface="+mj-ea"/>
            </a:endParaRPr>
          </a:p>
        </p:txBody>
      </p:sp>
      <p:graphicFrame>
        <p:nvGraphicFramePr>
          <p:cNvPr id="5" name="Content Placeholder 4"/>
          <p:cNvGraphicFramePr>
            <a:graphicFrameLocks noGrp="1"/>
          </p:cNvGraphicFramePr>
          <p:nvPr>
            <p:ph idx="1"/>
            <p:extLst/>
          </p:nvPr>
        </p:nvGraphicFramePr>
        <p:xfrm>
          <a:off x="838200" y="1590676"/>
          <a:ext cx="10515600" cy="4467208"/>
        </p:xfrm>
        <a:graphic>
          <a:graphicData uri="http://schemas.openxmlformats.org/drawingml/2006/table">
            <a:tbl>
              <a:tblPr firstRow="1" bandRow="1">
                <a:tableStyleId>{5C22544A-7EE6-4342-B048-85BDC9FD1C3A}</a:tableStyleId>
              </a:tblPr>
              <a:tblGrid>
                <a:gridCol w="5257800"/>
                <a:gridCol w="5257800"/>
              </a:tblGrid>
              <a:tr h="704464">
                <a:tc>
                  <a:txBody>
                    <a:bodyPr/>
                    <a:lstStyle/>
                    <a:p>
                      <a:r>
                        <a:rPr lang="en-ZA" sz="2800" dirty="0" smtClean="0"/>
                        <a:t>Diseases</a:t>
                      </a:r>
                      <a:endParaRPr lang="en-ZA" sz="2800" dirty="0"/>
                    </a:p>
                  </a:txBody>
                  <a:tcPr marL="116840" marR="116840" marT="45724" marB="45724"/>
                </a:tc>
                <a:tc>
                  <a:txBody>
                    <a:bodyPr/>
                    <a:lstStyle/>
                    <a:p>
                      <a:r>
                        <a:rPr lang="en-ZA" sz="2800" dirty="0" smtClean="0"/>
                        <a:t>Number </a:t>
                      </a:r>
                      <a:endParaRPr lang="en-ZA" sz="2800" dirty="0"/>
                    </a:p>
                  </a:txBody>
                  <a:tcPr marL="116840" marR="116840" marT="45724" marB="45724"/>
                </a:tc>
              </a:tr>
              <a:tr h="704464">
                <a:tc>
                  <a:txBody>
                    <a:bodyPr/>
                    <a:lstStyle/>
                    <a:p>
                      <a:r>
                        <a:rPr lang="en-ZA" sz="2800" dirty="0" smtClean="0"/>
                        <a:t>Hypertension</a:t>
                      </a:r>
                      <a:endParaRPr lang="en-ZA" sz="2800" dirty="0">
                        <a:solidFill>
                          <a:schemeClr val="tx2"/>
                        </a:solidFill>
                      </a:endParaRPr>
                    </a:p>
                  </a:txBody>
                  <a:tcPr marL="116840" marR="116840" marT="45724" marB="45724" anchor="b"/>
                </a:tc>
                <a:tc>
                  <a:txBody>
                    <a:bodyPr/>
                    <a:lstStyle/>
                    <a:p>
                      <a:r>
                        <a:rPr lang="en-ZA" sz="2800" dirty="0" smtClean="0"/>
                        <a:t>60 mil</a:t>
                      </a:r>
                      <a:endParaRPr lang="en-ZA" sz="2800" dirty="0">
                        <a:solidFill>
                          <a:schemeClr val="tx2"/>
                        </a:solidFill>
                      </a:endParaRPr>
                    </a:p>
                  </a:txBody>
                  <a:tcPr marL="116840" marR="116840" marT="45724" marB="45724" anchor="b"/>
                </a:tc>
              </a:tr>
              <a:tr h="704464">
                <a:tc>
                  <a:txBody>
                    <a:bodyPr/>
                    <a:lstStyle/>
                    <a:p>
                      <a:r>
                        <a:rPr lang="en-ZA" sz="2800" dirty="0" smtClean="0"/>
                        <a:t>Diabetes</a:t>
                      </a:r>
                      <a:endParaRPr lang="en-ZA" sz="2800" dirty="0">
                        <a:solidFill>
                          <a:schemeClr val="tx2"/>
                        </a:solidFill>
                      </a:endParaRPr>
                    </a:p>
                  </a:txBody>
                  <a:tcPr marL="116840" marR="116840" marT="45724" marB="45724"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800" dirty="0" smtClean="0"/>
                        <a:t>18.6 mil</a:t>
                      </a:r>
                      <a:endParaRPr lang="en-ZA" sz="2800" dirty="0" smtClean="0">
                        <a:solidFill>
                          <a:schemeClr val="tx2"/>
                        </a:solidFill>
                      </a:endParaRPr>
                    </a:p>
                  </a:txBody>
                  <a:tcPr marL="116840" marR="116840" marT="45724" marB="45724" anchor="b"/>
                </a:tc>
              </a:tr>
              <a:tr h="704464">
                <a:tc>
                  <a:txBody>
                    <a:bodyPr/>
                    <a:lstStyle/>
                    <a:p>
                      <a:r>
                        <a:rPr lang="en-ZA" sz="2800" dirty="0" smtClean="0"/>
                        <a:t>Cancer</a:t>
                      </a:r>
                      <a:endParaRPr lang="en-ZA" sz="2800" dirty="0">
                        <a:solidFill>
                          <a:schemeClr val="tx2"/>
                        </a:solidFill>
                      </a:endParaRPr>
                    </a:p>
                  </a:txBody>
                  <a:tcPr marL="116840" marR="116840" marT="45724" marB="45724"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800" dirty="0" smtClean="0"/>
                        <a:t>1 mil (new cases annually)</a:t>
                      </a:r>
                      <a:endParaRPr lang="en-ZA" sz="2800" dirty="0" smtClean="0">
                        <a:solidFill>
                          <a:schemeClr val="tx2"/>
                        </a:solidFill>
                      </a:endParaRPr>
                    </a:p>
                  </a:txBody>
                  <a:tcPr marL="116840" marR="116840" marT="45724" marB="45724" anchor="b"/>
                </a:tc>
              </a:tr>
              <a:tr h="858316">
                <a:tc>
                  <a:txBody>
                    <a:bodyPr/>
                    <a:lstStyle/>
                    <a:p>
                      <a:r>
                        <a:rPr lang="en-ZA" sz="2800" dirty="0" smtClean="0"/>
                        <a:t>Other (CNS,</a:t>
                      </a:r>
                      <a:r>
                        <a:rPr lang="en-ZA" sz="2800" baseline="0" dirty="0" smtClean="0"/>
                        <a:t> CVS, Resp.)</a:t>
                      </a:r>
                      <a:endParaRPr lang="en-ZA" sz="2800" dirty="0">
                        <a:solidFill>
                          <a:schemeClr val="tx2"/>
                        </a:solidFill>
                      </a:endParaRPr>
                    </a:p>
                  </a:txBody>
                  <a:tcPr marL="116840" marR="116840" marT="45724" marB="45724" anchor="b"/>
                </a:tc>
                <a:tc>
                  <a:txBody>
                    <a:bodyPr/>
                    <a:lstStyle/>
                    <a:p>
                      <a:r>
                        <a:rPr lang="en-ZA" sz="2800" dirty="0" smtClean="0"/>
                        <a:t>Will surpass HIV / AIDS as leading cause of death</a:t>
                      </a:r>
                      <a:endParaRPr lang="en-ZA" sz="2800" dirty="0">
                        <a:solidFill>
                          <a:schemeClr val="tx2"/>
                        </a:solidFill>
                      </a:endParaRPr>
                    </a:p>
                  </a:txBody>
                  <a:tcPr marL="116840" marR="116840" marT="45724" marB="45724" anchor="b"/>
                </a:tc>
              </a:tr>
              <a:tr h="7044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i="1" dirty="0" smtClean="0">
                          <a:latin typeface="Arial" pitchFamily="34" charset="0"/>
                          <a:ea typeface="ＭＳ Ｐゴシック" pitchFamily="34" charset="-128"/>
                          <a:cs typeface="Arial" pitchFamily="34" charset="0"/>
                        </a:rPr>
                        <a:t>Source: WHO AFRO, Colin D Mathers &amp; Dejan Loncar. Projections of Global Mortality and Burden of Disease from 2002-2030. PloS Medicine Nov 2006, Vol. 3, Issue 11</a:t>
                      </a:r>
                      <a:endParaRPr lang="en-US" sz="1000" dirty="0" smtClean="0">
                        <a:latin typeface="Arial" pitchFamily="34" charset="0"/>
                        <a:ea typeface="ＭＳ Ｐゴシック" pitchFamily="34" charset="-128"/>
                        <a:cs typeface="Arial" pitchFamily="34" charset="0"/>
                      </a:endParaRPr>
                    </a:p>
                  </a:txBody>
                  <a:tcPr marL="116840" marR="116840" marT="45724" marB="45724" anchor="b"/>
                </a:tc>
                <a:tc hMerge="1">
                  <a:txBody>
                    <a:bodyPr/>
                    <a:lstStyle/>
                    <a:p>
                      <a:endParaRPr lang="en-ZA" sz="2800" dirty="0">
                        <a:solidFill>
                          <a:schemeClr val="tx2"/>
                        </a:solidFill>
                      </a:endParaRPr>
                    </a:p>
                  </a:txBody>
                  <a:tcPr/>
                </a:tc>
              </a:tr>
            </a:tbl>
          </a:graphicData>
        </a:graphic>
      </p:graphicFrame>
      <p:sp>
        <p:nvSpPr>
          <p:cNvPr id="348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CAF45EE-A58F-454A-AC1A-57674187FEBD}" type="slidenum">
              <a:rPr lang="en-ZA" sz="1200">
                <a:solidFill>
                  <a:srgbClr val="898989"/>
                </a:solidFill>
              </a:rPr>
              <a:pPr eaLnBrk="1" hangingPunct="1"/>
              <a:t>7</a:t>
            </a:fld>
            <a:endParaRPr lang="en-ZA" sz="1200">
              <a:solidFill>
                <a:srgbClr val="898989"/>
              </a:solidFill>
            </a:endParaRPr>
          </a:p>
        </p:txBody>
      </p:sp>
    </p:spTree>
    <p:extLst>
      <p:ext uri="{BB962C8B-B14F-4D97-AF65-F5344CB8AC3E}">
        <p14:creationId xmlns:p14="http://schemas.microsoft.com/office/powerpoint/2010/main" val="210263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7000" y="2506663"/>
            <a:ext cx="9144000" cy="2387600"/>
          </a:xfrm>
        </p:spPr>
        <p:txBody>
          <a:bodyPr>
            <a:normAutofit/>
          </a:bodyPr>
          <a:lstStyle/>
          <a:p>
            <a:pPr marL="432000" indent="-432000">
              <a:lnSpc>
                <a:spcPct val="100000"/>
              </a:lnSpc>
              <a:spcBef>
                <a:spcPts val="0"/>
              </a:spcBef>
              <a:spcAft>
                <a:spcPts val="600"/>
              </a:spcAft>
            </a:pPr>
            <a:r>
              <a:rPr lang="en-ZA" dirty="0" smtClean="0">
                <a:latin typeface="Arial Black" panose="020B0A04020102020204" pitchFamily="34" charset="0"/>
              </a:rPr>
              <a:t>Challenges </a:t>
            </a:r>
            <a:r>
              <a:rPr lang="en-ZA" dirty="0">
                <a:latin typeface="Arial Black" panose="020B0A04020102020204" pitchFamily="34" charset="0"/>
              </a:rPr>
              <a:t>of </a:t>
            </a:r>
            <a:r>
              <a:rPr lang="en-ZA" dirty="0" smtClean="0">
                <a:latin typeface="Arial Black" panose="020B0A04020102020204" pitchFamily="34" charset="0"/>
              </a:rPr>
              <a:t>SA / Africa </a:t>
            </a:r>
            <a:r>
              <a:rPr lang="en-ZA" dirty="0">
                <a:latin typeface="Arial Black" panose="020B0A04020102020204" pitchFamily="34" charset="0"/>
              </a:rPr>
              <a:t>Based Pharmaceutical Manufacturers</a:t>
            </a:r>
          </a:p>
        </p:txBody>
      </p:sp>
    </p:spTree>
    <p:extLst>
      <p:ext uri="{BB962C8B-B14F-4D97-AF65-F5344CB8AC3E}">
        <p14:creationId xmlns:p14="http://schemas.microsoft.com/office/powerpoint/2010/main" val="376475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ZA" dirty="0" smtClean="0">
                <a:latin typeface="Arial Black" panose="020B0A04020102020204" pitchFamily="34" charset="0"/>
              </a:rPr>
              <a:t>SA / African Pharma at a Glance…</a:t>
            </a:r>
          </a:p>
        </p:txBody>
      </p:sp>
      <p:sp>
        <p:nvSpPr>
          <p:cNvPr id="36866" name="Content Placeholder 2"/>
          <p:cNvSpPr>
            <a:spLocks noGrp="1"/>
          </p:cNvSpPr>
          <p:nvPr>
            <p:ph idx="1"/>
          </p:nvPr>
        </p:nvSpPr>
        <p:spPr/>
        <p:txBody>
          <a:bodyPr>
            <a:normAutofit/>
          </a:bodyPr>
          <a:lstStyle/>
          <a:p>
            <a:pPr marL="432000" lvl="1" indent="-432000">
              <a:lnSpc>
                <a:spcPct val="120000"/>
              </a:lnSpc>
              <a:spcBef>
                <a:spcPts val="0"/>
              </a:spcBef>
              <a:spcAft>
                <a:spcPts val="600"/>
              </a:spcAft>
              <a:buClr>
                <a:srgbClr val="990033"/>
              </a:buClr>
              <a:buSzPct val="85000"/>
              <a:buFont typeface="Wingdings" panose="05000000000000000000" pitchFamily="2" charset="2"/>
              <a:buChar char="v"/>
              <a:defRPr/>
            </a:pPr>
            <a:r>
              <a:rPr lang="en-US" sz="3400" dirty="0">
                <a:latin typeface="Arial" panose="020B0604020202020204" pitchFamily="34" charset="0"/>
                <a:cs typeface="Arial" panose="020B0604020202020204" pitchFamily="34" charset="0"/>
              </a:rPr>
              <a:t>Estimated at around $ 20 billion (RSA ~4.2b</a:t>
            </a:r>
            <a:r>
              <a:rPr lang="en-GB" sz="3400" dirty="0">
                <a:latin typeface="Arial" panose="020B0604020202020204" pitchFamily="34" charset="0"/>
                <a:cs typeface="Arial" panose="020B0604020202020204" pitchFamily="34" charset="0"/>
              </a:rPr>
              <a:t>) </a:t>
            </a:r>
          </a:p>
          <a:p>
            <a:pPr lvl="1">
              <a:buClr>
                <a:srgbClr val="990033"/>
              </a:buClr>
              <a:buSzPct val="85000"/>
              <a:defRPr/>
            </a:pPr>
            <a:r>
              <a:rPr lang="en-ZA" sz="2000" dirty="0">
                <a:latin typeface="Arial" panose="020B0604020202020204" pitchFamily="34" charset="0"/>
                <a:ea typeface="ＭＳ Ｐゴシック" pitchFamily="34" charset="-128"/>
                <a:cs typeface="Arial" panose="020B0604020202020204" pitchFamily="34" charset="0"/>
              </a:rPr>
              <a:t>IMS Health (Global Market Prognosis) 2010 Africa at 13,879 Bn USD &amp; but expected to reach $30 billion by 2016 </a:t>
            </a:r>
          </a:p>
          <a:p>
            <a:pPr lvl="1">
              <a:buClr>
                <a:srgbClr val="990033"/>
              </a:buClr>
              <a:buSzPct val="85000"/>
              <a:defRPr/>
            </a:pPr>
            <a:r>
              <a:rPr lang="en-ZA" sz="2000" dirty="0">
                <a:solidFill>
                  <a:srgbClr val="00CC00"/>
                </a:solidFill>
                <a:latin typeface="Arial" panose="020B0604020202020204" pitchFamily="34" charset="0"/>
                <a:ea typeface="ＭＳ Ｐゴシック" pitchFamily="34" charset="-128"/>
                <a:cs typeface="Arial" panose="020B0604020202020204" pitchFamily="34" charset="0"/>
              </a:rPr>
              <a:t>Growth has surpassed that initial projection &amp; IMS predicts 45 bn by </a:t>
            </a:r>
            <a:r>
              <a:rPr lang="en-ZA" sz="2000" dirty="0" smtClean="0">
                <a:solidFill>
                  <a:srgbClr val="00CC00"/>
                </a:solidFill>
                <a:latin typeface="Arial" panose="020B0604020202020204" pitchFamily="34" charset="0"/>
                <a:ea typeface="ＭＳ Ｐゴシック" pitchFamily="34" charset="-128"/>
                <a:cs typeface="Arial" panose="020B0604020202020204" pitchFamily="34" charset="0"/>
              </a:rPr>
              <a:t>2020</a:t>
            </a:r>
            <a:endParaRPr lang="en-ZA" sz="3400" dirty="0" smtClean="0">
              <a:latin typeface="Arial" panose="020B0604020202020204" pitchFamily="34" charset="0"/>
              <a:cs typeface="Arial" panose="020B0604020202020204" pitchFamily="34" charset="0"/>
            </a:endParaRPr>
          </a:p>
          <a:p>
            <a:pPr eaLnBrk="1" hangingPunct="1"/>
            <a:r>
              <a:rPr lang="en-ZA" sz="3400" dirty="0" smtClean="0">
                <a:latin typeface="Arial" panose="020B0604020202020204" pitchFamily="34" charset="0"/>
                <a:cs typeface="Arial" panose="020B0604020202020204" pitchFamily="34" charset="0"/>
              </a:rPr>
              <a:t>Imports</a:t>
            </a:r>
            <a:r>
              <a:rPr lang="en-ZA" sz="3400" dirty="0">
                <a:latin typeface="Arial" panose="020B0604020202020204" pitchFamily="34" charset="0"/>
                <a:cs typeface="Arial" panose="020B0604020202020204" pitchFamily="34" charset="0"/>
              </a:rPr>
              <a:t>: +/- 95% of API &amp; </a:t>
            </a:r>
            <a:r>
              <a:rPr lang="en-ZA" sz="3400" dirty="0" smtClean="0">
                <a:latin typeface="Arial" panose="020B0604020202020204" pitchFamily="34" charset="0"/>
                <a:cs typeface="Arial" panose="020B0604020202020204" pitchFamily="34" charset="0"/>
              </a:rPr>
              <a:t>+/- 70% </a:t>
            </a:r>
            <a:r>
              <a:rPr lang="en-ZA" sz="3400" dirty="0">
                <a:latin typeface="Arial" panose="020B0604020202020204" pitchFamily="34" charset="0"/>
                <a:cs typeface="Arial" panose="020B0604020202020204" pitchFamily="34" charset="0"/>
              </a:rPr>
              <a:t>of FF</a:t>
            </a:r>
          </a:p>
          <a:p>
            <a:pPr eaLnBrk="1" hangingPunct="1"/>
            <a:r>
              <a:rPr lang="en-ZA" sz="3400" dirty="0" smtClean="0">
                <a:latin typeface="Arial" panose="020B0604020202020204" pitchFamily="34" charset="0"/>
                <a:cs typeface="Arial" panose="020B0604020202020204" pitchFamily="34" charset="0"/>
              </a:rPr>
              <a:t>Growing in double digits</a:t>
            </a:r>
          </a:p>
          <a:p>
            <a:pPr eaLnBrk="1" hangingPunct="1"/>
            <a:r>
              <a:rPr lang="en-ZA" sz="3400" dirty="0" smtClean="0">
                <a:latin typeface="Arial" panose="020B0604020202020204" pitchFamily="34" charset="0"/>
                <a:cs typeface="Arial" panose="020B0604020202020204" pitchFamily="34" charset="0"/>
              </a:rPr>
              <a:t>Growing focus on developing the sector across the continent (PMPA, REC Plans, Country plans)</a:t>
            </a:r>
            <a:endParaRPr lang="en-ZA" sz="3400" dirty="0">
              <a:latin typeface="Arial" panose="020B0604020202020204" pitchFamily="34" charset="0"/>
              <a:cs typeface="Arial" panose="020B0604020202020204" pitchFamily="34" charset="0"/>
            </a:endParaRPr>
          </a:p>
        </p:txBody>
      </p:sp>
      <p:sp>
        <p:nvSpPr>
          <p:cNvPr id="36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753C926-E240-45EB-AB27-05874445BA1C}" type="slidenum">
              <a:rPr lang="en-ZA" sz="1200">
                <a:solidFill>
                  <a:srgbClr val="898989"/>
                </a:solidFill>
              </a:rPr>
              <a:pPr eaLnBrk="1" hangingPunct="1"/>
              <a:t>9</a:t>
            </a:fld>
            <a:endParaRPr lang="en-ZA" sz="1200">
              <a:solidFill>
                <a:srgbClr val="898989"/>
              </a:solidFill>
            </a:endParaRPr>
          </a:p>
        </p:txBody>
      </p:sp>
      <p:sp>
        <p:nvSpPr>
          <p:cNvPr id="2" name="Rectangle 1"/>
          <p:cNvSpPr/>
          <p:nvPr/>
        </p:nvSpPr>
        <p:spPr>
          <a:xfrm>
            <a:off x="4445000" y="6052046"/>
            <a:ext cx="6096000" cy="230832"/>
          </a:xfrm>
          <a:prstGeom prst="rect">
            <a:avLst/>
          </a:prstGeom>
        </p:spPr>
        <p:txBody>
          <a:bodyPr>
            <a:spAutoFit/>
          </a:bodyPr>
          <a:lstStyle/>
          <a:p>
            <a:pPr>
              <a:defRPr/>
            </a:pPr>
            <a:r>
              <a:rPr lang="en-GB" sz="900" i="1" dirty="0">
                <a:latin typeface="Arial" pitchFamily="34" charset="0"/>
                <a:ea typeface="ＭＳ Ｐゴシック" pitchFamily="34" charset="-128"/>
                <a:cs typeface="Arial" pitchFamily="34" charset="0"/>
              </a:rPr>
              <a:t>Source: </a:t>
            </a:r>
            <a:r>
              <a:rPr lang="en-GB" sz="900" i="1" dirty="0" smtClean="0">
                <a:latin typeface="Arial" pitchFamily="34" charset="0"/>
                <a:ea typeface="ＭＳ Ｐゴシック" pitchFamily="34" charset="-128"/>
                <a:cs typeface="Arial" pitchFamily="34" charset="0"/>
              </a:rPr>
              <a:t>IMS Health</a:t>
            </a:r>
            <a:endParaRPr lang="en-US" sz="900"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241355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4225</TotalTime>
  <Words>2529</Words>
  <Application>Microsoft Office PowerPoint</Application>
  <PresentationFormat>Custom</PresentationFormat>
  <Paragraphs>418</Paragraphs>
  <Slides>49</Slides>
  <Notes>1</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Custom Design</vt:lpstr>
      <vt:lpstr>Bridging the Skills Gap for the Pharmaceutical Industry in South Africa</vt:lpstr>
      <vt:lpstr> Disclaimer  </vt:lpstr>
      <vt:lpstr>“A dwarf standing on the shoulders of a giant can see further than the giant”  Sir Isaac Newton – private correspondence to Robert Hooke</vt:lpstr>
      <vt:lpstr>Outline</vt:lpstr>
      <vt:lpstr>Framing the Debate for the Imperative for Skills Development</vt:lpstr>
      <vt:lpstr>High Disease Burden (current)</vt:lpstr>
      <vt:lpstr>High Disease Burden (2030 Projections)</vt:lpstr>
      <vt:lpstr>Challenges of SA / Africa Based Pharmaceutical Manufacturers</vt:lpstr>
      <vt:lpstr>SA / African Pharma at a Glance…</vt:lpstr>
      <vt:lpstr>SA / African Pharma Sector Challenges</vt:lpstr>
      <vt:lpstr>Critical Lack of Skills </vt:lpstr>
      <vt:lpstr> The impact of the lack of critical Skills </vt:lpstr>
      <vt:lpstr>Manufacturing Processes &amp; Skills Requirements</vt:lpstr>
      <vt:lpstr>Pharmaceutical Production Process Flow</vt:lpstr>
      <vt:lpstr>Biotech manufacturing process Flow </vt:lpstr>
      <vt:lpstr>Functions &amp; disciplines</vt:lpstr>
      <vt:lpstr>Functions &amp; disciplines</vt:lpstr>
      <vt:lpstr>Skills &amp; Specialisations</vt:lpstr>
      <vt:lpstr>Skills &amp; Specialisations</vt:lpstr>
      <vt:lpstr>Key Research Findings</vt:lpstr>
      <vt:lpstr>Key findings</vt:lpstr>
      <vt:lpstr>Key findings… 2</vt:lpstr>
      <vt:lpstr>Key findings… 3</vt:lpstr>
      <vt:lpstr>Key findings… 4</vt:lpstr>
      <vt:lpstr>Critical success ingredients</vt:lpstr>
      <vt:lpstr>Recommendations</vt:lpstr>
      <vt:lpstr>Recommendations: 1. Create a Framework for Policy Alignment – SA Core Documents</vt:lpstr>
      <vt:lpstr>Policy Alignment Framework</vt:lpstr>
      <vt:lpstr>National Development Plan 2050 </vt:lpstr>
      <vt:lpstr>Dept. of Science and Technology’s Bio-economy Strategy  </vt:lpstr>
      <vt:lpstr>Department of Trade and Industry’s Industrial Policy Action Plan (IPAP)</vt:lpstr>
      <vt:lpstr>National Dept. of Health’s Strategic Plan </vt:lpstr>
      <vt:lpstr>Recommendations: 2. Develop a National Vision &amp; Strategy for the Sector  </vt:lpstr>
      <vt:lpstr>Recommendations</vt:lpstr>
      <vt:lpstr>Adopt a Cluster Approach to Developing local Pharma Sector</vt:lpstr>
      <vt:lpstr>Recommendations: 2. Review &amp; Revise Training curriculum </vt:lpstr>
      <vt:lpstr>Strengthen STI related training</vt:lpstr>
      <vt:lpstr>Curriculum Review</vt:lpstr>
      <vt:lpstr>Recommendations: 3. Create International Partnerships &amp; Strengthen Collaboration</vt:lpstr>
      <vt:lpstr>St Lukes Foundation</vt:lpstr>
      <vt:lpstr> AMRH &amp; ANDI </vt:lpstr>
      <vt:lpstr>Muhimbili University of the Health and Allied Sciences  </vt:lpstr>
      <vt:lpstr> International Society for Pharmaceutical Engineers </vt:lpstr>
      <vt:lpstr> United States Pharmacopeial Convention </vt:lpstr>
      <vt:lpstr> International Conference on Harmonization </vt:lpstr>
      <vt:lpstr> World Health Organisation  </vt:lpstr>
      <vt:lpstr> International Pharmaceutical Federation  </vt:lpstr>
      <vt:lpstr> Drug Information Association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Skhumbuzo Ngozwana - Metanoia Pharma</dc:creator>
  <cp:lastModifiedBy>godfrey_keele</cp:lastModifiedBy>
  <cp:revision>126</cp:revision>
  <dcterms:created xsi:type="dcterms:W3CDTF">2014-05-12T16:24:37Z</dcterms:created>
  <dcterms:modified xsi:type="dcterms:W3CDTF">2015-06-22T07:52:15Z</dcterms:modified>
</cp:coreProperties>
</file>